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12.xml" ContentType="application/vnd.openxmlformats-officedocument.presentationml.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notesSlides/notesSlide17.xml" ContentType="application/vnd.openxmlformats-officedocument.presentationml.notes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notesSlides/notesSlide50.xml" ContentType="application/vnd.openxmlformats-officedocument.presentationml.notes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docProps/custom.xml" ContentType="application/vnd.openxmlformats-officedocument.custom-properties+xml"/>
  <Default Extension="emf" ContentType="image/x-emf"/>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slides/slide119.xml" ContentType="application/vnd.openxmlformats-officedocument.presentationml.slide+xml"/>
  <Override PartName="/ppt/slides/slide52.xml" ContentType="application/vnd.openxmlformats-officedocument.presentationml.slide+xml"/>
  <Override PartName="/ppt/notesSlides/notesSlide41.xml" ContentType="application/vnd.openxmlformats-officedocument.presentationml.notesSlide+xml"/>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60.xml" ContentType="application/vnd.openxmlformats-officedocument.presentationml.notes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ppt/notesSlides/notesSlide66.xml" ContentType="application/vnd.openxmlformats-officedocument.presentationml.notes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notesSlides/notesSlide23.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92.xml" ContentType="application/vnd.openxmlformats-officedocument.presentationml.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100.xml" ContentType="application/vnd.openxmlformats-officedocument.presentationml.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slides/slide93.xml" ContentType="application/vnd.openxmlformats-officedocument.presentationml.slide+xml"/>
  <Override PartName="/ppt/notesSlides/notesSlide68.xml" ContentType="application/vnd.openxmlformats-officedocument.presentationml.notesSlide+xml"/>
  <Override PartName="/ppt/slides/slide101.xml" ContentType="application/vnd.openxmlformats-officedocument.presentationml.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s/slide116.xml" ContentType="application/vnd.openxmlformats-officedocument.presentationml.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69.xml" ContentType="application/vnd.openxmlformats-officedocument.presentationml.notes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slides/slide99.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90" r:id="rId2"/>
  </p:sldMasterIdLst>
  <p:notesMasterIdLst>
    <p:notesMasterId r:id="rId122"/>
  </p:notesMasterIdLst>
  <p:handoutMasterIdLst>
    <p:handoutMasterId r:id="rId123"/>
  </p:handoutMasterIdLst>
  <p:sldIdLst>
    <p:sldId id="256" r:id="rId3"/>
    <p:sldId id="398" r:id="rId4"/>
    <p:sldId id="290" r:id="rId5"/>
    <p:sldId id="271" r:id="rId6"/>
    <p:sldId id="272" r:id="rId7"/>
    <p:sldId id="273" r:id="rId8"/>
    <p:sldId id="275" r:id="rId9"/>
    <p:sldId id="276" r:id="rId10"/>
    <p:sldId id="399" r:id="rId11"/>
    <p:sldId id="400" r:id="rId12"/>
    <p:sldId id="281" r:id="rId13"/>
    <p:sldId id="282" r:id="rId14"/>
    <p:sldId id="288" r:id="rId15"/>
    <p:sldId id="283" r:id="rId16"/>
    <p:sldId id="284" r:id="rId17"/>
    <p:sldId id="285" r:id="rId18"/>
    <p:sldId id="289" r:id="rId19"/>
    <p:sldId id="286" r:id="rId20"/>
    <p:sldId id="287" r:id="rId21"/>
    <p:sldId id="291" r:id="rId22"/>
    <p:sldId id="292" r:id="rId23"/>
    <p:sldId id="294" r:id="rId24"/>
    <p:sldId id="295" r:id="rId25"/>
    <p:sldId id="296" r:id="rId26"/>
    <p:sldId id="297" r:id="rId27"/>
    <p:sldId id="299" r:id="rId28"/>
    <p:sldId id="300" r:id="rId29"/>
    <p:sldId id="301" r:id="rId30"/>
    <p:sldId id="302" r:id="rId31"/>
    <p:sldId id="303" r:id="rId32"/>
    <p:sldId id="304" r:id="rId33"/>
    <p:sldId id="305" r:id="rId34"/>
    <p:sldId id="306" r:id="rId35"/>
    <p:sldId id="307" r:id="rId36"/>
    <p:sldId id="414" r:id="rId37"/>
    <p:sldId id="415" r:id="rId38"/>
    <p:sldId id="313" r:id="rId39"/>
    <p:sldId id="320" r:id="rId40"/>
    <p:sldId id="321" r:id="rId41"/>
    <p:sldId id="322" r:id="rId42"/>
    <p:sldId id="401" r:id="rId43"/>
    <p:sldId id="323" r:id="rId44"/>
    <p:sldId id="402" r:id="rId45"/>
    <p:sldId id="395" r:id="rId46"/>
    <p:sldId id="325" r:id="rId47"/>
    <p:sldId id="326" r:id="rId48"/>
    <p:sldId id="327" r:id="rId49"/>
    <p:sldId id="328" r:id="rId50"/>
    <p:sldId id="329" r:id="rId51"/>
    <p:sldId id="330" r:id="rId52"/>
    <p:sldId id="331" r:id="rId53"/>
    <p:sldId id="396" r:id="rId54"/>
    <p:sldId id="332" r:id="rId55"/>
    <p:sldId id="333" r:id="rId56"/>
    <p:sldId id="334" r:id="rId57"/>
    <p:sldId id="335" r:id="rId58"/>
    <p:sldId id="336" r:id="rId59"/>
    <p:sldId id="337" r:id="rId60"/>
    <p:sldId id="403" r:id="rId61"/>
    <p:sldId id="397" r:id="rId62"/>
    <p:sldId id="338" r:id="rId63"/>
    <p:sldId id="339" r:id="rId64"/>
    <p:sldId id="406" r:id="rId65"/>
    <p:sldId id="340" r:id="rId66"/>
    <p:sldId id="405" r:id="rId67"/>
    <p:sldId id="342" r:id="rId68"/>
    <p:sldId id="343" r:id="rId69"/>
    <p:sldId id="344" r:id="rId70"/>
    <p:sldId id="407" r:id="rId71"/>
    <p:sldId id="345" r:id="rId72"/>
    <p:sldId id="408" r:id="rId73"/>
    <p:sldId id="346" r:id="rId74"/>
    <p:sldId id="347" r:id="rId75"/>
    <p:sldId id="348" r:id="rId76"/>
    <p:sldId id="349" r:id="rId77"/>
    <p:sldId id="350" r:id="rId78"/>
    <p:sldId id="351" r:id="rId79"/>
    <p:sldId id="352" r:id="rId80"/>
    <p:sldId id="353" r:id="rId81"/>
    <p:sldId id="354" r:id="rId82"/>
    <p:sldId id="355" r:id="rId83"/>
    <p:sldId id="409" r:id="rId84"/>
    <p:sldId id="356" r:id="rId85"/>
    <p:sldId id="357"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7" r:id="rId104"/>
    <p:sldId id="378" r:id="rId105"/>
    <p:sldId id="410" r:id="rId106"/>
    <p:sldId id="411" r:id="rId107"/>
    <p:sldId id="412" r:id="rId108"/>
    <p:sldId id="413"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2" name="Author" initials="A" lastIdx="17"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49E39"/>
    <a:srgbClr val="8AB8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6057" autoAdjust="0"/>
    <p:restoredTop sz="95212" autoAdjust="0"/>
  </p:normalViewPr>
  <p:slideViewPr>
    <p:cSldViewPr>
      <p:cViewPr varScale="1">
        <p:scale>
          <a:sx n="124" d="100"/>
          <a:sy n="124" d="100"/>
        </p:scale>
        <p:origin x="-128" y="-81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notesMaster" Target="notesMasters/notesMaster1.xml"/><Relationship Id="rId123" Type="http://schemas.openxmlformats.org/officeDocument/2006/relationships/handoutMaster" Target="handoutMasters/handoutMaster1.xml"/><Relationship Id="rId124" Type="http://schemas.openxmlformats.org/officeDocument/2006/relationships/printerSettings" Target="printerSettings/printerSettings1.bin"/><Relationship Id="rId125" Type="http://schemas.openxmlformats.org/officeDocument/2006/relationships/commentAuthors" Target="commentAuthors.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7/14/16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7/14/16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341585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14</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7842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CEB7A-D784-7D4B-B1E3-85493EBDFDED}"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318939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1FDD211-60BE-4451-ADDA-ACB4869CC417}" type="slidenum">
              <a:rPr lang="en-GB" smtClean="0">
                <a:latin typeface="Arial" pitchFamily="34" charset="0"/>
              </a:rPr>
              <a:pPr/>
              <a:t>16</a:t>
            </a:fld>
            <a:endParaRPr lang="en-GB" smtClean="0">
              <a:latin typeface="Arial" pitchFamily="34" charset="0"/>
            </a:endParaRPr>
          </a:p>
        </p:txBody>
      </p:sp>
      <p:sp>
        <p:nvSpPr>
          <p:cNvPr id="148483"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640B8BE3-3806-46B7-B680-7C7B7209EA4A}" type="slidenum">
              <a:rPr lang="en-US" sz="1200">
                <a:latin typeface="Arial" pitchFamily="34" charset="0"/>
                <a:cs typeface="Arial" pitchFamily="34" charset="0"/>
              </a:rPr>
              <a:pPr algn="r"/>
              <a:t>16</a:t>
            </a:fld>
            <a:endParaRPr lang="en-US" sz="1200">
              <a:latin typeface="Arial" pitchFamily="34" charset="0"/>
              <a:cs typeface="Arial" pitchFamily="34" charset="0"/>
            </a:endParaRPr>
          </a:p>
        </p:txBody>
      </p:sp>
      <p:sp>
        <p:nvSpPr>
          <p:cNvPr id="148484" name="Rectangle 6"/>
          <p:cNvSpPr>
            <a:spLocks noGrp="1" noRot="1" noChangeAspect="1" noChangeArrowheads="1" noTextEdit="1"/>
          </p:cNvSpPr>
          <p:nvPr>
            <p:ph type="sldImg"/>
          </p:nvPr>
        </p:nvSpPr>
        <p:spPr>
          <a:xfrm>
            <a:off x="93663" y="744538"/>
            <a:ext cx="6613525" cy="3722687"/>
          </a:xfrm>
          <a:ln/>
        </p:spPr>
      </p:sp>
      <p:sp>
        <p:nvSpPr>
          <p:cNvPr id="148485" name="Rectangle 7"/>
          <p:cNvSpPr>
            <a:spLocks noGrp="1" noChangeArrowheads="1"/>
          </p:cNvSpPr>
          <p:nvPr>
            <p:ph type="body" idx="1"/>
          </p:nvPr>
        </p:nvSpPr>
        <p:spPr>
          <a:noFill/>
          <a:ln/>
        </p:spPr>
        <p:txBody>
          <a:bodyPr lIns="91432" tIns="45716" rIns="91432" bIns="45716"/>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80478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1FDD211-60BE-4451-ADDA-ACB4869CC417}" type="slidenum">
              <a:rPr lang="en-GB" smtClean="0">
                <a:latin typeface="Arial" pitchFamily="34" charset="0"/>
              </a:rPr>
              <a:pPr/>
              <a:t>17</a:t>
            </a:fld>
            <a:endParaRPr lang="en-GB" smtClean="0">
              <a:latin typeface="Arial" pitchFamily="34" charset="0"/>
            </a:endParaRPr>
          </a:p>
        </p:txBody>
      </p:sp>
      <p:sp>
        <p:nvSpPr>
          <p:cNvPr id="148483"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640B8BE3-3806-46B7-B680-7C7B7209EA4A}" type="slidenum">
              <a:rPr lang="en-US" sz="1200">
                <a:latin typeface="Arial" pitchFamily="34" charset="0"/>
                <a:cs typeface="Arial" pitchFamily="34" charset="0"/>
              </a:rPr>
              <a:pPr algn="r"/>
              <a:t>17</a:t>
            </a:fld>
            <a:endParaRPr lang="en-US" sz="1200">
              <a:latin typeface="Arial" pitchFamily="34" charset="0"/>
              <a:cs typeface="Arial" pitchFamily="34" charset="0"/>
            </a:endParaRPr>
          </a:p>
        </p:txBody>
      </p:sp>
      <p:sp>
        <p:nvSpPr>
          <p:cNvPr id="148484" name="Rectangle 6"/>
          <p:cNvSpPr>
            <a:spLocks noGrp="1" noRot="1" noChangeAspect="1" noChangeArrowheads="1" noTextEdit="1"/>
          </p:cNvSpPr>
          <p:nvPr>
            <p:ph type="sldImg"/>
          </p:nvPr>
        </p:nvSpPr>
        <p:spPr>
          <a:xfrm>
            <a:off x="93663" y="744538"/>
            <a:ext cx="6613525" cy="3722687"/>
          </a:xfrm>
          <a:ln/>
        </p:spPr>
      </p:sp>
      <p:sp>
        <p:nvSpPr>
          <p:cNvPr id="148485" name="Rectangle 7"/>
          <p:cNvSpPr>
            <a:spLocks noGrp="1" noChangeArrowheads="1"/>
          </p:cNvSpPr>
          <p:nvPr>
            <p:ph type="body" idx="1"/>
          </p:nvPr>
        </p:nvSpPr>
        <p:spPr>
          <a:noFill/>
          <a:ln/>
        </p:spPr>
        <p:txBody>
          <a:bodyPr lIns="91432" tIns="45716" rIns="91432" bIns="45716"/>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31145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989173D-382B-4CBA-8B95-68ACFCD5DA8F}" type="slidenum">
              <a:rPr lang="en-GB" smtClean="0">
                <a:latin typeface="Arial" pitchFamily="34" charset="0"/>
              </a:rPr>
              <a:pPr/>
              <a:t>18</a:t>
            </a:fld>
            <a:endParaRPr lang="en-GB" smtClean="0">
              <a:latin typeface="Arial"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2762FA04-32F6-46EF-B839-B7126612F8D0}" type="slidenum">
              <a:rPr lang="en-US" sz="1200">
                <a:latin typeface="Arial" pitchFamily="34" charset="0"/>
                <a:cs typeface="Arial" pitchFamily="34" charset="0"/>
              </a:rPr>
              <a:pPr algn="r"/>
              <a:t>18</a:t>
            </a:fld>
            <a:endParaRPr lang="en-US" sz="1200">
              <a:latin typeface="Arial" pitchFamily="34" charset="0"/>
              <a:cs typeface="Arial" pitchFamily="34" charset="0"/>
            </a:endParaRPr>
          </a:p>
        </p:txBody>
      </p:sp>
      <p:sp>
        <p:nvSpPr>
          <p:cNvPr id="59396" name="Rectangle 7"/>
          <p:cNvSpPr>
            <a:spLocks noGrp="1" noRot="1" noChangeAspect="1" noChangeArrowheads="1" noTextEdit="1"/>
          </p:cNvSpPr>
          <p:nvPr>
            <p:ph type="sldImg"/>
          </p:nvPr>
        </p:nvSpPr>
        <p:spPr>
          <a:xfrm>
            <a:off x="384175" y="685800"/>
            <a:ext cx="6092825" cy="3429000"/>
          </a:xfrm>
          <a:ln/>
        </p:spPr>
      </p:sp>
      <p:sp>
        <p:nvSpPr>
          <p:cNvPr id="59397" name="Rectangle 8"/>
          <p:cNvSpPr>
            <a:spLocks noGrp="1" noChangeArrowheads="1"/>
          </p:cNvSpPr>
          <p:nvPr>
            <p:ph type="body" idx="1"/>
          </p:nvPr>
        </p:nvSpPr>
        <p:spPr>
          <a:noFill/>
          <a:ln/>
        </p:spPr>
        <p:txBody>
          <a:bodyPr lIns="91432" tIns="45716" rIns="91432" bIns="45716"/>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86269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382588" y="685800"/>
            <a:ext cx="6094412" cy="3429000"/>
          </a:xfrm>
          <a:ln/>
        </p:spPr>
      </p:sp>
      <p:sp>
        <p:nvSpPr>
          <p:cNvPr id="146435" name="Rectangle 3"/>
          <p:cNvSpPr>
            <a:spLocks noGrp="1" noChangeArrowheads="1"/>
          </p:cNvSpPr>
          <p:nvPr>
            <p:ph type="body" idx="1"/>
          </p:nvPr>
        </p:nvSpPr>
        <p:spPr>
          <a:xfrm>
            <a:off x="914400" y="4341813"/>
            <a:ext cx="5029200" cy="4116387"/>
          </a:xfrm>
          <a:noFill/>
          <a:ln/>
        </p:spPr>
        <p:txBody>
          <a:bodyPr/>
          <a:lstStyle/>
          <a:p>
            <a:endParaRPr lang="en-US"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43166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C53694C-CA3A-40A7-B9CA-81EDC029ACF1}" type="slidenum">
              <a:rPr lang="en-GB" smtClean="0">
                <a:latin typeface="Arial" pitchFamily="34" charset="0"/>
              </a:rPr>
              <a:pPr/>
              <a:t>23</a:t>
            </a:fld>
            <a:endParaRPr lang="en-GB" smtClean="0">
              <a:latin typeface="Arial" pitchFamily="34" charset="0"/>
            </a:endParaRPr>
          </a:p>
        </p:txBody>
      </p:sp>
      <p:sp>
        <p:nvSpPr>
          <p:cNvPr id="1474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AA0C4CD-3716-4DFF-ADF2-395AE14644E1}" type="slidenum">
              <a:rPr lang="en-US" sz="1200">
                <a:latin typeface="Arial" pitchFamily="34" charset="0"/>
                <a:cs typeface="Arial" pitchFamily="34" charset="0"/>
              </a:rPr>
              <a:pPr algn="r"/>
              <a:t>23</a:t>
            </a:fld>
            <a:endParaRPr lang="en-US" sz="1200">
              <a:latin typeface="Arial" pitchFamily="34" charset="0"/>
              <a:cs typeface="Arial" pitchFamily="34" charset="0"/>
            </a:endParaRPr>
          </a:p>
        </p:txBody>
      </p:sp>
      <p:sp>
        <p:nvSpPr>
          <p:cNvPr id="147460" name="Rectangle 2"/>
          <p:cNvSpPr>
            <a:spLocks noGrp="1" noRot="1" noChangeAspect="1" noChangeArrowheads="1" noTextEdit="1"/>
          </p:cNvSpPr>
          <p:nvPr>
            <p:ph type="sldImg"/>
          </p:nvPr>
        </p:nvSpPr>
        <p:spPr>
          <a:xfrm>
            <a:off x="382588" y="685800"/>
            <a:ext cx="6094412" cy="3430588"/>
          </a:xfrm>
          <a:ln/>
        </p:spPr>
      </p:sp>
      <p:sp>
        <p:nvSpPr>
          <p:cNvPr id="147461" name="Rectangle 3"/>
          <p:cNvSpPr>
            <a:spLocks noGrp="1" noChangeArrowheads="1"/>
          </p:cNvSpPr>
          <p:nvPr>
            <p:ph type="body" idx="1"/>
          </p:nvPr>
        </p:nvSpPr>
        <p:spPr>
          <a:xfrm>
            <a:off x="685800" y="4344988"/>
            <a:ext cx="5486400" cy="4492625"/>
          </a:xfrm>
          <a:noFill/>
          <a:ln/>
        </p:spPr>
        <p:txBody>
          <a:bodyPr lIns="91432" tIns="45716" rIns="91432" bIns="45716"/>
          <a:lstStyle/>
          <a:p>
            <a:pPr marL="190500" indent="-190500"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046632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26</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26</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r>
              <a:rPr lang="en-US" sz="1200" strike="noStrike" kern="1200" baseline="0" dirty="0" smtClean="0">
                <a:solidFill>
                  <a:schemeClr val="tx1"/>
                </a:solidFill>
                <a:latin typeface="Arial" pitchFamily="34" charset="0"/>
                <a:ea typeface="+mn-ea"/>
                <a:cs typeface="+mn-cs"/>
              </a:rPr>
              <a:t> </a:t>
            </a:r>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828735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27</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27</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091984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28</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28</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611785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CEB7A-D784-7D4B-B1E3-85493EBDFDED}"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4882418"/>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29</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29</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6331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30</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30</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452266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31</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31</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51288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32</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32</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pPr eaLnBrk="1" hangingPunct="1"/>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059484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33</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33</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073613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ABEAF4-659A-4428-A6FE-E7A6FC482874}" type="slidenum">
              <a:rPr lang="en-GB" smtClean="0"/>
              <a:pPr/>
              <a:t>34</a:t>
            </a:fld>
            <a:endParaRPr lang="en-GB"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ECAB98A-1318-4A5E-AE39-9348FF8417B0}" type="slidenum">
              <a:rPr lang="en-US" sz="1200">
                <a:latin typeface="Arial" charset="0"/>
                <a:cs typeface="Arial" charset="0"/>
              </a:rPr>
              <a:pPr algn="r"/>
              <a:t>34</a:t>
            </a:fld>
            <a:endParaRPr lang="en-US" sz="1200">
              <a:latin typeface="Arial" charset="0"/>
              <a:cs typeface="Arial" charset="0"/>
            </a:endParaRPr>
          </a:p>
        </p:txBody>
      </p:sp>
      <p:sp>
        <p:nvSpPr>
          <p:cNvPr id="60420" name="Rectangle 6"/>
          <p:cNvSpPr>
            <a:spLocks noGrp="1" noRot="1" noChangeAspect="1" noChangeArrowheads="1" noTextEdit="1"/>
          </p:cNvSpPr>
          <p:nvPr>
            <p:ph type="sldImg"/>
          </p:nvPr>
        </p:nvSpPr>
        <p:spPr>
          <a:xfrm>
            <a:off x="384175" y="685800"/>
            <a:ext cx="6092825" cy="3429000"/>
          </a:xfrm>
          <a:ln/>
        </p:spPr>
      </p:sp>
      <p:sp>
        <p:nvSpPr>
          <p:cNvPr id="60421" name="Rectangle 7"/>
          <p:cNvSpPr>
            <a:spLocks noGrp="1" noChangeArrowheads="1"/>
          </p:cNvSpPr>
          <p:nvPr>
            <p:ph type="body" idx="1"/>
          </p:nvPr>
        </p:nvSpPr>
        <p:spPr>
          <a:noFill/>
          <a:ln/>
        </p:spPr>
        <p:txBody>
          <a:bodyPr lIns="91432" tIns="45716" rIns="91432" bIns="45716"/>
          <a:lstStyle/>
          <a:p>
            <a:endParaRPr lang="en-GB"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72772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35</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814310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36</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0638462"/>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AA34DF16-F167-9A4F-9CD9-A49EA1ACB58A}"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92484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42</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3524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405FE7E-654C-4D9C-8F5A-E1F08807C76F}" type="slidenum">
              <a:rPr lang="en-GB" smtClean="0">
                <a:latin typeface="Arial" pitchFamily="34" charset="0"/>
              </a:rPr>
              <a:pPr/>
              <a:t>6</a:t>
            </a:fld>
            <a:endParaRPr lang="en-GB" smtClean="0">
              <a:latin typeface="Arial" pitchFamily="34" charset="0"/>
            </a:endParaRPr>
          </a:p>
        </p:txBody>
      </p:sp>
      <p:sp>
        <p:nvSpPr>
          <p:cNvPr id="139267" name="Slide Image Placeholder 1"/>
          <p:cNvSpPr>
            <a:spLocks noGrp="1" noRot="1" noChangeAspect="1" noTextEdit="1"/>
          </p:cNvSpPr>
          <p:nvPr>
            <p:ph type="sldImg"/>
          </p:nvPr>
        </p:nvSpPr>
        <p:spPr>
          <a:xfrm>
            <a:off x="93663" y="744538"/>
            <a:ext cx="6613525" cy="3722687"/>
          </a:xfrm>
          <a:ln/>
        </p:spPr>
      </p:sp>
      <p:sp>
        <p:nvSpPr>
          <p:cNvPr id="139268" name="Notes Placeholder 2"/>
          <p:cNvSpPr>
            <a:spLocks noGrp="1"/>
          </p:cNvSpPr>
          <p:nvPr>
            <p:ph type="body" idx="1"/>
          </p:nvPr>
        </p:nvSpPr>
        <p:spPr>
          <a:noFill/>
          <a:ln/>
        </p:spPr>
        <p:txBody>
          <a:bodyPr lIns="91432" tIns="45716" rIns="91432" bIns="45716"/>
          <a:lstStyle/>
          <a:p>
            <a:endParaRPr lang="en-US" sz="1200" b="0" i="0" u="none" strike="noStrike" kern="1200" baseline="0" dirty="0" smtClean="0">
              <a:solidFill>
                <a:schemeClr val="tx1"/>
              </a:solidFill>
              <a:latin typeface="Arial" pitchFamily="34" charset="0"/>
              <a:ea typeface="+mn-ea"/>
              <a:cs typeface="+mn-cs"/>
            </a:endParaRPr>
          </a:p>
        </p:txBody>
      </p:sp>
      <p:sp>
        <p:nvSpPr>
          <p:cNvPr id="139269" name="Slide Number Placeholder 3"/>
          <p:cNvSpPr txBox="1">
            <a:spLocks noGrp="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9E00EAC7-02FD-4601-B716-333B73BA62E9}" type="slidenum">
              <a:rPr lang="en-US" sz="1200">
                <a:latin typeface="Arial" pitchFamily="34" charset="0"/>
                <a:cs typeface="Arial" pitchFamily="34" charset="0"/>
              </a:rPr>
              <a:pPr algn="r"/>
              <a:t>6</a:t>
            </a:fld>
            <a:endParaRPr lang="en-US" sz="120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7940931"/>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AA34DF16-F167-9A4F-9CD9-A49EA1ACB58A}" type="slidenum">
              <a:rPr lang="en-US" smtClean="0"/>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7397724"/>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9943821"/>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48</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708173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49</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7470181"/>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a:cs typeface="Arial"/>
              </a:rPr>
              <a:t>Entecavir 1mg with decompensated liver disease - monitor for lactic acidosis</a:t>
            </a:r>
          </a:p>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54</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020419"/>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55</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41121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9857145"/>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57</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276610"/>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kern="1200" baseline="0" dirty="0" smtClean="0">
                <a:solidFill>
                  <a:schemeClr val="tx1"/>
                </a:solidFill>
                <a:latin typeface="Arial" pitchFamily="34" charset="0"/>
                <a:ea typeface="+mn-ea"/>
                <a:cs typeface="+mn-cs"/>
              </a:rPr>
              <a:t>Tenofovir is principally eliminated via the kidney and has a side-effect profile characterized by proximal tubular cell dysfunction. The range of severity is from mild renal tubular dysfunction and hypophosphataemia with subclinical decline in renal function to classical Fanconi syndrome and impaired glomerular filtration.</a:t>
            </a:r>
          </a:p>
          <a:p>
            <a:r>
              <a:rPr lang="en-US" sz="1200" strike="noStrike" kern="1200" baseline="0" dirty="0" smtClean="0">
                <a:solidFill>
                  <a:schemeClr val="tx1"/>
                </a:solidFill>
                <a:latin typeface="Arial" pitchFamily="34" charset="0"/>
                <a:ea typeface="+mn-ea"/>
                <a:cs typeface="+mn-cs"/>
              </a:rPr>
              <a:t>Small decreases in bone mineral density with osteopenia or osteoporosis during the early phases of treatment have also been reported and, more rarely, lactic acidosis or severe hepatomegaly with steatosis, which may be fatal. </a:t>
            </a:r>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58</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792050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60</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624866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4901A-41DB-FD47-9769-822E23660842}"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830239"/>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639112"/>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1393057"/>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1393057"/>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445059"/>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34DF16-F167-9A4F-9CD9-A49EA1ACB58A}" type="slidenum">
              <a:rPr lang="en-US" smtClean="0"/>
              <a:pPr/>
              <a:t>65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445059"/>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66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1235289"/>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72</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019497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73</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4353501"/>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74</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4357366"/>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76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083366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1541848"/>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77</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7772671"/>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78</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b="1"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392158"/>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79</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marL="0" indent="0">
              <a:lnSpc>
                <a:spcPct val="150000"/>
              </a:lnSpc>
              <a:buSzPct val="110000"/>
              <a:buNone/>
              <a:tabLst>
                <a:tab pos="180975" algn="l"/>
              </a:tabLst>
            </a:pPr>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751563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842496BC-4616-CB46-9EBC-ADFDC34BFC31}" type="slidenum">
              <a:rPr lang="en-GB">
                <a:latin typeface="Arial" charset="0"/>
              </a:rPr>
              <a:pPr eaLnBrk="1" hangingPunct="1"/>
              <a:t>80</a:t>
            </a:fld>
            <a:endParaRPr lang="en-GB">
              <a:latin typeface="Arial" charset="0"/>
            </a:endParaRPr>
          </a:p>
        </p:txBody>
      </p:sp>
      <p:sp>
        <p:nvSpPr>
          <p:cNvPr id="58371" name="Rectangle 2"/>
          <p:cNvSpPr>
            <a:spLocks noGrp="1" noRot="1" noChangeAspect="1" noChangeArrowheads="1" noTextEdit="1"/>
          </p:cNvSpPr>
          <p:nvPr>
            <p:ph type="sldImg"/>
          </p:nvPr>
        </p:nvSpPr>
        <p:spPr>
          <a:xfrm>
            <a:off x="-19050" y="495300"/>
            <a:ext cx="6913563" cy="3890963"/>
          </a:xfrm>
          <a:ln/>
        </p:spPr>
      </p:sp>
      <p:sp>
        <p:nvSpPr>
          <p:cNvPr id="58372" name="Rectangle 3"/>
          <p:cNvSpPr>
            <a:spLocks noGrp="1" noChangeArrowheads="1"/>
          </p:cNvSpPr>
          <p:nvPr>
            <p:ph type="body" idx="1"/>
          </p:nvPr>
        </p:nvSpPr>
        <p:spPr>
          <a:xfrm>
            <a:off x="1057416" y="4696948"/>
            <a:ext cx="4758373" cy="4450465"/>
          </a:xfrm>
          <a:noFill/>
          <a:ln>
            <a:solidFill>
              <a:schemeClr val="tx1"/>
            </a:solidFill>
          </a:ln>
          <a:extLst>
            <a:ext uri="{FAA26D3D-D897-4be2-8F04-BA451C77F1D7}">
              <ma14:placeholderFlag xmlns:ma14="http://schemas.microsoft.com/office/mac/drawingml/2011/main" xmlns="" xmlns:p="http://schemas.openxmlformats.org/presentationml/2006/main" xmlns:r="http://schemas.openxmlformats.org/officeDocument/2006/relationships" xmlns:a="http://schemas.openxmlformats.org/drawingml/2006/main" val="1"/>
            </a:ext>
            <a:ext uri="{909E8E84-426E-40dd-AFC4-6F175D3DCCD1}">
              <a14:hiddenFill xmlns:a14="http://schemas.microsoft.com/office/drawing/2010/main" xmlns:p14="http://schemas.microsoft.com/office/powerpoint/2010/main" xmlns:ma14="http://schemas.microsoft.com/office/mac/drawingml/2011/main" xmlns="" xmlns:p="http://schemas.openxmlformats.org/presentationml/2006/main" xmlns:r="http://schemas.openxmlformats.org/officeDocument/2006/relationships" xmlns:a="http://schemas.openxmlformats.org/drawingml/2006/main">
                <a:solidFill>
                  <a:srgbClr val="FFFFFF"/>
                </a:solidFill>
              </a14:hiddenFill>
            </a:ext>
          </a:extLst>
        </p:spPr>
        <p:txBody>
          <a:bodyPr lIns="91223" tIns="45612" rIns="91223" bIns="45612"/>
          <a:lstStyle/>
          <a:p>
            <a:pPr eaLnBrk="1" hangingPunct="1"/>
            <a:endParaRPr lang="en-US" sz="10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175525"/>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81</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4672077"/>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82</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4672077"/>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7542953"/>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rgbClr val="000000"/>
              </a:solidFill>
              <a:latin typeface="+mn-lt"/>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87</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218253"/>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88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7523697"/>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89</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700641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0811834"/>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0110360"/>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1273180"/>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92</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687665"/>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30000"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5346385"/>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94</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816479"/>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8955889"/>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8084343"/>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98</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8321571"/>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C71-B0F2-7C44-8CA5-2779B3B34902}" type="slidenum">
              <a:rPr lang="en-US" smtClean="0"/>
              <a:pPr/>
              <a:t>99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443824"/>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102</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08790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95D1936-09D0-4658-A664-3E56F7873BE7}" type="slidenum">
              <a:rPr lang="en-GB" smtClean="0">
                <a:latin typeface="Arial" pitchFamily="34" charset="0"/>
              </a:rPr>
              <a:pPr/>
              <a:t>11</a:t>
            </a:fld>
            <a:endParaRPr lang="en-GB" smtClean="0">
              <a:latin typeface="Arial" pitchFamily="34" charset="0"/>
            </a:endParaRPr>
          </a:p>
        </p:txBody>
      </p:sp>
      <p:sp>
        <p:nvSpPr>
          <p:cNvPr id="62467"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32" tIns="45716" rIns="91432" bIns="45716" anchor="b"/>
          <a:lstStyle/>
          <a:p>
            <a:pPr algn="r"/>
            <a:fld id="{5DE6D217-A9B5-4603-AFCB-B67CC9FB3818}" type="slidenum">
              <a:rPr lang="en-US" sz="1200">
                <a:latin typeface="Arial" pitchFamily="34" charset="0"/>
                <a:cs typeface="Arial" pitchFamily="34" charset="0"/>
              </a:rPr>
              <a:pPr algn="r"/>
              <a:t>11</a:t>
            </a:fld>
            <a:endParaRPr lang="en-US" sz="1200">
              <a:latin typeface="Arial" pitchFamily="34" charset="0"/>
              <a:cs typeface="Arial" pitchFamily="34" charset="0"/>
            </a:endParaRPr>
          </a:p>
        </p:txBody>
      </p:sp>
      <p:sp>
        <p:nvSpPr>
          <p:cNvPr id="62468"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lIns="91416" tIns="45708" rIns="91416" bIns="45708" anchor="b"/>
          <a:lstStyle/>
          <a:p>
            <a:pPr algn="r"/>
            <a:fld id="{CF2A9F44-7E3E-475F-9AF5-84B1F52783B5}" type="slidenum">
              <a:rPr lang="en-US" sz="1200">
                <a:latin typeface="Arial" pitchFamily="34" charset="0"/>
                <a:ea typeface="ＭＳ Ｐゴシック" pitchFamily="34" charset="-128"/>
                <a:cs typeface="Arial" pitchFamily="34" charset="0"/>
              </a:rPr>
              <a:pPr algn="r"/>
              <a:t>11</a:t>
            </a:fld>
            <a:endParaRPr lang="en-US" sz="1200">
              <a:latin typeface="Arial" pitchFamily="34" charset="0"/>
              <a:ea typeface="ＭＳ Ｐゴシック" pitchFamily="34" charset="-128"/>
              <a:cs typeface="Arial" pitchFamily="34" charset="0"/>
            </a:endParaRPr>
          </a:p>
        </p:txBody>
      </p:sp>
      <p:sp>
        <p:nvSpPr>
          <p:cNvPr id="62469" name="Rectangle 2"/>
          <p:cNvSpPr>
            <a:spLocks noGrp="1" noRot="1" noChangeAspect="1" noChangeArrowheads="1" noTextEdit="1"/>
          </p:cNvSpPr>
          <p:nvPr>
            <p:ph type="sldImg"/>
          </p:nvPr>
        </p:nvSpPr>
        <p:spPr>
          <a:xfrm>
            <a:off x="93663" y="742950"/>
            <a:ext cx="6613525" cy="3722688"/>
          </a:xfrm>
          <a:ln/>
        </p:spPr>
      </p:sp>
      <p:sp>
        <p:nvSpPr>
          <p:cNvPr id="62470" name="Rectangle 3"/>
          <p:cNvSpPr>
            <a:spLocks noGrp="1" noChangeArrowheads="1"/>
          </p:cNvSpPr>
          <p:nvPr>
            <p:ph type="body" idx="1"/>
          </p:nvPr>
        </p:nvSpPr>
        <p:spPr>
          <a:xfrm>
            <a:off x="906357" y="4714184"/>
            <a:ext cx="4984962" cy="4471149"/>
          </a:xfrm>
          <a:noFill/>
          <a:ln/>
        </p:spPr>
        <p:txBody>
          <a:bodyPr lIns="90542" tIns="45271" rIns="90542" bIns="45271"/>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8695173"/>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104</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983968"/>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105</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983968"/>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106</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983968"/>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107</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983968"/>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108</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855035"/>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109</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3841787"/>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110</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1352309"/>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114</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506551"/>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240098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12</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90652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A0E63C7D-2462-4169-BDF5-03E1A22E41F9}" type="slidenum">
              <a:rPr lang="en-GB" smtClean="0"/>
              <a:pPr>
                <a:defRPr/>
              </a:pPr>
              <a:t>13</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135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852327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980612" y="304800"/>
            <a:ext cx="1866900" cy="18145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3450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66268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1061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99238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55202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28116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7219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pPr/>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56478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FE8FB1-0A7A-443E-AAF7-31D4FA1AA312}" type="datetimeFigureOut">
              <a:rPr lang="en-US" smtClean="0"/>
              <a:pPr/>
              <a:t>7/14/16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00995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9AFE8FB1-0A7A-443E-AAF7-31D4FA1AA312}" type="datetimeFigureOut">
              <a:rPr lang="en-US" smtClean="0"/>
              <a:pPr/>
              <a:t>7/14/16</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57826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2968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9AFE8FB1-0A7A-443E-AAF7-31D4FA1AA312}" type="datetimeFigureOut">
              <a:rPr lang="en-US" smtClean="0"/>
              <a:pPr/>
              <a:t>7/14/16</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43386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9.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1.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1.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www.inpractice.com/Resources/Drugs/l/lamivudine?view=token"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accent1"/>
                </a:solidFill>
                <a:latin typeface="Arial" panose="020B0604020202020204" pitchFamily="34" charset="0"/>
                <a:cs typeface="Arial" panose="020B0604020202020204" pitchFamily="34" charset="0"/>
              </a:rPr>
              <a:t>Gestion clinique du VHB</a:t>
            </a:r>
            <a:endParaRPr lang="en-US" sz="5400" b="1" dirty="0">
              <a:solidFill>
                <a:schemeClr val="accent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3600" b="1" dirty="0" smtClean="0">
                <a:solidFill>
                  <a:schemeClr val="accent1"/>
                </a:solidFill>
                <a:latin typeface="Arial" panose="020B0604020202020204" pitchFamily="34" charset="0"/>
                <a:cs typeface="Arial" panose="020B0604020202020204" pitchFamily="34" charset="0"/>
              </a:rPr>
              <a:t>[NOM DU OU DES FORMATEUR(S)]</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1110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a:cs typeface="Arial"/>
              </a:rPr>
              <a:t>Génotypes du</a:t>
            </a:r>
            <a:br>
              <a:rPr lang="en-US" sz="4000" b="1" dirty="0" smtClean="0">
                <a:latin typeface="Arial"/>
                <a:cs typeface="Arial"/>
              </a:rPr>
            </a:br>
            <a:r>
              <a:rPr lang="en-US" sz="4000" b="1" dirty="0" smtClean="0">
                <a:latin typeface="Arial"/>
                <a:cs typeface="Arial"/>
              </a:rPr>
              <a:t>VHB</a:t>
            </a:r>
            <a:br>
              <a:rPr lang="en-US" sz="4000" b="1" dirty="0" smtClean="0">
                <a:latin typeface="Arial"/>
                <a:cs typeface="Arial"/>
              </a:rPr>
            </a:br>
            <a:r>
              <a:rPr lang="en-US" sz="4000" b="1" dirty="0" smtClean="0">
                <a:latin typeface="Arial"/>
                <a:cs typeface="Arial"/>
              </a:rPr>
              <a:t>en Afrique</a:t>
            </a:r>
            <a:endParaRPr lang="en-US" sz="4000" b="1" dirty="0">
              <a:latin typeface="Arial"/>
              <a:cs typeface="Arial"/>
            </a:endParaRPr>
          </a:p>
        </p:txBody>
      </p:sp>
      <p:sp>
        <p:nvSpPr>
          <p:cNvPr id="4" name="Text Placeholder 3"/>
          <p:cNvSpPr>
            <a:spLocks noGrp="1"/>
          </p:cNvSpPr>
          <p:nvPr>
            <p:ph type="body" sz="half" idx="2"/>
          </p:nvPr>
        </p:nvSpPr>
        <p:spPr/>
        <p:txBody>
          <a:bodyPr/>
          <a:lstStyle/>
          <a:p>
            <a:endParaRPr lang="en-US"/>
          </a:p>
        </p:txBody>
      </p:sp>
      <p:sp>
        <p:nvSpPr>
          <p:cNvPr id="5" name="TextBox 4"/>
          <p:cNvSpPr txBox="1"/>
          <p:nvPr/>
        </p:nvSpPr>
        <p:spPr>
          <a:xfrm>
            <a:off x="146304" y="6455664"/>
            <a:ext cx="2903359" cy="307777"/>
          </a:xfrm>
          <a:prstGeom prst="rect">
            <a:avLst/>
          </a:prstGeom>
          <a:noFill/>
        </p:spPr>
        <p:txBody>
          <a:bodyPr wrap="none" rtlCol="0">
            <a:spAutoFit/>
          </a:bodyPr>
          <a:lstStyle/>
          <a:p>
            <a:r>
              <a:rPr lang="en-US" sz="1400" dirty="0">
                <a:solidFill>
                  <a:schemeClr val="bg1"/>
                </a:solidFill>
              </a:rPr>
              <a:t>Recherche sur l'hépatologie 2007 ; 37 : S9-19</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pic>
        <p:nvPicPr>
          <p:cNvPr id="7" name="Content Placeholder 6"/>
          <p:cNvPicPr>
            <a:picLocks noGrp="1" noChangeAspect="1"/>
          </p:cNvPicPr>
          <p:nvPr>
            <p:ph sz="half" idx="2"/>
          </p:nvPr>
        </p:nvPicPr>
        <p:blipFill>
          <a:blip r:embed="rId3"/>
          <a:srcRect t="-2352" b="-2258"/>
          <a:stretch>
            <a:fillRect/>
          </a:stretch>
        </p:blipFill>
        <p:spPr>
          <a:xfrm>
            <a:off x="4404220" y="1371600"/>
            <a:ext cx="7405192" cy="5486400"/>
          </a:xfr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49387"/>
          </a:xfrm>
        </p:spPr>
        <p:txBody>
          <a:bodyPr>
            <a:normAutofit/>
          </a:bodyPr>
          <a:lstStyle/>
          <a:p>
            <a:r>
              <a:rPr lang="en-US" sz="4000" b="1" dirty="0" smtClean="0">
                <a:solidFill>
                  <a:schemeClr val="accent1"/>
                </a:solidFill>
                <a:latin typeface="Arial"/>
                <a:cs typeface="Arial"/>
              </a:rPr>
              <a:t>Suivi post-partum du VHB</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5225" cy="4419600"/>
          </a:xfrm>
        </p:spPr>
        <p:txBody>
          <a:bodyPr>
            <a:noAutofit/>
          </a:bodyPr>
          <a:lstStyle/>
          <a:p>
            <a:pPr marL="347472" indent="-347472">
              <a:lnSpc>
                <a:spcPct val="100000"/>
              </a:lnSpc>
              <a:buNone/>
            </a:pPr>
            <a:r>
              <a:rPr lang="en-US" sz="2200" b="1" dirty="0" smtClean="0">
                <a:solidFill>
                  <a:schemeClr val="accent1"/>
                </a:solidFill>
                <a:latin typeface="Arial"/>
                <a:cs typeface="Arial"/>
              </a:rPr>
              <a:t>Risque de poussées post-partum</a:t>
            </a:r>
          </a:p>
          <a:p>
            <a:pPr marL="347472" lvl="1" indent="-347472">
              <a:lnSpc>
                <a:spcPct val="100000"/>
              </a:lnSpc>
              <a:buFont typeface="Wingdings" charset="2"/>
              <a:buChar char="§"/>
            </a:pPr>
            <a:r>
              <a:rPr lang="en-US" sz="2100" dirty="0" smtClean="0">
                <a:solidFill>
                  <a:schemeClr val="tx1"/>
                </a:solidFill>
                <a:latin typeface="Arial"/>
                <a:cs typeface="Arial"/>
              </a:rPr>
              <a:t>Taux élevé d'ADN VHB (&gt; 4 log 10 UI/mL) et un taux de protéines-10 inductibles par interféron-gamma  (IP10&gt;200 pg/mL) au cours du deuxième trimestre </a:t>
            </a:r>
          </a:p>
          <a:p>
            <a:pPr marL="347472" lvl="1" indent="-347472">
              <a:lnSpc>
                <a:spcPct val="100000"/>
              </a:lnSpc>
              <a:buFont typeface="Wingdings" charset="2"/>
              <a:buChar char="§"/>
            </a:pPr>
            <a:r>
              <a:rPr lang="en-US" sz="2100" dirty="0" smtClean="0">
                <a:solidFill>
                  <a:schemeClr val="tx1"/>
                </a:solidFill>
                <a:latin typeface="Arial"/>
                <a:cs typeface="Arial"/>
              </a:rPr>
              <a:t>Un ALT de prétraitement élevé ou les personnes traitées &lt;1 an avant la grossesse présentent un risque élevé de poussées d'hépatite aiguës après l'arrêt des agents antiviraux</a:t>
            </a:r>
            <a:endParaRPr lang="en-US" sz="2100" b="1" dirty="0">
              <a:solidFill>
                <a:srgbClr val="0F6FC6"/>
              </a:solidFill>
              <a:latin typeface="Arial"/>
              <a:cs typeface="Arial"/>
            </a:endParaRPr>
          </a:p>
          <a:p>
            <a:pPr marL="347472" indent="-347472">
              <a:lnSpc>
                <a:spcPct val="100000"/>
              </a:lnSpc>
              <a:buNone/>
            </a:pPr>
            <a:r>
              <a:rPr lang="en-US" sz="2200" b="1" dirty="0" smtClean="0">
                <a:solidFill>
                  <a:schemeClr val="accent1"/>
                </a:solidFill>
                <a:latin typeface="Arial"/>
                <a:cs typeface="Arial"/>
              </a:rPr>
              <a:t>Une surveillance après l'accouchement est importante pour détecter les poussées</a:t>
            </a:r>
          </a:p>
          <a:p>
            <a:pPr marL="347472" lvl="1" indent="-347472">
              <a:lnSpc>
                <a:spcPct val="100000"/>
              </a:lnSpc>
              <a:buFont typeface="Wingdings" charset="2"/>
              <a:buChar char="§"/>
            </a:pPr>
            <a:r>
              <a:rPr lang="en-US" sz="2100" dirty="0" smtClean="0">
                <a:solidFill>
                  <a:schemeClr val="tx1"/>
                </a:solidFill>
                <a:latin typeface="Arial"/>
                <a:cs typeface="Arial"/>
              </a:rPr>
              <a:t>Les mères qui ne sont pas sous traitement</a:t>
            </a:r>
            <a:endParaRPr lang="en-US" sz="2100" dirty="0">
              <a:solidFill>
                <a:schemeClr val="tx1"/>
              </a:solidFill>
              <a:latin typeface="Arial"/>
              <a:cs typeface="Arial"/>
            </a:endParaRPr>
          </a:p>
          <a:p>
            <a:pPr marL="347472" lvl="1" indent="-347472">
              <a:lnSpc>
                <a:spcPct val="100000"/>
              </a:lnSpc>
              <a:buFont typeface="Wingdings" charset="2"/>
              <a:buChar char="§"/>
            </a:pPr>
            <a:r>
              <a:rPr lang="en-US" sz="2100" dirty="0" smtClean="0">
                <a:solidFill>
                  <a:schemeClr val="tx1"/>
                </a:solidFill>
                <a:latin typeface="Arial"/>
                <a:cs typeface="Arial"/>
              </a:rPr>
              <a:t>Le traitement est arrêté pendant la grossesse</a:t>
            </a:r>
            <a:endParaRPr lang="en-US" sz="2100" dirty="0">
              <a:solidFill>
                <a:schemeClr val="tx1"/>
              </a:solidFill>
              <a:latin typeface="Arial"/>
              <a:cs typeface="Arial"/>
            </a:endParaRPr>
          </a:p>
          <a:p>
            <a:pPr marL="347472" lvl="1" indent="-347472">
              <a:lnSpc>
                <a:spcPct val="100000"/>
              </a:lnSpc>
              <a:buFont typeface="Wingdings" charset="2"/>
              <a:buChar char="§"/>
            </a:pPr>
            <a:r>
              <a:rPr lang="en-US" sz="2100" dirty="0">
                <a:solidFill>
                  <a:schemeClr val="tx1"/>
                </a:solidFill>
                <a:latin typeface="Arial"/>
                <a:cs typeface="Arial"/>
              </a:rPr>
              <a:t>Le traitement est arrêté après l'accouchement</a:t>
            </a:r>
          </a:p>
        </p:txBody>
      </p:sp>
      <p:sp>
        <p:nvSpPr>
          <p:cNvPr id="4" name="TextBox 3"/>
          <p:cNvSpPr txBox="1"/>
          <p:nvPr/>
        </p:nvSpPr>
        <p:spPr>
          <a:xfrm>
            <a:off x="146304" y="6455664"/>
            <a:ext cx="9605708" cy="307777"/>
          </a:xfrm>
          <a:prstGeom prst="rect">
            <a:avLst/>
          </a:prstGeom>
          <a:noFill/>
        </p:spPr>
        <p:txBody>
          <a:bodyPr wrap="square" rtlCol="0">
            <a:spAutoFit/>
          </a:bodyPr>
          <a:lstStyle/>
          <a:p>
            <a:r>
              <a:rPr lang="en-US" sz="1400" dirty="0">
                <a:solidFill>
                  <a:schemeClr val="bg1"/>
                </a:solidFill>
                <a:latin typeface="Arial"/>
                <a:cs typeface="Arial"/>
              </a:rPr>
              <a:t>Hépatologie. 2013 ; 58. Résumé 915 ; Int Hepatol 2008 ; 2 (3) : 370 ; J Clin Virol. 2013 Avril ; 56 (4) : 299</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1869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Conclusions : VHB et grossesse </a:t>
            </a:r>
          </a:p>
        </p:txBody>
      </p:sp>
      <p:sp>
        <p:nvSpPr>
          <p:cNvPr id="3" name="Content Placeholder 2"/>
          <p:cNvSpPr>
            <a:spLocks noGrp="1"/>
          </p:cNvSpPr>
          <p:nvPr>
            <p:ph idx="1"/>
          </p:nvPr>
        </p:nvSpPr>
        <p:spPr>
          <a:xfrm>
            <a:off x="1188720" y="1938528"/>
            <a:ext cx="10011092" cy="4077816"/>
          </a:xfrm>
        </p:spPr>
        <p:txBody>
          <a:bodyPr>
            <a:noAutofit/>
          </a:bodyPr>
          <a:lstStyle/>
          <a:p>
            <a:pPr marL="347472" lvl="1" indent="-347472">
              <a:lnSpc>
                <a:spcPct val="100000"/>
              </a:lnSpc>
              <a:buFont typeface="Wingdings" panose="05000000000000000000" pitchFamily="2" charset="2"/>
              <a:buChar char="§"/>
            </a:pPr>
            <a:r>
              <a:rPr lang="en-US" sz="2000" dirty="0" err="1" smtClean="0">
                <a:solidFill>
                  <a:schemeClr val="tx1"/>
                </a:solidFill>
                <a:latin typeface="Arial"/>
                <a:cs typeface="Arial"/>
              </a:rPr>
              <a:t>Toutes les femmes enceintes doivent être testées pour le HBsAg</a:t>
            </a:r>
            <a:endParaRPr lang="en-US" sz="2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000" dirty="0" smtClean="0">
                <a:solidFill>
                  <a:schemeClr val="tx1"/>
                </a:solidFill>
                <a:latin typeface="Arial"/>
                <a:cs typeface="Arial"/>
              </a:rPr>
              <a:t>Tous les nouveau-nés nés de mères positives au HBsAg doivent recevoir la dose de vaccin contre le VHB ± HBIG à la naissance, plus une série complète de vaccins</a:t>
            </a:r>
            <a:endParaRPr lang="en-US" sz="2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000" dirty="0" smtClean="0">
                <a:solidFill>
                  <a:schemeClr val="tx1"/>
                </a:solidFill>
                <a:latin typeface="Arial"/>
                <a:cs typeface="Arial"/>
              </a:rPr>
              <a:t>Taux élevé d'ADN VHB généralement observé chez les femmes positives au HBeAg</a:t>
            </a:r>
          </a:p>
          <a:p>
            <a:pPr marL="694944" lvl="1" indent="-347472">
              <a:lnSpc>
                <a:spcPct val="100000"/>
              </a:lnSpc>
              <a:buSzPct val="60000"/>
              <a:buFont typeface="Wingdings" charset="2"/>
              <a:buChar char=""/>
            </a:pPr>
            <a:r>
              <a:rPr lang="en-US" sz="1800" dirty="0">
                <a:solidFill>
                  <a:schemeClr val="tx1"/>
                </a:solidFill>
                <a:latin typeface="Arial"/>
                <a:cs typeface="Arial"/>
              </a:rPr>
              <a:t>Risque de transmission ≥10% malgré le HBIG et la prophylaxie vaccinale </a:t>
            </a:r>
          </a:p>
          <a:p>
            <a:pPr marL="347472" lvl="1" indent="-347472">
              <a:lnSpc>
                <a:spcPct val="100000"/>
              </a:lnSpc>
              <a:buFont typeface="Wingdings" panose="05000000000000000000" pitchFamily="2" charset="2"/>
              <a:buChar char="§"/>
            </a:pPr>
            <a:r>
              <a:rPr lang="en-US" sz="2000" dirty="0" smtClean="0">
                <a:solidFill>
                  <a:schemeClr val="tx1"/>
                </a:solidFill>
                <a:latin typeface="Arial"/>
                <a:cs typeface="Arial"/>
              </a:rPr>
              <a:t>Envisagez un traitement au ténofovir dès le 3e trimestre pour prévenir la TME VHB</a:t>
            </a:r>
            <a:endParaRPr lang="en-US" sz="2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000" dirty="0" smtClean="0">
                <a:solidFill>
                  <a:schemeClr val="tx1"/>
                </a:solidFill>
                <a:latin typeface="Arial"/>
                <a:cs typeface="Arial"/>
              </a:rPr>
              <a:t>Les indications pour le traitement du VHB pendant la grossesse sont les mêmes que pour les femmes qui ne sont pas enceintes</a:t>
            </a:r>
            <a:endParaRPr lang="en-US" sz="2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000" dirty="0">
                <a:solidFill>
                  <a:schemeClr val="tx1"/>
                </a:solidFill>
                <a:latin typeface="Arial"/>
                <a:cs typeface="Arial"/>
              </a:rPr>
              <a:t>Étroit suivi pendant 6 mois post-partum ; risque de poussées en l'absence de traitement ou d'arrêt du traitement pendant la grossesse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35989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9764" y="1984248"/>
            <a:ext cx="9144000" cy="2231136"/>
          </a:xfrm>
        </p:spPr>
        <p:txBody>
          <a:bodyPr>
            <a:noAutofit/>
          </a:bodyPr>
          <a:lstStyle/>
          <a:p>
            <a:pPr>
              <a:lnSpc>
                <a:spcPct val="100000"/>
              </a:lnSpc>
            </a:pP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Considérations de gestion </a:t>
            </a:r>
            <a:br>
              <a:rPr lang="en-US" sz="3600" b="1" dirty="0" smtClean="0">
                <a:solidFill>
                  <a:schemeClr val="accent1"/>
                </a:solidFill>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d'une coinfection par le VIH/VHB</a:t>
            </a:r>
            <a:r>
              <a:rPr lang="en-US" sz="3600" dirty="0">
                <a:latin typeface="Arial" panose="020B0604020202020204" pitchFamily="34" charset="0"/>
                <a:cs typeface="Arial" panose="020B0604020202020204" pitchFamily="34" charset="0"/>
              </a:rPr>
              <a:t>	</a:t>
            </a:r>
            <a:endParaRPr lang="en-GB" sz="3600" b="1" dirty="0">
              <a:solidFill>
                <a:srgbClr val="0070C0"/>
              </a:solidFill>
              <a:latin typeface="Arial" pitchFamily="34" charset="0"/>
              <a:cs typeface="Arial" panose="020B0604020202020204" pitchFamily="34" charset="0"/>
            </a:endParaRPr>
          </a:p>
        </p:txBody>
      </p:sp>
      <p:sp>
        <p:nvSpPr>
          <p:cNvPr id="2" name="Subtitle 1"/>
          <p:cNvSpPr>
            <a:spLocks noGrp="1"/>
          </p:cNvSpPr>
          <p:nvPr>
            <p:ph type="subTitle" idx="1"/>
          </p:nvPr>
        </p:nvSpPr>
        <p:spPr/>
        <p:txBody>
          <a:bodyPr>
            <a:normAutofit/>
          </a:bodyPr>
          <a:lstStyle/>
          <a:p>
            <a:r>
              <a:rPr lang="en-US" sz="3600" b="1" dirty="0" smtClean="0">
                <a:solidFill>
                  <a:schemeClr val="accent1"/>
                </a:solidFill>
              </a:rPr>
              <a:t>MODULE 6</a:t>
            </a:r>
            <a:endParaRPr lang="en-US" sz="3600" b="1"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45268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Objectifs d'apprentissage</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Comprendre l'épidémiologie du VIH et du VHB</a:t>
            </a:r>
          </a:p>
          <a:p>
            <a:pPr marL="347472" indent="-347472">
              <a:lnSpc>
                <a:spcPct val="100000"/>
              </a:lnSpc>
              <a:buFont typeface="Wingdings" panose="05000000000000000000" pitchFamily="2" charset="2"/>
              <a:buChar char="§"/>
            </a:pPr>
            <a:r>
              <a:rPr lang="en-US" sz="2400" dirty="0" err="1" smtClean="0">
                <a:solidFill>
                  <a:schemeClr val="tx1"/>
                </a:solidFill>
                <a:latin typeface="Arial"/>
                <a:cs typeface="Arial"/>
              </a:rPr>
              <a:t> Discuter de l'impact d'une coinfection de VIH/VHB</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err="1" smtClean="0">
                <a:solidFill>
                  <a:schemeClr val="tx1"/>
                </a:solidFill>
                <a:latin typeface="Arial"/>
                <a:cs typeface="Arial"/>
              </a:rPr>
              <a:t> Expliquer la gestion d'une coinfection de VIH/VHB</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Décrire les directives pour débuter l'ART VIH dans une coinfection de VIH / VHB coinfection</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Décrire les options de traitement du VHB dans une coinfection de VIH/VHB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98040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188720" y="1938529"/>
            <a:ext cx="9966960" cy="4309872"/>
          </a:xfrm>
          <a:prstGeom prst="rect">
            <a:avLst/>
          </a:prstGeom>
          <a:noFill/>
          <a:ln w="9525">
            <a:noFill/>
            <a:miter lim="800000"/>
            <a:headEnd/>
            <a:tailEnd/>
          </a:ln>
        </p:spPr>
        <p:txBody>
          <a:bodyPr lIns="0"/>
          <a:lstStyle/>
          <a:p>
            <a:pPr marL="342900" indent="-342900">
              <a:spcBef>
                <a:spcPts val="1200"/>
              </a:spcBef>
              <a:spcAft>
                <a:spcPts val="200"/>
              </a:spcAft>
              <a:buClr>
                <a:schemeClr val="accent1"/>
              </a:buClr>
            </a:pPr>
            <a:r>
              <a:rPr lang="en-ZA" sz="2400" b="1" dirty="0" smtClean="0">
                <a:solidFill>
                  <a:schemeClr val="accent1"/>
                </a:solidFill>
                <a:latin typeface="Arial" panose="020B0604020202020204" pitchFamily="34" charset="0"/>
                <a:cs typeface="Arial" panose="020B0604020202020204" pitchFamily="34" charset="0"/>
              </a:rPr>
              <a:t>70 % des 34 millions de personnes atteintes du VIH vivent en Afrique sub-saharienne</a:t>
            </a:r>
          </a:p>
          <a:p>
            <a:pPr marL="347472" lvl="1" indent="-342900">
              <a:spcBef>
                <a:spcPts val="1200"/>
              </a:spcBef>
              <a:spcAft>
                <a:spcPts val="200"/>
              </a:spcAft>
              <a:buClr>
                <a:schemeClr val="accent1"/>
              </a:buClr>
              <a:buFont typeface="Wingdings" charset="2"/>
              <a:buChar char="§"/>
            </a:pPr>
            <a:r>
              <a:rPr lang="en-ZA" sz="2400" dirty="0" smtClean="0">
                <a:latin typeface="Arial" panose="020B0604020202020204" pitchFamily="34" charset="0"/>
                <a:cs typeface="Arial" panose="020B0604020202020204" pitchFamily="34" charset="0"/>
              </a:rPr>
              <a:t>correspondant aux régions à forte endémicité VHB et VIH </a:t>
            </a: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endParaRPr lang="en-ZA" sz="2400" dirty="0" smtClean="0">
              <a:latin typeface="Arial" panose="020B0604020202020204" pitchFamily="34" charset="0"/>
              <a:cs typeface="Arial" panose="020B0604020202020204" pitchFamily="34" charset="0"/>
            </a:endParaRPr>
          </a:p>
          <a:p>
            <a:pPr>
              <a:spcBef>
                <a:spcPts val="1200"/>
              </a:spcBef>
              <a:spcAft>
                <a:spcPts val="200"/>
              </a:spcAft>
            </a:pPr>
            <a:r>
              <a:rPr lang="en-ZA" dirty="0" smtClean="0">
                <a:latin typeface="Arial" panose="020B0604020202020204" pitchFamily="34" charset="0"/>
                <a:cs typeface="Arial" panose="020B0604020202020204" pitchFamily="34" charset="0"/>
              </a:rPr>
              <a:t>      </a:t>
            </a:r>
            <a:r>
              <a:rPr lang="en-ZA" dirty="0" err="1" smtClean="0">
                <a:latin typeface="Arial" panose="020B0604020202020204" pitchFamily="34" charset="0"/>
                <a:cs typeface="Arial" panose="020B0604020202020204" pitchFamily="34" charset="0"/>
              </a:rPr>
              <a:t>Mortalité</a:t>
            </a:r>
            <a:r>
              <a:rPr lang="en-ZA" dirty="0" smtClean="0">
                <a:latin typeface="Arial" panose="020B0604020202020204" pitchFamily="34" charset="0"/>
                <a:cs typeface="Arial" panose="020B0604020202020204" pitchFamily="34" charset="0"/>
              </a:rPr>
              <a:t> VIH/VHB/VHC (taux annuel de mortalité) (www.worldmapper.org en novembre 2012)</a:t>
            </a:r>
          </a:p>
          <a:p>
            <a:pPr marL="342900" indent="-342900">
              <a:spcBef>
                <a:spcPts val="1200"/>
              </a:spcBef>
              <a:spcAft>
                <a:spcPts val="200"/>
              </a:spcAft>
              <a:buClr>
                <a:schemeClr val="accent1"/>
              </a:buClr>
            </a:pPr>
            <a:endParaRPr lang="en-ZA" sz="2400" b="1" dirty="0" smtClean="0">
              <a:solidFill>
                <a:srgbClr val="0F6FC6"/>
              </a:solidFill>
              <a:latin typeface="Arial" panose="020B0604020202020204" pitchFamily="34" charset="0"/>
              <a:cs typeface="Arial" panose="020B0604020202020204" pitchFamily="34" charset="0"/>
            </a:endParaRPr>
          </a:p>
        </p:txBody>
      </p:sp>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200" b="1" dirty="0">
                <a:solidFill>
                  <a:schemeClr val="accent1"/>
                </a:solidFill>
                <a:latin typeface="Arial" panose="020B0604020202020204" pitchFamily="34" charset="0"/>
                <a:cs typeface="Arial" panose="020B0604020202020204" pitchFamily="34" charset="0"/>
              </a:rPr>
              <a:t>Épidémiologie du VIH/VHB en </a:t>
            </a:r>
            <a:r>
              <a:rPr lang="en-ZA" sz="3200" b="1" dirty="0" err="1">
                <a:solidFill>
                  <a:schemeClr val="accent1"/>
                </a:solidFill>
                <a:latin typeface="Arial" panose="020B0604020202020204" pitchFamily="34" charset="0"/>
                <a:cs typeface="Arial" panose="020B0604020202020204" pitchFamily="34" charset="0"/>
              </a:rPr>
              <a:t>Afrique</a:t>
            </a:r>
            <a:r>
              <a:rPr lang="en-ZA" sz="3200" b="1">
                <a:solidFill>
                  <a:schemeClr val="accent1"/>
                </a:solidFill>
                <a:latin typeface="Arial" panose="020B0604020202020204" pitchFamily="34" charset="0"/>
                <a:cs typeface="Arial" panose="020B0604020202020204" pitchFamily="34" charset="0"/>
              </a:rPr>
              <a:t> </a:t>
            </a:r>
            <a:r>
              <a:rPr lang="en-ZA" sz="3200" b="1" smtClean="0">
                <a:solidFill>
                  <a:schemeClr val="accent1"/>
                </a:solidFill>
                <a:latin typeface="Arial" panose="020B0604020202020204" pitchFamily="34" charset="0"/>
                <a:cs typeface="Arial" panose="020B0604020202020204" pitchFamily="34" charset="0"/>
              </a:rPr>
              <a:t/>
            </a:r>
            <a:br>
              <a:rPr lang="en-ZA" sz="3200" b="1" smtClean="0">
                <a:solidFill>
                  <a:schemeClr val="accent1"/>
                </a:solidFill>
                <a:latin typeface="Arial" panose="020B0604020202020204" pitchFamily="34" charset="0"/>
                <a:cs typeface="Arial" panose="020B0604020202020204" pitchFamily="34" charset="0"/>
              </a:rPr>
            </a:br>
            <a:r>
              <a:rPr lang="en-ZA" sz="3200" b="1" smtClean="0">
                <a:solidFill>
                  <a:schemeClr val="accent1"/>
                </a:solidFill>
                <a:latin typeface="Arial" panose="020B0604020202020204" pitchFamily="34" charset="0"/>
                <a:cs typeface="Arial" panose="020B0604020202020204" pitchFamily="34" charset="0"/>
              </a:rPr>
              <a:t>sub-</a:t>
            </a:r>
            <a:r>
              <a:rPr lang="en-ZA" sz="3200" b="1" dirty="0" err="1" smtClean="0">
                <a:solidFill>
                  <a:schemeClr val="accent1"/>
                </a:solidFill>
                <a:latin typeface="Arial" panose="020B0604020202020204" pitchFamily="34" charset="0"/>
                <a:cs typeface="Arial" panose="020B0604020202020204" pitchFamily="34" charset="0"/>
              </a:rPr>
              <a:t>saharienne</a:t>
            </a:r>
            <a:endParaRPr lang="en-GB" sz="3200" b="1" dirty="0">
              <a:solidFill>
                <a:schemeClr val="accent1"/>
              </a:solidFill>
              <a:latin typeface="Arial" pitchFamily="34" charset="0"/>
            </a:endParaRPr>
          </a:p>
        </p:txBody>
      </p:sp>
      <p:grpSp>
        <p:nvGrpSpPr>
          <p:cNvPr id="11" name="Group 10"/>
          <p:cNvGrpSpPr/>
          <p:nvPr/>
        </p:nvGrpSpPr>
        <p:grpSpPr>
          <a:xfrm>
            <a:off x="1633947" y="3352800"/>
            <a:ext cx="9184865" cy="1644820"/>
            <a:chOff x="871947" y="3248851"/>
            <a:chExt cx="9946865" cy="1781279"/>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34550" y="3252895"/>
              <a:ext cx="3278489" cy="1776303"/>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6546" y="3248851"/>
              <a:ext cx="3272266" cy="1781279"/>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1947" y="3252896"/>
              <a:ext cx="3012665" cy="1776304"/>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gr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sp>
        <p:nvSpPr>
          <p:cNvPr id="3" name="TextBox 2"/>
          <p:cNvSpPr txBox="1"/>
          <p:nvPr/>
        </p:nvSpPr>
        <p:spPr>
          <a:xfrm>
            <a:off x="146304" y="6453337"/>
            <a:ext cx="8081708" cy="307777"/>
          </a:xfrm>
          <a:prstGeom prst="rect">
            <a:avLst/>
          </a:prstGeom>
          <a:noFill/>
        </p:spPr>
        <p:txBody>
          <a:bodyPr wrap="square" rtlCol="0">
            <a:spAutoFit/>
          </a:bodyPr>
          <a:lstStyle/>
          <a:p>
            <a:r>
              <a:rPr lang="en-US" sz="1400" dirty="0">
                <a:solidFill>
                  <a:schemeClr val="bg1"/>
                </a:solidFill>
                <a:latin typeface="Arial" pitchFamily="34" charset="0"/>
              </a:rPr>
              <a:t>Maladies infectieuses cliniques 2012 ; 55 (4) : 507 ; J Clin Virol 2014 ; 61 : 20  </a:t>
            </a:r>
            <a:endParaRPr lang="en-ZA" sz="1400" dirty="0">
              <a:solidFill>
                <a:schemeClr val="bg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35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188720" y="1938528"/>
            <a:ext cx="10058400" cy="5214743"/>
          </a:xfrm>
          <a:prstGeom prst="rect">
            <a:avLst/>
          </a:prstGeom>
          <a:noFill/>
          <a:ln w="9525">
            <a:noFill/>
            <a:miter lim="800000"/>
            <a:headEnd/>
            <a:tailEnd/>
          </a:ln>
        </p:spPr>
        <p:txBody>
          <a:bodyPr lIns="0"/>
          <a:lstStyle/>
          <a:p>
            <a:pPr marL="342900" indent="-342900">
              <a:spcBef>
                <a:spcPts val="1200"/>
              </a:spcBef>
              <a:spcAft>
                <a:spcPts val="200"/>
              </a:spcAft>
              <a:buClr>
                <a:schemeClr val="accent1"/>
              </a:buClr>
              <a:buFont typeface="Wingdings" charset="2"/>
              <a:buChar char="§"/>
            </a:pPr>
            <a:r>
              <a:rPr lang="en-ZA" sz="2400" dirty="0" smtClean="0">
                <a:latin typeface="Arial" panose="020B0604020202020204" pitchFamily="34" charset="0"/>
                <a:cs typeface="Arial" panose="020B0604020202020204" pitchFamily="34" charset="0"/>
              </a:rPr>
              <a:t>Les coinfections par le VIH/VHB ont tendance à être plus nombreuses que les coinfections par le VIH/VHC</a:t>
            </a:r>
          </a:p>
          <a:p>
            <a:pPr marL="694944" lvl="1" indent="-342900">
              <a:spcBef>
                <a:spcPts val="1200"/>
              </a:spcBef>
              <a:spcAft>
                <a:spcPts val="200"/>
              </a:spcAft>
              <a:buClr>
                <a:schemeClr val="accent1"/>
              </a:buClr>
              <a:buSzPct val="60000"/>
              <a:buFont typeface="Wingdings" charset="2"/>
              <a:buChar char=""/>
            </a:pPr>
            <a:r>
              <a:rPr lang="en-ZA" sz="2200" dirty="0" smtClean="0">
                <a:latin typeface="Arial" panose="020B0604020202020204" pitchFamily="34" charset="0"/>
                <a:cs typeface="Arial" panose="020B0604020202020204" pitchFamily="34" charset="0"/>
              </a:rPr>
              <a:t>coinfection chronique par le VHB rapportée chez 36 % de tous les sujets séropositifs</a:t>
            </a:r>
          </a:p>
          <a:p>
            <a:pPr marL="694944" lvl="1" indent="-342900">
              <a:spcBef>
                <a:spcPts val="1200"/>
              </a:spcBef>
              <a:spcAft>
                <a:spcPts val="200"/>
              </a:spcAft>
              <a:buClr>
                <a:schemeClr val="accent1"/>
              </a:buClr>
              <a:buSzPct val="60000"/>
              <a:buFont typeface="Wingdings" charset="2"/>
              <a:buChar char=""/>
            </a:pPr>
            <a:r>
              <a:rPr lang="en-ZA" sz="2200" dirty="0">
                <a:latin typeface="Arial" panose="020B0604020202020204" pitchFamily="34" charset="0"/>
                <a:cs typeface="Arial" panose="020B0604020202020204" pitchFamily="34" charset="0"/>
              </a:rPr>
              <a:t>taux les plus élevés dans les cohortes de l'Ouest et du Sud de l'Afrique </a:t>
            </a:r>
            <a:endParaRPr lang="en-ZA" sz="2200" dirty="0" smtClean="0">
              <a:latin typeface="Arial" panose="020B0604020202020204" pitchFamily="34" charset="0"/>
              <a:cs typeface="Arial" panose="020B0604020202020204" pitchFamily="34" charset="0"/>
            </a:endParaRPr>
          </a:p>
          <a:p>
            <a:pPr marL="694944" lvl="1" indent="-342900">
              <a:spcBef>
                <a:spcPts val="1200"/>
              </a:spcBef>
              <a:spcAft>
                <a:spcPts val="200"/>
              </a:spcAft>
              <a:buClr>
                <a:schemeClr val="accent1"/>
              </a:buClr>
              <a:buSzPct val="60000"/>
              <a:buFont typeface="Wingdings" charset="2"/>
              <a:buChar char=""/>
            </a:pPr>
            <a:r>
              <a:rPr lang="en-ZA" sz="2200" dirty="0" smtClean="0">
                <a:latin typeface="Arial" panose="020B0604020202020204" pitchFamily="34" charset="0"/>
                <a:cs typeface="Arial" panose="020B0604020202020204" pitchFamily="34" charset="0"/>
              </a:rPr>
              <a:t>reflète une faible prévalence de la consommation de médicaments injectables en Afrique subsaharienne</a:t>
            </a:r>
            <a:endParaRPr lang="en-ZA" sz="2400" dirty="0" smtClean="0">
              <a:latin typeface="Arial" panose="020B0604020202020204" pitchFamily="34" charset="0"/>
              <a:cs typeface="Arial" panose="020B0604020202020204" pitchFamily="34" charset="0"/>
            </a:endParaRPr>
          </a:p>
          <a:p>
            <a:pPr marL="342900" indent="-342900">
              <a:spcBef>
                <a:spcPts val="1200"/>
              </a:spcBef>
              <a:spcAft>
                <a:spcPts val="200"/>
              </a:spcAft>
              <a:buClr>
                <a:schemeClr val="accent1"/>
              </a:buClr>
              <a:buFont typeface="Wingdings" panose="05000000000000000000" pitchFamily="2" charset="2"/>
              <a:buChar char="§"/>
            </a:pPr>
            <a:r>
              <a:rPr lang="en-ZA" sz="2400" b="1" dirty="0" smtClean="0">
                <a:solidFill>
                  <a:schemeClr val="accent1"/>
                </a:solidFill>
                <a:latin typeface="Arial" panose="020B0604020202020204" pitchFamily="34" charset="0"/>
                <a:cs typeface="Arial" panose="020B0604020202020204" pitchFamily="34" charset="0"/>
              </a:rPr>
              <a:t>Mortalité liée au foie deux fois plus élevée dans une coinfection par le VHB/VIH qu'une coinfection par le VHC/VIH </a:t>
            </a:r>
          </a:p>
        </p:txBody>
      </p:sp>
      <p:sp>
        <p:nvSpPr>
          <p:cNvPr id="4098" name="Rectangle 2"/>
          <p:cNvSpPr>
            <a:spLocks noGrp="1" noChangeArrowheads="1"/>
          </p:cNvSpPr>
          <p:nvPr>
            <p:ph type="title" idx="4294967295"/>
          </p:nvPr>
        </p:nvSpPr>
        <p:spPr>
          <a:xfrm>
            <a:off x="1097280" y="283463"/>
            <a:ext cx="9569132" cy="1454381"/>
          </a:xfrm>
        </p:spPr>
        <p:txBody>
          <a:bodyPr>
            <a:noAutofit/>
          </a:bodyPr>
          <a:lstStyle/>
          <a:p>
            <a:r>
              <a:rPr lang="en-ZA" sz="3600" b="1" dirty="0" smtClean="0">
                <a:solidFill>
                  <a:schemeClr val="accent1"/>
                </a:solidFill>
                <a:latin typeface="Arial" panose="020B0604020202020204" pitchFamily="34" charset="0"/>
                <a:cs typeface="Arial" panose="020B0604020202020204" pitchFamily="34" charset="0"/>
              </a:rPr>
              <a:t>Coinfection par le VIH/VHB et </a:t>
            </a:r>
            <a:r>
              <a:rPr lang="en-ZA" sz="3600" b="1" dirty="0" err="1" smtClean="0">
                <a:solidFill>
                  <a:schemeClr val="accent1"/>
                </a:solidFill>
                <a:latin typeface="Arial" panose="020B0604020202020204" pitchFamily="34" charset="0"/>
                <a:cs typeface="Arial" panose="020B0604020202020204" pitchFamily="34" charset="0"/>
              </a:rPr>
              <a:t>coinfection</a:t>
            </a:r>
            <a:r>
              <a:rPr lang="en-ZA" sz="3600" b="1" dirty="0" smtClean="0">
                <a:solidFill>
                  <a:schemeClr val="accent1"/>
                </a:solidFill>
                <a:latin typeface="Arial" panose="020B0604020202020204" pitchFamily="34" charset="0"/>
                <a:cs typeface="Arial" panose="020B0604020202020204" pitchFamily="34" charset="0"/>
              </a:rPr>
              <a:t> par le VIH/</a:t>
            </a:r>
            <a:r>
              <a:rPr lang="en-ZA" sz="3600" b="1" dirty="0" err="1" smtClean="0">
                <a:solidFill>
                  <a:schemeClr val="accent1"/>
                </a:solidFill>
                <a:latin typeface="Arial" panose="020B0604020202020204" pitchFamily="34" charset="0"/>
                <a:cs typeface="Arial" panose="020B0604020202020204" pitchFamily="34" charset="0"/>
              </a:rPr>
              <a:t>VHCen</a:t>
            </a:r>
            <a:r>
              <a:rPr lang="en-ZA" sz="3600" b="1" dirty="0" smtClean="0">
                <a:solidFill>
                  <a:schemeClr val="accent1"/>
                </a:solidFill>
                <a:latin typeface="Arial" panose="020B0604020202020204" pitchFamily="34" charset="0"/>
                <a:cs typeface="Arial" panose="020B0604020202020204" pitchFamily="34" charset="0"/>
              </a:rPr>
              <a:t> </a:t>
            </a:r>
            <a:r>
              <a:rPr lang="en-ZA" sz="3600" b="1" dirty="0">
                <a:solidFill>
                  <a:schemeClr val="accent1"/>
                </a:solidFill>
                <a:latin typeface="Arial" panose="020B0604020202020204" pitchFamily="34" charset="0"/>
                <a:cs typeface="Arial" panose="020B0604020202020204" pitchFamily="34" charset="0"/>
              </a:rPr>
              <a:t>Afrique pub-saharienne</a:t>
            </a:r>
            <a:endParaRPr lang="en-GB" sz="36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sp>
        <p:nvSpPr>
          <p:cNvPr id="3" name="TextBox 2"/>
          <p:cNvSpPr txBox="1"/>
          <p:nvPr/>
        </p:nvSpPr>
        <p:spPr>
          <a:xfrm>
            <a:off x="146304" y="6453337"/>
            <a:ext cx="6120680" cy="307777"/>
          </a:xfrm>
          <a:prstGeom prst="rect">
            <a:avLst/>
          </a:prstGeom>
          <a:noFill/>
        </p:spPr>
        <p:txBody>
          <a:bodyPr wrap="square" rtlCol="0">
            <a:spAutoFit/>
          </a:bodyPr>
          <a:lstStyle/>
          <a:p>
            <a:r>
              <a:rPr lang="en-US" sz="1400" dirty="0">
                <a:solidFill>
                  <a:schemeClr val="bg1"/>
                </a:solidFill>
                <a:latin typeface="Arial" pitchFamily="34" charset="0"/>
              </a:rPr>
              <a:t>Maladies infectieuses cliniques 2012 ; 55 (4) : 507 ; J Clin Virol 2014 ; 61 : 20  </a:t>
            </a:r>
            <a:endParaRPr lang="en-ZA" sz="14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35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600" b="1" dirty="0">
                <a:solidFill>
                  <a:schemeClr val="accent1"/>
                </a:solidFill>
                <a:latin typeface="Arial" panose="020B0604020202020204" pitchFamily="34" charset="0"/>
                <a:cs typeface="Arial" panose="020B0604020202020204" pitchFamily="34" charset="0"/>
              </a:rPr>
              <a:t>Coinfection par VIH/VHB en Afrique sub-saharienne</a:t>
            </a:r>
            <a:endParaRPr lang="en-GB" sz="36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1188720" y="1938528"/>
            <a:ext cx="10058400" cy="5062200"/>
          </a:xfrm>
          <a:prstGeom prst="rect">
            <a:avLst/>
          </a:prstGeom>
          <a:noFill/>
          <a:ln w="9525">
            <a:noFill/>
            <a:miter lim="800000"/>
            <a:headEnd/>
            <a:tailEnd/>
          </a:ln>
        </p:spPr>
        <p:txBody>
          <a:bodyPr lIns="0"/>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Transmission et acquisition indépendantes du VHB et du VIH</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HBV généralement acquis pendant l'enfance à moins de 5 ans</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L'infection par le VIH à lieu plus tard dans la vie, essentiellement par rapports hétérosexuels </a:t>
            </a:r>
            <a:endParaRPr lang="en-ZA" sz="2400" b="1" dirty="0" smtClean="0">
              <a:latin typeface="Arial" panose="020B0604020202020204" pitchFamily="34" charset="0"/>
              <a:cs typeface="Arial" panose="020B0604020202020204" pitchFamily="34" charset="0"/>
            </a:endParaRPr>
          </a:p>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Série de l'Ouest, de l'Est et du Sud de l'Afrique</a:t>
            </a:r>
          </a:p>
          <a:p>
            <a:pPr marL="347472" lvl="1"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Infection chronique par le VHB sur-représenté chez les patients atteints du VIH, suggérant des facteurs de risque communs ou des événements de cotransmission </a:t>
            </a:r>
          </a:p>
        </p:txBody>
      </p:sp>
      <p:sp>
        <p:nvSpPr>
          <p:cNvPr id="11" name="Rectangle 10"/>
          <p:cNvSpPr/>
          <p:nvPr/>
        </p:nvSpPr>
        <p:spPr>
          <a:xfrm>
            <a:off x="146304" y="6455664"/>
            <a:ext cx="6876256" cy="523220"/>
          </a:xfrm>
          <a:prstGeom prst="rect">
            <a:avLst/>
          </a:prstGeom>
        </p:spPr>
        <p:txBody>
          <a:bodyPr wrap="square">
            <a:spAutoFit/>
          </a:bodyPr>
          <a:lstStyle/>
          <a:p>
            <a:r>
              <a:rPr lang="en-ZA" sz="1400" dirty="0">
                <a:solidFill>
                  <a:schemeClr val="bg1"/>
                </a:solidFill>
                <a:latin typeface="Arial" panose="020B0604020202020204" pitchFamily="34" charset="0"/>
                <a:cs typeface="Arial" panose="020B0604020202020204" pitchFamily="34" charset="0"/>
              </a:rPr>
              <a:t>Bull Soc Pathol Exot 2009 ; 102 : 226 ; J Clin Virol 2014 ; 61 : 20</a:t>
            </a:r>
            <a:endParaRPr lang="en-US" sz="1400" dirty="0">
              <a:solidFill>
                <a:schemeClr val="bg1"/>
              </a:solidFill>
              <a:latin typeface="Arial" panose="020B0604020202020204" pitchFamily="34" charset="0"/>
              <a:cs typeface="Arial" panose="020B0604020202020204" pitchFamily="34" charset="0"/>
            </a:endParaRPr>
          </a:p>
          <a:p>
            <a:r>
              <a:rPr lang="en-US" sz="1400" dirty="0">
                <a:latin typeface="Arial"/>
                <a:cs typeface="Aria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35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97280" y="283464"/>
            <a:ext cx="10058400" cy="1453896"/>
          </a:xfrm>
        </p:spPr>
        <p:txBody>
          <a:bodyPr>
            <a:noAutofit/>
          </a:bodyPr>
          <a:lstStyle/>
          <a:p>
            <a:r>
              <a:rPr lang="en-ZA" sz="3200" b="1" dirty="0">
                <a:solidFill>
                  <a:schemeClr val="accent1"/>
                </a:solidFill>
                <a:latin typeface="Arial" panose="020B0604020202020204" pitchFamily="34" charset="0"/>
                <a:cs typeface="Arial" panose="020B0604020202020204" pitchFamily="34" charset="0"/>
              </a:rPr>
              <a:t>Épidémiologie du VIH/VHB en Afrique sub-saharienne</a:t>
            </a:r>
            <a:endParaRPr lang="en-GB" sz="3200" b="1" dirty="0">
              <a:solidFill>
                <a:schemeClr val="accent1"/>
              </a:solidFill>
              <a:latin typeface="Arial" pitchFamily="34" charset="0"/>
            </a:endParaRPr>
          </a:p>
        </p:txBody>
      </p:sp>
      <p:sp>
        <p:nvSpPr>
          <p:cNvPr id="2" name="TextBox 1"/>
          <p:cNvSpPr txBox="1"/>
          <p:nvPr/>
        </p:nvSpPr>
        <p:spPr>
          <a:xfrm>
            <a:off x="1845940" y="6453337"/>
            <a:ext cx="7344816" cy="276999"/>
          </a:xfrm>
          <a:prstGeom prst="rect">
            <a:avLst/>
          </a:prstGeom>
          <a:noFill/>
        </p:spPr>
        <p:txBody>
          <a:bodyPr wrap="square" rtlCol="0">
            <a:spAutoFit/>
          </a:bodyPr>
          <a:lstStyle/>
          <a:p>
            <a:endParaRPr lang="en-US" sz="1200" dirty="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1188720" y="1938528"/>
            <a:ext cx="10058400" cy="5062200"/>
          </a:xfrm>
          <a:prstGeom prst="rect">
            <a:avLst/>
          </a:prstGeom>
          <a:noFill/>
          <a:ln w="9525">
            <a:noFill/>
            <a:miter lim="800000"/>
            <a:headEnd/>
            <a:tailEnd/>
          </a:ln>
        </p:spPr>
        <p:txBody>
          <a:bodyPr lIns="0"/>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Voies de transmission communes</a:t>
            </a:r>
          </a:p>
          <a:p>
            <a:pPr marL="347472" lvl="1" indent="-347472">
              <a:spcBef>
                <a:spcPts val="1200"/>
              </a:spcBef>
              <a:spcAft>
                <a:spcPts val="200"/>
              </a:spcAft>
              <a:buClr>
                <a:schemeClr val="accent1"/>
              </a:buClr>
              <a:buFont typeface="Wingdings" panose="05000000000000000000" pitchFamily="2" charset="2"/>
              <a:buChar char="§"/>
            </a:pPr>
            <a:r>
              <a:rPr lang="en-ZA" sz="2400" dirty="0">
                <a:latin typeface="Arial" panose="020B0604020202020204" pitchFamily="34" charset="0"/>
                <a:cs typeface="Arial" panose="020B0604020202020204" pitchFamily="34" charset="0"/>
              </a:rPr>
              <a:t>Le VIH et le VHB peuvent partager des voies de transmission chez les nourrissons et les enfants </a:t>
            </a:r>
            <a:endParaRPr lang="en-ZA" sz="2400" dirty="0" smtClean="0">
              <a:latin typeface="Arial" panose="020B0604020202020204" pitchFamily="34" charset="0"/>
              <a:cs typeface="Arial" panose="020B0604020202020204" pitchFamily="34" charset="0"/>
            </a:endParaRPr>
          </a:p>
          <a:p>
            <a:pPr marL="694944" lvl="2" indent="-347472">
              <a:spcBef>
                <a:spcPts val="1200"/>
              </a:spcBef>
              <a:spcAft>
                <a:spcPts val="200"/>
              </a:spcAft>
              <a:buClr>
                <a:schemeClr val="accent1"/>
              </a:buClr>
              <a:buSzPct val="60000"/>
              <a:buFont typeface="Wingdings" charset="2"/>
              <a:buChar char=""/>
            </a:pPr>
            <a:r>
              <a:rPr lang="en-ZA" sz="2400" dirty="0">
                <a:latin typeface="Arial" panose="020B0604020202020204" pitchFamily="34" charset="0"/>
                <a:cs typeface="Arial" panose="020B0604020202020204" pitchFamily="34" charset="0"/>
              </a:rPr>
              <a:t>transmission de la mère à l'enfant  </a:t>
            </a:r>
            <a:endParaRPr lang="en-ZA" sz="2400" dirty="0" smtClean="0">
              <a:latin typeface="Arial" panose="020B0604020202020204" pitchFamily="34" charset="0"/>
              <a:cs typeface="Arial" panose="020B0604020202020204" pitchFamily="34" charset="0"/>
            </a:endParaRPr>
          </a:p>
          <a:p>
            <a:pPr marL="694944" lvl="2" indent="-347472">
              <a:spcBef>
                <a:spcPts val="1200"/>
              </a:spcBef>
              <a:spcAft>
                <a:spcPts val="200"/>
              </a:spcAft>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manque de ressources pour le diagnostic et la gestion des virus générés par le sang pendant la grossesse et la période péri-partum</a:t>
            </a:r>
          </a:p>
          <a:p>
            <a:pPr marL="347472" lvl="1" indent="-347472">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L'infection maternelle par le VIH augmente la transmission mère-enfant du VHB (2,5 fois dans une étude d'Afrique de l'Ouest) → HIV favorisant la réplication du VHB</a:t>
            </a:r>
          </a:p>
        </p:txBody>
      </p:sp>
      <p:sp>
        <p:nvSpPr>
          <p:cNvPr id="11" name="Rectangle 10"/>
          <p:cNvSpPr/>
          <p:nvPr/>
        </p:nvSpPr>
        <p:spPr>
          <a:xfrm>
            <a:off x="146304" y="6455664"/>
            <a:ext cx="6876256" cy="523220"/>
          </a:xfrm>
          <a:prstGeom prst="rect">
            <a:avLst/>
          </a:prstGeom>
        </p:spPr>
        <p:txBody>
          <a:bodyPr wrap="square">
            <a:spAutoFit/>
          </a:bodyPr>
          <a:lstStyle/>
          <a:p>
            <a:r>
              <a:rPr lang="en-ZA" sz="1400" dirty="0">
                <a:solidFill>
                  <a:schemeClr val="bg1"/>
                </a:solidFill>
                <a:latin typeface="Arial" panose="020B0604020202020204" pitchFamily="34" charset="0"/>
                <a:cs typeface="Arial" panose="020B0604020202020204" pitchFamily="34" charset="0"/>
              </a:rPr>
              <a:t>Bull Soc Pathol Exot 2009 ; 102 : 226 ; J Clin Virol 2014 ; 61 : 20</a:t>
            </a:r>
            <a:endParaRPr lang="en-US" sz="1400" dirty="0">
              <a:solidFill>
                <a:schemeClr val="bg1"/>
              </a:solidFill>
              <a:latin typeface="Arial" panose="020B0604020202020204" pitchFamily="34" charset="0"/>
              <a:cs typeface="Arial" panose="020B0604020202020204" pitchFamily="34" charset="0"/>
            </a:endParaRPr>
          </a:p>
          <a:p>
            <a:r>
              <a:rPr lang="en-US" sz="1400" dirty="0">
                <a:latin typeface="Arial"/>
                <a:cs typeface="Aria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35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latin typeface="Arial"/>
                <a:cs typeface="Arial"/>
              </a:rPr>
              <a:t>Impact d'une coinfection par le VIH/VHB</a:t>
            </a:r>
            <a:endParaRPr lang="en-US" sz="4000" b="1" dirty="0">
              <a:solidFill>
                <a:schemeClr val="accent1"/>
              </a:solidFill>
              <a:latin typeface="Arial"/>
              <a:cs typeface="Arial"/>
            </a:endParaRPr>
          </a:p>
        </p:txBody>
      </p:sp>
      <p:sp>
        <p:nvSpPr>
          <p:cNvPr id="6" name="Text Placeholder 5"/>
          <p:cNvSpPr>
            <a:spLocks noGrp="1"/>
          </p:cNvSpPr>
          <p:nvPr>
            <p:ph type="body" idx="1"/>
          </p:nvPr>
        </p:nvSpPr>
        <p:spPr>
          <a:xfrm>
            <a:off x="1188720" y="1938528"/>
            <a:ext cx="4936474" cy="736282"/>
          </a:xfrm>
        </p:spPr>
        <p:txBody>
          <a:bodyPr lIns="0" anchor="t">
            <a:normAutofit fontScale="92500"/>
          </a:bodyPr>
          <a:lstStyle/>
          <a:p>
            <a:pPr>
              <a:lnSpc>
                <a:spcPct val="100000"/>
              </a:lnSpc>
            </a:pPr>
            <a:r>
              <a:rPr lang="en-US" sz="2400" b="1" dirty="0" smtClean="0">
                <a:solidFill>
                  <a:schemeClr val="accent1"/>
                </a:solidFill>
              </a:rPr>
              <a:t>Une coinfection par le VIH favorise :</a:t>
            </a:r>
            <a:endParaRPr lang="en-US" sz="2400" b="1" dirty="0">
              <a:solidFill>
                <a:schemeClr val="accent1"/>
              </a:solidFill>
            </a:endParaRPr>
          </a:p>
        </p:txBody>
      </p:sp>
      <p:sp>
        <p:nvSpPr>
          <p:cNvPr id="3" name="Content Placeholder 2"/>
          <p:cNvSpPr>
            <a:spLocks noGrp="1"/>
          </p:cNvSpPr>
          <p:nvPr>
            <p:ph sz="half" idx="2"/>
          </p:nvPr>
        </p:nvSpPr>
        <p:spPr>
          <a:xfrm>
            <a:off x="1188720" y="2438400"/>
            <a:ext cx="4936474" cy="337820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Augmentation de la réplication du VHB et du taux de réactivation du VHB</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 ALF</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Augmentation du taux de VHB occulte</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Chronicité des infections par le VHB </a:t>
            </a:r>
            <a:r>
              <a:rPr lang="en-ZA" sz="2400" dirty="0" err="1" smtClean="0">
                <a:solidFill>
                  <a:schemeClr val="tx1"/>
                </a:solidFill>
                <a:latin typeface="Arial" panose="020B0604020202020204" pitchFamily="34" charset="0"/>
                <a:cs typeface="Arial" panose="020B0604020202020204" pitchFamily="34" charset="0"/>
              </a:rPr>
              <a:t>nouvellement</a:t>
            </a:r>
            <a:r>
              <a:rPr lang="en-ZA" sz="2400" dirty="0" smtClean="0">
                <a:solidFill>
                  <a:schemeClr val="tx1"/>
                </a:solidFill>
                <a:latin typeface="Arial" panose="020B0604020202020204" pitchFamily="34" charset="0"/>
                <a:cs typeface="Arial" panose="020B0604020202020204" pitchFamily="34" charset="0"/>
              </a:rPr>
              <a:t> </a:t>
            </a:r>
            <a:r>
              <a:rPr lang="en-ZA" sz="2400" dirty="0" err="1" smtClean="0">
                <a:solidFill>
                  <a:schemeClr val="tx1"/>
                </a:solidFill>
                <a:latin typeface="Arial" panose="020B0604020202020204" pitchFamily="34" charset="0"/>
                <a:cs typeface="Arial" panose="020B0604020202020204" pitchFamily="34" charset="0"/>
              </a:rPr>
              <a:t>acquises</a:t>
            </a:r>
            <a:endParaRPr lang="en-ZA" sz="2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6309360" y="2438400"/>
            <a:ext cx="4936474" cy="3378200"/>
          </a:xfrm>
        </p:spPr>
        <p:txBody>
          <a:bodyPr>
            <a:normAutofit/>
          </a:bodyPr>
          <a:lstStyle/>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Progression de la </a:t>
            </a:r>
            <a:r>
              <a:rPr lang="en-ZA" sz="2400" dirty="0" err="1">
                <a:solidFill>
                  <a:schemeClr val="tx1"/>
                </a:solidFill>
                <a:latin typeface="Arial" panose="020B0604020202020204" pitchFamily="34" charset="0"/>
                <a:cs typeface="Arial" panose="020B0604020202020204" pitchFamily="34" charset="0"/>
              </a:rPr>
              <a:t>fibrose</a:t>
            </a:r>
            <a:r>
              <a:rPr lang="en-ZA" sz="2400" dirty="0">
                <a:solidFill>
                  <a:schemeClr val="tx1"/>
                </a:solidFill>
                <a:latin typeface="Arial" panose="020B0604020202020204" pitchFamily="34" charset="0"/>
                <a:cs typeface="Arial" panose="020B0604020202020204" pitchFamily="34" charset="0"/>
              </a:rPr>
              <a:t> et la </a:t>
            </a:r>
            <a:r>
              <a:rPr lang="en-ZA" sz="2400" dirty="0" err="1">
                <a:solidFill>
                  <a:schemeClr val="tx1"/>
                </a:solidFill>
                <a:latin typeface="Arial" panose="020B0604020202020204" pitchFamily="34" charset="0"/>
                <a:cs typeface="Arial" panose="020B0604020202020204" pitchFamily="34" charset="0"/>
              </a:rPr>
              <a:t>cirrhose</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err="1" smtClean="0">
                <a:solidFill>
                  <a:schemeClr val="tx1"/>
                </a:solidFill>
                <a:latin typeface="Arial" panose="020B0604020202020204" pitchFamily="34" charset="0"/>
                <a:cs typeface="Arial" panose="020B0604020202020204" pitchFamily="34" charset="0"/>
              </a:rPr>
              <a:t>Carcinome</a:t>
            </a:r>
            <a:r>
              <a:rPr lang="en-ZA" sz="2400" dirty="0" smtClean="0">
                <a:solidFill>
                  <a:schemeClr val="tx1"/>
                </a:solidFill>
                <a:latin typeface="Arial" panose="020B0604020202020204" pitchFamily="34" charset="0"/>
                <a:cs typeface="Arial" panose="020B0604020202020204" pitchFamily="34" charset="0"/>
              </a:rPr>
              <a:t> hépatocellulaire</a:t>
            </a:r>
            <a:endParaRPr lang="en-ZA" sz="24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ZA" sz="2400" dirty="0">
                <a:solidFill>
                  <a:schemeClr val="tx1"/>
                </a:solidFill>
                <a:latin typeface="Arial" panose="020B0604020202020204" pitchFamily="34" charset="0"/>
                <a:cs typeface="Arial" panose="020B0604020202020204" pitchFamily="34" charset="0"/>
              </a:rPr>
              <a:t>Augmentation du risque d'hépatotoxicité ART VIH</a:t>
            </a:r>
          </a:p>
          <a:p>
            <a:pPr marL="347472" lvl="1" indent="-347472">
              <a:lnSpc>
                <a:spcPct val="100000"/>
              </a:lnSpc>
              <a:spcBef>
                <a:spcPts val="1200"/>
              </a:spcBef>
              <a:spcAft>
                <a:spcPts val="200"/>
              </a:spcAft>
              <a:buFont typeface="Wingdings" panose="05000000000000000000" pitchFamily="2" charset="2"/>
              <a:buChar char="§"/>
            </a:pPr>
            <a:r>
              <a:rPr lang="en-ZA" sz="2400" dirty="0" smtClean="0">
                <a:solidFill>
                  <a:schemeClr val="tx1"/>
                </a:solidFill>
                <a:latin typeface="Arial" panose="020B0604020202020204" pitchFamily="34" charset="0"/>
                <a:cs typeface="Arial" panose="020B0604020202020204" pitchFamily="34" charset="0"/>
              </a:rPr>
              <a:t>Hépatite de reconstitution de l'immunité liée à l'ART VIH</a:t>
            </a:r>
            <a:endParaRPr lang="en-ZA" sz="24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46304" y="6345936"/>
            <a:ext cx="11435288" cy="495520"/>
          </a:xfrm>
          <a:prstGeom prst="rect">
            <a:avLst/>
          </a:prstGeom>
          <a:noFill/>
        </p:spPr>
        <p:txBody>
          <a:bodyPr wrap="square" rtlCol="0">
            <a:spAutoFit/>
          </a:bodyPr>
          <a:lstStyle/>
          <a:p>
            <a:pPr lvl="0">
              <a:lnSpc>
                <a:spcPct val="110000"/>
              </a:lnSpc>
            </a:pPr>
            <a:r>
              <a:rPr lang="en-US" sz="1200" dirty="0" smtClean="0">
                <a:solidFill>
                  <a:schemeClr val="bg1"/>
                </a:solidFill>
                <a:latin typeface="Arial"/>
                <a:cs typeface="Arial"/>
              </a:rPr>
              <a:t>AIDS 2005 ; 19 (6) : 593 ; J Acquir Immune Defic Syndr 2000 ; 24 (3) : 211 ; J Inf Dis 2013; 208 (9) : 1454 ; Afr Med J 2012 ; 102 : 157; Monde J Hepatol 2010 ; 2 : 65 73 ; SIDA 2011 ; 25 : 1727 ; Antivir Ther 2011 ; 16 : 405 ; Afr Gastroenterol Rev 2004 ; 2 (3) : 14 ; Afr J Epidemiol Infect 2008 : 23 (1) : 14 ; Lancet 2002 ; 360 (9349) : 1921 </a:t>
            </a:r>
            <a:endParaRPr lang="en-US" sz="1200" dirty="0">
              <a:solidFill>
                <a:schemeClr val="bg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217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1"/>
                </a:solidFill>
                <a:latin typeface="Arial"/>
                <a:cs typeface="Arial"/>
              </a:rPr>
              <a:t>Impact d'une coinfection par le VIH/VHB (suite)</a:t>
            </a:r>
            <a:endParaRPr lang="en-US" sz="2800" b="1" dirty="0">
              <a:solidFill>
                <a:schemeClr val="accent1"/>
              </a:solidFill>
              <a:latin typeface="Arial"/>
              <a:cs typeface="Arial"/>
            </a:endParaRPr>
          </a:p>
        </p:txBody>
      </p:sp>
      <p:sp>
        <p:nvSpPr>
          <p:cNvPr id="3" name="Content Placeholder 2"/>
          <p:cNvSpPr>
            <a:spLocks noGrp="1"/>
          </p:cNvSpPr>
          <p:nvPr>
            <p:ph idx="1"/>
          </p:nvPr>
        </p:nvSpPr>
        <p:spPr>
          <a:xfrm>
            <a:off x="1188720" y="1938528"/>
            <a:ext cx="10331418" cy="4023360"/>
          </a:xfrm>
        </p:spPr>
        <p:txBody>
          <a:bodyPr>
            <a:noAutofit/>
          </a:bodyPr>
          <a:lstStyle/>
          <a:p>
            <a:pPr marL="347472" lvl="1" indent="-347472">
              <a:lnSpc>
                <a:spcPct val="100000"/>
              </a:lnSpc>
              <a:buFont typeface="Wingdings" panose="05000000000000000000" pitchFamily="2" charset="2"/>
              <a:buChar char="§"/>
            </a:pPr>
            <a:r>
              <a:rPr lang="en-US" sz="2400" baseline="30000" dirty="0">
                <a:solidFill>
                  <a:schemeClr val="tx1"/>
                </a:solidFill>
                <a:latin typeface="Arial" pitchFamily="34" charset="0"/>
              </a:rPr>
              <a:t>CD4 &lt;200 cellules/mm3 associé à 16,2 fois plus de risques de décès liés au foie par rapport à un taux de CD4 &gt;350 cellules/mm3 </a:t>
            </a:r>
          </a:p>
          <a:p>
            <a:pPr marL="347472" lvl="1" indent="-347472">
              <a:lnSpc>
                <a:spcPct val="100000"/>
              </a:lnSpc>
              <a:buFont typeface="Wingdings" panose="05000000000000000000" pitchFamily="2" charset="2"/>
              <a:buChar char="§"/>
            </a:pPr>
            <a:r>
              <a:rPr lang="en-US" sz="2200" dirty="0" smtClean="0">
                <a:solidFill>
                  <a:schemeClr val="tx1"/>
                </a:solidFill>
                <a:latin typeface="Arial"/>
                <a:cs typeface="Arial"/>
              </a:rPr>
              <a:t>La maladie hépatique est la principale cause de décès dans une coinfection par le VIH/VHB ou le VHC dans les cohortes occidentales</a:t>
            </a:r>
            <a:endParaRPr lang="en-US" sz="22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smtClean="0">
                <a:solidFill>
                  <a:schemeClr val="tx1"/>
                </a:solidFill>
                <a:latin typeface="Arial"/>
                <a:cs typeface="Arial"/>
              </a:rPr>
              <a:t>La mortalité due à d'autres maladies liées au VIH a diminué après l'introduction du traitement antirétroviral VIH</a:t>
            </a:r>
            <a:endParaRPr lang="en-US" sz="22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a:solidFill>
                  <a:schemeClr val="tx1"/>
                </a:solidFill>
                <a:latin typeface="Arial"/>
                <a:cs typeface="Arial"/>
              </a:rPr>
              <a:t>Des études antérieures n'ont montré aucune preuve cohérente d'un effet significatif du VHB sur la progression de la maladie du VIH </a:t>
            </a:r>
          </a:p>
          <a:p>
            <a:pPr marL="347472" lvl="1" indent="-347472">
              <a:lnSpc>
                <a:spcPct val="100000"/>
              </a:lnSpc>
              <a:buFont typeface="Wingdings" panose="05000000000000000000" pitchFamily="2" charset="2"/>
              <a:buChar char="§"/>
            </a:pPr>
            <a:r>
              <a:rPr lang="en-US" sz="2200" dirty="0">
                <a:solidFill>
                  <a:schemeClr val="tx1"/>
                </a:solidFill>
                <a:latin typeface="Arial"/>
                <a:cs typeface="Arial"/>
              </a:rPr>
              <a:t>Récentes études de cohortes longitudinales : une coinfection par le VHB conduit également à une augmentation de la progression vers les résultats liés au SIDA et à une mortalité toutes causes confondues </a:t>
            </a:r>
          </a:p>
          <a:p>
            <a:pPr marL="347472" indent="-347472">
              <a:lnSpc>
                <a:spcPct val="100000"/>
              </a:lnSpc>
              <a:spcBef>
                <a:spcPts val="200"/>
              </a:spcBef>
              <a:spcAft>
                <a:spcPts val="400"/>
              </a:spcAft>
              <a:buNone/>
            </a:pPr>
            <a:endParaRPr lang="en-ZA" sz="2400" dirty="0">
              <a:latin typeface="Arial"/>
              <a:cs typeface="Arial"/>
            </a:endParaRPr>
          </a:p>
          <a:p>
            <a:pPr marL="347472" indent="-347472">
              <a:lnSpc>
                <a:spcPct val="100000"/>
              </a:lnSpc>
              <a:spcBef>
                <a:spcPts val="200"/>
              </a:spcBef>
              <a:spcAft>
                <a:spcPts val="400"/>
              </a:spcAft>
              <a:buNone/>
            </a:pPr>
            <a:endParaRPr lang="en-US" sz="2400" b="1" dirty="0">
              <a:solidFill>
                <a:srgbClr val="0F6FC6"/>
              </a:solidFill>
              <a:latin typeface="Arial"/>
              <a:cs typeface="Arial"/>
            </a:endParaRPr>
          </a:p>
          <a:p>
            <a:pPr marL="347472" indent="-347472">
              <a:lnSpc>
                <a:spcPct val="100000"/>
              </a:lnSpc>
              <a:spcBef>
                <a:spcPts val="200"/>
              </a:spcBef>
              <a:spcAft>
                <a:spcPts val="400"/>
              </a:spcAft>
              <a:buNone/>
            </a:pPr>
            <a:endParaRPr lang="en-US" sz="2400" dirty="0"/>
          </a:p>
        </p:txBody>
      </p:sp>
      <p:sp>
        <p:nvSpPr>
          <p:cNvPr id="6" name="TextBox 5"/>
          <p:cNvSpPr txBox="1"/>
          <p:nvPr/>
        </p:nvSpPr>
        <p:spPr>
          <a:xfrm>
            <a:off x="146304" y="6345936"/>
            <a:ext cx="12159932" cy="474489"/>
          </a:xfrm>
          <a:prstGeom prst="rect">
            <a:avLst/>
          </a:prstGeom>
          <a:noFill/>
        </p:spPr>
        <p:txBody>
          <a:bodyPr wrap="square" rtlCol="0">
            <a:spAutoFit/>
          </a:bodyPr>
          <a:lstStyle/>
          <a:p>
            <a:pPr lvl="0">
              <a:lnSpc>
                <a:spcPct val="120000"/>
              </a:lnSpc>
            </a:pPr>
            <a:r>
              <a:rPr lang="en-US" sz="1100" dirty="0">
                <a:solidFill>
                  <a:schemeClr val="bg1"/>
                </a:solidFill>
                <a:latin typeface="Arial"/>
                <a:cs typeface="Arial"/>
              </a:rPr>
              <a:t>DAD Arch Intern Med 2006 ; 166 (5) : 1632, J Hepatol 2005 ; 42 (6) : 799 ; Lancet 2011 ; 377 (9772) : 1198 ; Lancet 2002 ; 360 (9349) : 1921 ; Ann Int Med 1992 ; 117 (10) : 837 ; Scand J Infect Dis1997 ; 29 (2) : 111 ; J Inf Dis 2012 ; 205 (2) : 185 ; Clin Infect Dis 2009 ; 48 (12) : 1763 ; AIDS 2011 ; 25 : 1727 ; Antivir Ther 2011 ; 16 : 405; Afr J Epidemiol Infect 2008 : 23 (1) : 14 ; Hepatol 2010 ; 52 (3) : 1143 ; Clin Infect Dis 2009 ; 49 : 1268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02715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Content Placeholder 4"/>
          <p:cNvSpPr>
            <a:spLocks noGrp="1"/>
          </p:cNvSpPr>
          <p:nvPr>
            <p:ph idx="4294967295"/>
          </p:nvPr>
        </p:nvSpPr>
        <p:spPr>
          <a:xfrm>
            <a:off x="1188720" y="1938528"/>
            <a:ext cx="8288501" cy="4408487"/>
          </a:xfrm>
        </p:spPr>
        <p:txBody>
          <a:bodyPr>
            <a:noAutofit/>
          </a:bodyPr>
          <a:lstStyle/>
          <a:p>
            <a:pPr>
              <a:buNone/>
              <a:tabLst>
                <a:tab pos="633413" algn="l"/>
              </a:tabLst>
            </a:pPr>
            <a:r>
              <a:rPr lang="en-US" sz="2400" b="1" dirty="0">
                <a:solidFill>
                  <a:schemeClr val="accent1"/>
                </a:solidFill>
                <a:latin typeface="Arial" pitchFamily="34" charset="0"/>
              </a:rPr>
              <a:t>Génotype C</a:t>
            </a:r>
            <a:endParaRPr lang="en-US" sz="2400" b="1" dirty="0" smtClean="0">
              <a:solidFill>
                <a:schemeClr val="accent1"/>
              </a:solidFill>
              <a:latin typeface="Arial" pitchFamily="34" charset="0"/>
            </a:endParaRP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smtClean="0">
                <a:solidFill>
                  <a:schemeClr val="tx1"/>
                </a:solidFill>
                <a:latin typeface="Arial" pitchFamily="34" charset="0"/>
              </a:rPr>
              <a:t>Plus fréquemment associé à de graves maladies </a:t>
            </a:r>
            <a:br>
              <a:rPr lang="en-US" sz="2400" dirty="0" smtClean="0">
                <a:solidFill>
                  <a:schemeClr val="tx1"/>
                </a:solidFill>
                <a:latin typeface="Arial" pitchFamily="34" charset="0"/>
              </a:rPr>
            </a:br>
            <a:r>
              <a:rPr lang="en-US" sz="2400" dirty="0" smtClean="0">
                <a:solidFill>
                  <a:schemeClr val="tx1"/>
                </a:solidFill>
                <a:latin typeface="Arial" pitchFamily="34" charset="0"/>
              </a:rPr>
              <a:t>hépatiques et au CHC que le génotype B</a:t>
            </a:r>
            <a:endParaRPr lang="en-US" sz="2400" dirty="0">
              <a:solidFill>
                <a:schemeClr val="tx1"/>
              </a:solidFill>
              <a:latin typeface="Arial" pitchFamily="34" charset="0"/>
            </a:endParaRPr>
          </a:p>
          <a:p>
            <a:pPr>
              <a:buNone/>
              <a:tabLst>
                <a:tab pos="633413" algn="l"/>
              </a:tabLst>
            </a:pPr>
            <a:r>
              <a:rPr lang="en-US" sz="2400" b="1" dirty="0" smtClean="0">
                <a:solidFill>
                  <a:schemeClr val="accent1"/>
                </a:solidFill>
                <a:latin typeface="Arial" pitchFamily="34" charset="0"/>
              </a:rPr>
              <a:t>Génotype 5 </a:t>
            </a: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smtClean="0">
                <a:solidFill>
                  <a:schemeClr val="tx1"/>
                </a:solidFill>
                <a:latin typeface="Arial" pitchFamily="34" charset="0"/>
              </a:rPr>
              <a:t>Associé à la séroconversion du HBeAg </a:t>
            </a:r>
            <a:br>
              <a:rPr lang="en-US" sz="2400" dirty="0" smtClean="0">
                <a:solidFill>
                  <a:schemeClr val="tx1"/>
                </a:solidFill>
                <a:latin typeface="Arial" pitchFamily="34" charset="0"/>
              </a:rPr>
            </a:br>
            <a:r>
              <a:rPr lang="en-US" sz="2400" dirty="0" smtClean="0">
                <a:solidFill>
                  <a:schemeClr val="tx1"/>
                </a:solidFill>
                <a:latin typeface="Arial" pitchFamily="34" charset="0"/>
              </a:rPr>
              <a:t>à l'anti-HBe à un plus jeune âge que le génotype C</a:t>
            </a:r>
            <a:endParaRPr lang="en-US" sz="2400" dirty="0">
              <a:solidFill>
                <a:schemeClr val="tx1"/>
              </a:solidFill>
              <a:latin typeface="Arial" pitchFamily="34" charset="0"/>
            </a:endParaRPr>
          </a:p>
          <a:p>
            <a:pPr>
              <a:buNone/>
              <a:tabLst>
                <a:tab pos="633413" algn="l"/>
              </a:tabLst>
            </a:pPr>
            <a:r>
              <a:rPr lang="en-US" sz="2400" b="1" dirty="0">
                <a:solidFill>
                  <a:schemeClr val="accent1"/>
                </a:solidFill>
                <a:latin typeface="Arial" pitchFamily="34" charset="0"/>
              </a:rPr>
              <a:t>Génotypes A et B</a:t>
            </a:r>
            <a:endParaRPr lang="en-US" sz="2400" b="1" dirty="0" smtClean="0">
              <a:solidFill>
                <a:schemeClr val="accent1"/>
              </a:solidFill>
              <a:latin typeface="Arial" pitchFamily="34" charset="0"/>
            </a:endParaRPr>
          </a:p>
          <a:p>
            <a:pPr marL="347472" lvl="1" indent="-342900">
              <a:lnSpc>
                <a:spcPct val="100000"/>
              </a:lnSpc>
              <a:spcBef>
                <a:spcPts val="1200"/>
              </a:spcBef>
              <a:spcAft>
                <a:spcPts val="200"/>
              </a:spcAft>
              <a:buFont typeface="Wingdings" panose="05000000000000000000" pitchFamily="2" charset="2"/>
              <a:buChar char="§"/>
              <a:tabLst>
                <a:tab pos="633413" algn="l"/>
              </a:tabLst>
            </a:pPr>
            <a:r>
              <a:rPr lang="en-US" sz="2400" dirty="0">
                <a:solidFill>
                  <a:schemeClr val="tx1"/>
                </a:solidFill>
                <a:latin typeface="Arial" pitchFamily="34" charset="0"/>
              </a:rPr>
              <a:t>Taux plus élevé de réponse antivirale et perte de HBeAg suivant le pegIFN alfa qu'avec les génotypes D et C</a:t>
            </a:r>
          </a:p>
        </p:txBody>
      </p:sp>
      <p:sp>
        <p:nvSpPr>
          <p:cNvPr id="22533" name="Text Box 4"/>
          <p:cNvSpPr txBox="1">
            <a:spLocks noChangeArrowheads="1"/>
          </p:cNvSpPr>
          <p:nvPr/>
        </p:nvSpPr>
        <p:spPr bwMode="auto">
          <a:xfrm>
            <a:off x="146304" y="6455664"/>
            <a:ext cx="5224463" cy="304800"/>
          </a:xfrm>
          <a:prstGeom prst="rect">
            <a:avLst/>
          </a:prstGeom>
          <a:noFill/>
          <a:ln w="12700">
            <a:noFill/>
            <a:miter lim="800000"/>
            <a:headEnd/>
            <a:tailEnd/>
          </a:ln>
        </p:spPr>
        <p:txBody>
          <a:bodyPr anchor="b">
            <a:spAutoFit/>
          </a:bodyPr>
          <a:lstStyle/>
          <a:p>
            <a:pPr marL="342900" indent="-342900"/>
            <a:r>
              <a:rPr lang="en-US" sz="1400" dirty="0">
                <a:solidFill>
                  <a:schemeClr val="bg1"/>
                </a:solidFill>
                <a:latin typeface="Arial" pitchFamily="34" charset="0"/>
                <a:ea typeface="ＭＳ Ｐゴシック" pitchFamily="34" charset="-128"/>
                <a:cs typeface="Arial" pitchFamily="34" charset="0"/>
              </a:rPr>
              <a:t>Keeffe EB et al. Clin Gastroenterol Hepatol. 2006 ; 4 : 936-962.</a:t>
            </a:r>
          </a:p>
        </p:txBody>
      </p:sp>
      <p:sp>
        <p:nvSpPr>
          <p:cNvPr id="22534" name="Text Box 3"/>
          <p:cNvSpPr txBox="1">
            <a:spLocks noChangeArrowheads="1"/>
          </p:cNvSpPr>
          <p:nvPr/>
        </p:nvSpPr>
        <p:spPr bwMode="auto">
          <a:xfrm>
            <a:off x="8116887" y="1920240"/>
            <a:ext cx="3159125" cy="677108"/>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sz="1900" b="1" dirty="0">
                <a:latin typeface="Arial" pitchFamily="34" charset="0"/>
                <a:ea typeface="ＭＳ Ｐゴシック" pitchFamily="34" charset="-128"/>
                <a:cs typeface="Arial" pitchFamily="34" charset="0"/>
              </a:rPr>
              <a:t>Génotypage du VHB </a:t>
            </a:r>
            <a:br>
              <a:rPr lang="en-US" sz="1900" b="1" dirty="0">
                <a:latin typeface="Arial" pitchFamily="34" charset="0"/>
                <a:ea typeface="ＭＳ Ｐゴシック" pitchFamily="34" charset="-128"/>
                <a:cs typeface="Arial" pitchFamily="34" charset="0"/>
              </a:rPr>
            </a:br>
            <a:r>
              <a:rPr lang="en-US" sz="1900" b="1" dirty="0">
                <a:latin typeface="Arial" pitchFamily="34" charset="0"/>
                <a:ea typeface="ＭＳ Ｐゴシック" pitchFamily="34" charset="-128"/>
                <a:cs typeface="Arial" pitchFamily="34" charset="0"/>
              </a:rPr>
              <a:t>Test de sonde linéaire </a:t>
            </a:r>
          </a:p>
        </p:txBody>
      </p:sp>
      <p:grpSp>
        <p:nvGrpSpPr>
          <p:cNvPr id="3" name="Group 2"/>
          <p:cNvGrpSpPr/>
          <p:nvPr/>
        </p:nvGrpSpPr>
        <p:grpSpPr>
          <a:xfrm>
            <a:off x="9359781" y="2434556"/>
            <a:ext cx="1763831" cy="3743994"/>
            <a:chOff x="7681913" y="2247900"/>
            <a:chExt cx="1941513" cy="4121150"/>
          </a:xfrm>
        </p:grpSpPr>
        <p:sp>
          <p:nvSpPr>
            <p:cNvPr id="22530" name="Rectangle 45"/>
            <p:cNvSpPr>
              <a:spLocks noChangeArrowheads="1"/>
            </p:cNvSpPr>
            <p:nvPr/>
          </p:nvSpPr>
          <p:spPr bwMode="auto">
            <a:xfrm>
              <a:off x="9402763" y="2247900"/>
              <a:ext cx="219075" cy="4121150"/>
            </a:xfrm>
            <a:prstGeom prst="rect">
              <a:avLst/>
            </a:prstGeom>
            <a:solidFill>
              <a:schemeClr val="bg2"/>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35" name="Text Box 3"/>
            <p:cNvSpPr txBox="1">
              <a:spLocks noChangeArrowheads="1"/>
            </p:cNvSpPr>
            <p:nvPr/>
          </p:nvSpPr>
          <p:spPr bwMode="auto">
            <a:xfrm>
              <a:off x="7997825" y="2574925"/>
              <a:ext cx="977900"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Ligne de marqueur </a:t>
              </a:r>
            </a:p>
          </p:txBody>
        </p:sp>
        <p:sp>
          <p:nvSpPr>
            <p:cNvPr id="22536" name="Text Box 3"/>
            <p:cNvSpPr txBox="1">
              <a:spLocks noChangeArrowheads="1"/>
            </p:cNvSpPr>
            <p:nvPr/>
          </p:nvSpPr>
          <p:spPr bwMode="auto">
            <a:xfrm>
              <a:off x="7920038" y="2730500"/>
              <a:ext cx="1058863"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Contrôle conj. </a:t>
              </a:r>
            </a:p>
          </p:txBody>
        </p:sp>
        <p:sp>
          <p:nvSpPr>
            <p:cNvPr id="22537" name="Text Box 3"/>
            <p:cNvSpPr txBox="1">
              <a:spLocks noChangeArrowheads="1"/>
            </p:cNvSpPr>
            <p:nvPr/>
          </p:nvSpPr>
          <p:spPr bwMode="auto">
            <a:xfrm>
              <a:off x="7913688" y="2874964"/>
              <a:ext cx="1058863"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Contrôle amp. </a:t>
              </a:r>
            </a:p>
          </p:txBody>
        </p:sp>
        <p:sp>
          <p:nvSpPr>
            <p:cNvPr id="22538" name="Text Box 3"/>
            <p:cNvSpPr txBox="1">
              <a:spLocks noChangeArrowheads="1"/>
            </p:cNvSpPr>
            <p:nvPr/>
          </p:nvSpPr>
          <p:spPr bwMode="auto">
            <a:xfrm>
              <a:off x="7826375" y="3160714"/>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A </a:t>
              </a:r>
            </a:p>
          </p:txBody>
        </p:sp>
        <p:sp>
          <p:nvSpPr>
            <p:cNvPr id="22539" name="Text Box 3"/>
            <p:cNvSpPr txBox="1">
              <a:spLocks noChangeArrowheads="1"/>
            </p:cNvSpPr>
            <p:nvPr/>
          </p:nvSpPr>
          <p:spPr bwMode="auto">
            <a:xfrm>
              <a:off x="7826375" y="3435351"/>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B </a:t>
              </a:r>
            </a:p>
          </p:txBody>
        </p:sp>
        <p:sp>
          <p:nvSpPr>
            <p:cNvPr id="22540" name="Text Box 3"/>
            <p:cNvSpPr txBox="1">
              <a:spLocks noChangeArrowheads="1"/>
            </p:cNvSpPr>
            <p:nvPr/>
          </p:nvSpPr>
          <p:spPr bwMode="auto">
            <a:xfrm>
              <a:off x="7826375" y="3709989"/>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C </a:t>
              </a:r>
            </a:p>
          </p:txBody>
        </p:sp>
        <p:sp>
          <p:nvSpPr>
            <p:cNvPr id="22541" name="Text Box 3"/>
            <p:cNvSpPr txBox="1">
              <a:spLocks noChangeArrowheads="1"/>
            </p:cNvSpPr>
            <p:nvPr/>
          </p:nvSpPr>
          <p:spPr bwMode="auto">
            <a:xfrm>
              <a:off x="7826375" y="3984626"/>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D </a:t>
              </a:r>
            </a:p>
          </p:txBody>
        </p:sp>
        <p:sp>
          <p:nvSpPr>
            <p:cNvPr id="22542" name="Text Box 3"/>
            <p:cNvSpPr txBox="1">
              <a:spLocks noChangeArrowheads="1"/>
            </p:cNvSpPr>
            <p:nvPr/>
          </p:nvSpPr>
          <p:spPr bwMode="auto">
            <a:xfrm>
              <a:off x="7826375" y="4259264"/>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E </a:t>
              </a:r>
            </a:p>
          </p:txBody>
        </p:sp>
        <p:sp>
          <p:nvSpPr>
            <p:cNvPr id="22543" name="Text Box 3"/>
            <p:cNvSpPr txBox="1">
              <a:spLocks noChangeArrowheads="1"/>
            </p:cNvSpPr>
            <p:nvPr/>
          </p:nvSpPr>
          <p:spPr bwMode="auto">
            <a:xfrm>
              <a:off x="7826375" y="4533901"/>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F </a:t>
              </a:r>
            </a:p>
          </p:txBody>
        </p:sp>
        <p:sp>
          <p:nvSpPr>
            <p:cNvPr id="22544" name="Text Box 3"/>
            <p:cNvSpPr txBox="1">
              <a:spLocks noChangeArrowheads="1"/>
            </p:cNvSpPr>
            <p:nvPr/>
          </p:nvSpPr>
          <p:spPr bwMode="auto">
            <a:xfrm>
              <a:off x="7835901" y="4795839"/>
              <a:ext cx="10588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Génotype G </a:t>
              </a:r>
            </a:p>
          </p:txBody>
        </p:sp>
        <p:sp>
          <p:nvSpPr>
            <p:cNvPr id="22545" name="Text Box 3"/>
            <p:cNvSpPr txBox="1">
              <a:spLocks noChangeArrowheads="1"/>
            </p:cNvSpPr>
            <p:nvPr/>
          </p:nvSpPr>
          <p:spPr bwMode="auto">
            <a:xfrm>
              <a:off x="9001125" y="2744789"/>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a:t>
              </a:r>
            </a:p>
          </p:txBody>
        </p:sp>
        <p:sp>
          <p:nvSpPr>
            <p:cNvPr id="22546" name="Text Box 3"/>
            <p:cNvSpPr txBox="1">
              <a:spLocks noChangeArrowheads="1"/>
            </p:cNvSpPr>
            <p:nvPr/>
          </p:nvSpPr>
          <p:spPr bwMode="auto">
            <a:xfrm>
              <a:off x="9001125" y="2878139"/>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2</a:t>
              </a:r>
            </a:p>
          </p:txBody>
        </p:sp>
        <p:sp>
          <p:nvSpPr>
            <p:cNvPr id="22547" name="Text Box 3"/>
            <p:cNvSpPr txBox="1">
              <a:spLocks noChangeArrowheads="1"/>
            </p:cNvSpPr>
            <p:nvPr/>
          </p:nvSpPr>
          <p:spPr bwMode="auto">
            <a:xfrm>
              <a:off x="9001125" y="3011488"/>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3</a:t>
              </a:r>
            </a:p>
          </p:txBody>
        </p:sp>
        <p:sp>
          <p:nvSpPr>
            <p:cNvPr id="22548" name="Text Box 3"/>
            <p:cNvSpPr txBox="1">
              <a:spLocks noChangeArrowheads="1"/>
            </p:cNvSpPr>
            <p:nvPr/>
          </p:nvSpPr>
          <p:spPr bwMode="auto">
            <a:xfrm>
              <a:off x="9001125" y="3143251"/>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4</a:t>
              </a:r>
            </a:p>
          </p:txBody>
        </p:sp>
        <p:sp>
          <p:nvSpPr>
            <p:cNvPr id="22549" name="Text Box 3"/>
            <p:cNvSpPr txBox="1">
              <a:spLocks noChangeArrowheads="1"/>
            </p:cNvSpPr>
            <p:nvPr/>
          </p:nvSpPr>
          <p:spPr bwMode="auto">
            <a:xfrm>
              <a:off x="9001125" y="3276601"/>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5</a:t>
              </a:r>
            </a:p>
          </p:txBody>
        </p:sp>
        <p:sp>
          <p:nvSpPr>
            <p:cNvPr id="22550" name="Text Box 3"/>
            <p:cNvSpPr txBox="1">
              <a:spLocks noChangeArrowheads="1"/>
            </p:cNvSpPr>
            <p:nvPr/>
          </p:nvSpPr>
          <p:spPr bwMode="auto">
            <a:xfrm>
              <a:off x="9001125" y="340836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6</a:t>
              </a:r>
            </a:p>
          </p:txBody>
        </p:sp>
        <p:sp>
          <p:nvSpPr>
            <p:cNvPr id="22551" name="Text Box 3"/>
            <p:cNvSpPr txBox="1">
              <a:spLocks noChangeArrowheads="1"/>
            </p:cNvSpPr>
            <p:nvPr/>
          </p:nvSpPr>
          <p:spPr bwMode="auto">
            <a:xfrm>
              <a:off x="9001125" y="354171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7</a:t>
              </a:r>
            </a:p>
          </p:txBody>
        </p:sp>
        <p:sp>
          <p:nvSpPr>
            <p:cNvPr id="22552" name="Text Box 3"/>
            <p:cNvSpPr txBox="1">
              <a:spLocks noChangeArrowheads="1"/>
            </p:cNvSpPr>
            <p:nvPr/>
          </p:nvSpPr>
          <p:spPr bwMode="auto">
            <a:xfrm>
              <a:off x="9001125" y="3675064"/>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8</a:t>
              </a:r>
            </a:p>
          </p:txBody>
        </p:sp>
        <p:sp>
          <p:nvSpPr>
            <p:cNvPr id="22553" name="Text Box 3"/>
            <p:cNvSpPr txBox="1">
              <a:spLocks noChangeArrowheads="1"/>
            </p:cNvSpPr>
            <p:nvPr/>
          </p:nvSpPr>
          <p:spPr bwMode="auto">
            <a:xfrm>
              <a:off x="9001125" y="3806825"/>
              <a:ext cx="26511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9</a:t>
              </a:r>
            </a:p>
          </p:txBody>
        </p:sp>
        <p:sp>
          <p:nvSpPr>
            <p:cNvPr id="22554" name="Text Box 3"/>
            <p:cNvSpPr txBox="1">
              <a:spLocks noChangeArrowheads="1"/>
            </p:cNvSpPr>
            <p:nvPr/>
          </p:nvSpPr>
          <p:spPr bwMode="auto">
            <a:xfrm>
              <a:off x="8953500" y="3940176"/>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10</a:t>
              </a:r>
            </a:p>
          </p:txBody>
        </p:sp>
        <p:sp>
          <p:nvSpPr>
            <p:cNvPr id="22555" name="Rectangle 28"/>
            <p:cNvSpPr>
              <a:spLocks noChangeArrowheads="1"/>
            </p:cNvSpPr>
            <p:nvPr/>
          </p:nvSpPr>
          <p:spPr bwMode="auto">
            <a:xfrm>
              <a:off x="9404351" y="2686051"/>
              <a:ext cx="219075" cy="66675"/>
            </a:xfrm>
            <a:prstGeom prst="rect">
              <a:avLst/>
            </a:prstGeom>
            <a:solidFill>
              <a:schemeClr val="accent2"/>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6" name="Rectangle 29"/>
            <p:cNvSpPr>
              <a:spLocks noChangeArrowheads="1"/>
            </p:cNvSpPr>
            <p:nvPr/>
          </p:nvSpPr>
          <p:spPr bwMode="auto">
            <a:xfrm>
              <a:off x="9404351" y="28321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7" name="Rectangle 30"/>
            <p:cNvSpPr>
              <a:spLocks noChangeArrowheads="1"/>
            </p:cNvSpPr>
            <p:nvPr/>
          </p:nvSpPr>
          <p:spPr bwMode="auto">
            <a:xfrm>
              <a:off x="9404351" y="2962276"/>
              <a:ext cx="219075" cy="66675"/>
            </a:xfrm>
            <a:prstGeom prst="rect">
              <a:avLst/>
            </a:prstGeom>
            <a:solidFill>
              <a:schemeClr val="accent1"/>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8" name="Rectangle 31"/>
            <p:cNvSpPr>
              <a:spLocks noChangeArrowheads="1"/>
            </p:cNvSpPr>
            <p:nvPr/>
          </p:nvSpPr>
          <p:spPr bwMode="auto">
            <a:xfrm>
              <a:off x="9404351" y="31019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59" name="Rectangle 32"/>
            <p:cNvSpPr>
              <a:spLocks noChangeArrowheads="1"/>
            </p:cNvSpPr>
            <p:nvPr/>
          </p:nvSpPr>
          <p:spPr bwMode="auto">
            <a:xfrm>
              <a:off x="9404351" y="32289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0" name="Rectangle 33"/>
            <p:cNvSpPr>
              <a:spLocks noChangeArrowheads="1"/>
            </p:cNvSpPr>
            <p:nvPr/>
          </p:nvSpPr>
          <p:spPr bwMode="auto">
            <a:xfrm>
              <a:off x="9404351" y="33623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1" name="Rectangle 34"/>
            <p:cNvSpPr>
              <a:spLocks noChangeArrowheads="1"/>
            </p:cNvSpPr>
            <p:nvPr/>
          </p:nvSpPr>
          <p:spPr bwMode="auto">
            <a:xfrm>
              <a:off x="9404351" y="348615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2" name="Rectangle 35"/>
            <p:cNvSpPr>
              <a:spLocks noChangeArrowheads="1"/>
            </p:cNvSpPr>
            <p:nvPr/>
          </p:nvSpPr>
          <p:spPr bwMode="auto">
            <a:xfrm>
              <a:off x="9404351" y="3629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3" name="Rectangle 36"/>
            <p:cNvSpPr>
              <a:spLocks noChangeArrowheads="1"/>
            </p:cNvSpPr>
            <p:nvPr/>
          </p:nvSpPr>
          <p:spPr bwMode="auto">
            <a:xfrm>
              <a:off x="9404351" y="37592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4" name="Rectangle 37"/>
            <p:cNvSpPr>
              <a:spLocks noChangeArrowheads="1"/>
            </p:cNvSpPr>
            <p:nvPr/>
          </p:nvSpPr>
          <p:spPr bwMode="auto">
            <a:xfrm>
              <a:off x="9404351" y="3883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5" name="Rectangle 38"/>
            <p:cNvSpPr>
              <a:spLocks noChangeArrowheads="1"/>
            </p:cNvSpPr>
            <p:nvPr/>
          </p:nvSpPr>
          <p:spPr bwMode="auto">
            <a:xfrm>
              <a:off x="9404351" y="40100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6" name="Rectangle 39"/>
            <p:cNvSpPr>
              <a:spLocks noChangeArrowheads="1"/>
            </p:cNvSpPr>
            <p:nvPr/>
          </p:nvSpPr>
          <p:spPr bwMode="auto">
            <a:xfrm>
              <a:off x="9404351" y="41560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7" name="Rectangle 40"/>
            <p:cNvSpPr>
              <a:spLocks noChangeArrowheads="1"/>
            </p:cNvSpPr>
            <p:nvPr/>
          </p:nvSpPr>
          <p:spPr bwMode="auto">
            <a:xfrm>
              <a:off x="9404351" y="428942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8" name="Rectangle 41"/>
            <p:cNvSpPr>
              <a:spLocks noChangeArrowheads="1"/>
            </p:cNvSpPr>
            <p:nvPr/>
          </p:nvSpPr>
          <p:spPr bwMode="auto">
            <a:xfrm>
              <a:off x="9404351" y="44227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69" name="Rectangle 42"/>
            <p:cNvSpPr>
              <a:spLocks noChangeArrowheads="1"/>
            </p:cNvSpPr>
            <p:nvPr/>
          </p:nvSpPr>
          <p:spPr bwMode="auto">
            <a:xfrm>
              <a:off x="9404351" y="45593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0" name="Rectangle 43"/>
            <p:cNvSpPr>
              <a:spLocks noChangeArrowheads="1"/>
            </p:cNvSpPr>
            <p:nvPr/>
          </p:nvSpPr>
          <p:spPr bwMode="auto">
            <a:xfrm>
              <a:off x="9404351" y="4686301"/>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1" name="Rectangle 44"/>
            <p:cNvSpPr>
              <a:spLocks noChangeArrowheads="1"/>
            </p:cNvSpPr>
            <p:nvPr/>
          </p:nvSpPr>
          <p:spPr bwMode="auto">
            <a:xfrm>
              <a:off x="9404351" y="4816476"/>
              <a:ext cx="219075" cy="66675"/>
            </a:xfrm>
            <a:prstGeom prst="rect">
              <a:avLst/>
            </a:prstGeom>
            <a:solidFill>
              <a:schemeClr val="hlink"/>
            </a:solidFill>
            <a:ln w="0" algn="ctr">
              <a:solidFill>
                <a:srgbClr val="000000"/>
              </a:solidFill>
              <a:miter lim="800000"/>
              <a:headEnd/>
              <a:tailEnd/>
            </a:ln>
          </p:spPr>
          <p:txBody>
            <a:bodyPr wrap="none" anchor="ctr"/>
            <a:lstStyle/>
            <a:p>
              <a:endParaRPr lang="en-US">
                <a:latin typeface="Arial" pitchFamily="34" charset="0"/>
                <a:cs typeface="Arial" pitchFamily="34" charset="0"/>
              </a:endParaRPr>
            </a:p>
          </p:txBody>
        </p:sp>
        <p:sp>
          <p:nvSpPr>
            <p:cNvPr id="22572" name="Line 46"/>
            <p:cNvSpPr>
              <a:spLocks noChangeShapeType="1"/>
            </p:cNvSpPr>
            <p:nvPr/>
          </p:nvSpPr>
          <p:spPr bwMode="auto">
            <a:xfrm>
              <a:off x="7691438" y="3111500"/>
              <a:ext cx="1152525" cy="0"/>
            </a:xfrm>
            <a:prstGeom prst="line">
              <a:avLst/>
            </a:prstGeom>
            <a:noFill/>
            <a:ln w="12700">
              <a:solidFill>
                <a:schemeClr val="tx1"/>
              </a:solidFill>
              <a:round/>
              <a:headEnd/>
              <a:tailEnd/>
            </a:ln>
          </p:spPr>
          <p:txBody>
            <a:bodyPr/>
            <a:lstStyle/>
            <a:p>
              <a:endParaRPr lang="en-ZA"/>
            </a:p>
          </p:txBody>
        </p:sp>
        <p:sp>
          <p:nvSpPr>
            <p:cNvPr id="22573" name="Line 47"/>
            <p:cNvSpPr>
              <a:spLocks noChangeShapeType="1"/>
            </p:cNvSpPr>
            <p:nvPr/>
          </p:nvSpPr>
          <p:spPr bwMode="auto">
            <a:xfrm>
              <a:off x="8847137" y="3105151"/>
              <a:ext cx="0" cy="314325"/>
            </a:xfrm>
            <a:prstGeom prst="line">
              <a:avLst/>
            </a:prstGeom>
            <a:noFill/>
            <a:ln w="28575">
              <a:solidFill>
                <a:schemeClr val="tx1"/>
              </a:solidFill>
              <a:round/>
              <a:headEnd/>
              <a:tailEnd/>
            </a:ln>
          </p:spPr>
          <p:txBody>
            <a:bodyPr/>
            <a:lstStyle/>
            <a:p>
              <a:endParaRPr lang="en-ZA"/>
            </a:p>
          </p:txBody>
        </p:sp>
        <p:sp>
          <p:nvSpPr>
            <p:cNvPr id="22574" name="Line 48"/>
            <p:cNvSpPr>
              <a:spLocks noChangeShapeType="1"/>
            </p:cNvSpPr>
            <p:nvPr/>
          </p:nvSpPr>
          <p:spPr bwMode="auto">
            <a:xfrm>
              <a:off x="7681913" y="3479800"/>
              <a:ext cx="1152525" cy="0"/>
            </a:xfrm>
            <a:prstGeom prst="line">
              <a:avLst/>
            </a:prstGeom>
            <a:noFill/>
            <a:ln w="12700">
              <a:solidFill>
                <a:schemeClr val="tx1"/>
              </a:solidFill>
              <a:round/>
              <a:headEnd/>
              <a:tailEnd/>
            </a:ln>
          </p:spPr>
          <p:txBody>
            <a:bodyPr/>
            <a:lstStyle/>
            <a:p>
              <a:endParaRPr lang="en-ZA"/>
            </a:p>
          </p:txBody>
        </p:sp>
        <p:sp>
          <p:nvSpPr>
            <p:cNvPr id="22575" name="Line 49"/>
            <p:cNvSpPr>
              <a:spLocks noChangeShapeType="1"/>
            </p:cNvSpPr>
            <p:nvPr/>
          </p:nvSpPr>
          <p:spPr bwMode="auto">
            <a:xfrm>
              <a:off x="8837612" y="3473451"/>
              <a:ext cx="0" cy="225425"/>
            </a:xfrm>
            <a:prstGeom prst="line">
              <a:avLst/>
            </a:prstGeom>
            <a:noFill/>
            <a:ln w="28575">
              <a:solidFill>
                <a:schemeClr val="tx1"/>
              </a:solidFill>
              <a:round/>
              <a:headEnd/>
              <a:tailEnd/>
            </a:ln>
          </p:spPr>
          <p:txBody>
            <a:bodyPr/>
            <a:lstStyle/>
            <a:p>
              <a:endParaRPr lang="en-ZA"/>
            </a:p>
          </p:txBody>
        </p:sp>
        <p:sp>
          <p:nvSpPr>
            <p:cNvPr id="22576" name="Line 50"/>
            <p:cNvSpPr>
              <a:spLocks noChangeShapeType="1"/>
            </p:cNvSpPr>
            <p:nvPr/>
          </p:nvSpPr>
          <p:spPr bwMode="auto">
            <a:xfrm>
              <a:off x="7685088" y="3740150"/>
              <a:ext cx="1152525" cy="0"/>
            </a:xfrm>
            <a:prstGeom prst="line">
              <a:avLst/>
            </a:prstGeom>
            <a:noFill/>
            <a:ln w="12700">
              <a:solidFill>
                <a:schemeClr val="tx1"/>
              </a:solidFill>
              <a:round/>
              <a:headEnd/>
              <a:tailEnd/>
            </a:ln>
          </p:spPr>
          <p:txBody>
            <a:bodyPr/>
            <a:lstStyle/>
            <a:p>
              <a:endParaRPr lang="en-ZA"/>
            </a:p>
          </p:txBody>
        </p:sp>
        <p:sp>
          <p:nvSpPr>
            <p:cNvPr id="22577" name="Line 51"/>
            <p:cNvSpPr>
              <a:spLocks noChangeShapeType="1"/>
            </p:cNvSpPr>
            <p:nvPr/>
          </p:nvSpPr>
          <p:spPr bwMode="auto">
            <a:xfrm>
              <a:off x="8840787" y="3733801"/>
              <a:ext cx="0" cy="225425"/>
            </a:xfrm>
            <a:prstGeom prst="line">
              <a:avLst/>
            </a:prstGeom>
            <a:noFill/>
            <a:ln w="28575">
              <a:solidFill>
                <a:schemeClr val="tx1"/>
              </a:solidFill>
              <a:round/>
              <a:headEnd/>
              <a:tailEnd/>
            </a:ln>
          </p:spPr>
          <p:txBody>
            <a:bodyPr/>
            <a:lstStyle/>
            <a:p>
              <a:endParaRPr lang="en-ZA"/>
            </a:p>
          </p:txBody>
        </p:sp>
        <p:sp>
          <p:nvSpPr>
            <p:cNvPr id="22578" name="Line 52"/>
            <p:cNvSpPr>
              <a:spLocks noChangeShapeType="1"/>
            </p:cNvSpPr>
            <p:nvPr/>
          </p:nvSpPr>
          <p:spPr bwMode="auto">
            <a:xfrm>
              <a:off x="7688263" y="4010025"/>
              <a:ext cx="1152525" cy="0"/>
            </a:xfrm>
            <a:prstGeom prst="line">
              <a:avLst/>
            </a:prstGeom>
            <a:noFill/>
            <a:ln w="12700">
              <a:solidFill>
                <a:schemeClr val="tx1"/>
              </a:solidFill>
              <a:round/>
              <a:headEnd/>
              <a:tailEnd/>
            </a:ln>
          </p:spPr>
          <p:txBody>
            <a:bodyPr/>
            <a:lstStyle/>
            <a:p>
              <a:endParaRPr lang="en-ZA"/>
            </a:p>
          </p:txBody>
        </p:sp>
        <p:sp>
          <p:nvSpPr>
            <p:cNvPr id="22579" name="Line 53"/>
            <p:cNvSpPr>
              <a:spLocks noChangeShapeType="1"/>
            </p:cNvSpPr>
            <p:nvPr/>
          </p:nvSpPr>
          <p:spPr bwMode="auto">
            <a:xfrm>
              <a:off x="8843962" y="4003676"/>
              <a:ext cx="0" cy="225425"/>
            </a:xfrm>
            <a:prstGeom prst="line">
              <a:avLst/>
            </a:prstGeom>
            <a:noFill/>
            <a:ln w="28575">
              <a:solidFill>
                <a:schemeClr val="tx1"/>
              </a:solidFill>
              <a:round/>
              <a:headEnd/>
              <a:tailEnd/>
            </a:ln>
          </p:spPr>
          <p:txBody>
            <a:bodyPr/>
            <a:lstStyle/>
            <a:p>
              <a:endParaRPr lang="en-ZA"/>
            </a:p>
          </p:txBody>
        </p:sp>
        <p:sp>
          <p:nvSpPr>
            <p:cNvPr id="22580" name="Line 54"/>
            <p:cNvSpPr>
              <a:spLocks noChangeShapeType="1"/>
            </p:cNvSpPr>
            <p:nvPr/>
          </p:nvSpPr>
          <p:spPr bwMode="auto">
            <a:xfrm>
              <a:off x="7691438" y="4267200"/>
              <a:ext cx="1152525" cy="0"/>
            </a:xfrm>
            <a:prstGeom prst="line">
              <a:avLst/>
            </a:prstGeom>
            <a:noFill/>
            <a:ln w="12700">
              <a:solidFill>
                <a:schemeClr val="tx1"/>
              </a:solidFill>
              <a:round/>
              <a:headEnd/>
              <a:tailEnd/>
            </a:ln>
          </p:spPr>
          <p:txBody>
            <a:bodyPr/>
            <a:lstStyle/>
            <a:p>
              <a:endParaRPr lang="en-ZA"/>
            </a:p>
          </p:txBody>
        </p:sp>
        <p:sp>
          <p:nvSpPr>
            <p:cNvPr id="22581" name="Line 55"/>
            <p:cNvSpPr>
              <a:spLocks noChangeShapeType="1"/>
            </p:cNvSpPr>
            <p:nvPr/>
          </p:nvSpPr>
          <p:spPr bwMode="auto">
            <a:xfrm>
              <a:off x="8847137" y="4260851"/>
              <a:ext cx="0" cy="225425"/>
            </a:xfrm>
            <a:prstGeom prst="line">
              <a:avLst/>
            </a:prstGeom>
            <a:noFill/>
            <a:ln w="28575">
              <a:solidFill>
                <a:schemeClr val="tx1"/>
              </a:solidFill>
              <a:round/>
              <a:headEnd/>
              <a:tailEnd/>
            </a:ln>
          </p:spPr>
          <p:txBody>
            <a:bodyPr/>
            <a:lstStyle/>
            <a:p>
              <a:endParaRPr lang="en-ZA"/>
            </a:p>
          </p:txBody>
        </p:sp>
        <p:sp>
          <p:nvSpPr>
            <p:cNvPr id="22582" name="Line 56"/>
            <p:cNvSpPr>
              <a:spLocks noChangeShapeType="1"/>
            </p:cNvSpPr>
            <p:nvPr/>
          </p:nvSpPr>
          <p:spPr bwMode="auto">
            <a:xfrm>
              <a:off x="7685088" y="4552950"/>
              <a:ext cx="1152525" cy="0"/>
            </a:xfrm>
            <a:prstGeom prst="line">
              <a:avLst/>
            </a:prstGeom>
            <a:noFill/>
            <a:ln w="12700">
              <a:solidFill>
                <a:schemeClr val="tx1"/>
              </a:solidFill>
              <a:round/>
              <a:headEnd/>
              <a:tailEnd/>
            </a:ln>
          </p:spPr>
          <p:txBody>
            <a:bodyPr/>
            <a:lstStyle/>
            <a:p>
              <a:endParaRPr lang="en-ZA"/>
            </a:p>
          </p:txBody>
        </p:sp>
        <p:sp>
          <p:nvSpPr>
            <p:cNvPr id="22583" name="Line 57"/>
            <p:cNvSpPr>
              <a:spLocks noChangeShapeType="1"/>
            </p:cNvSpPr>
            <p:nvPr/>
          </p:nvSpPr>
          <p:spPr bwMode="auto">
            <a:xfrm>
              <a:off x="8840787" y="4546601"/>
              <a:ext cx="0" cy="225425"/>
            </a:xfrm>
            <a:prstGeom prst="line">
              <a:avLst/>
            </a:prstGeom>
            <a:noFill/>
            <a:ln w="28575">
              <a:solidFill>
                <a:schemeClr val="tx1"/>
              </a:solidFill>
              <a:round/>
              <a:headEnd/>
              <a:tailEnd/>
            </a:ln>
          </p:spPr>
          <p:txBody>
            <a:bodyPr/>
            <a:lstStyle/>
            <a:p>
              <a:endParaRPr lang="en-ZA"/>
            </a:p>
          </p:txBody>
        </p:sp>
        <p:sp>
          <p:nvSpPr>
            <p:cNvPr id="22584" name="Line 58"/>
            <p:cNvSpPr>
              <a:spLocks noChangeShapeType="1"/>
            </p:cNvSpPr>
            <p:nvPr/>
          </p:nvSpPr>
          <p:spPr bwMode="auto">
            <a:xfrm>
              <a:off x="7691438" y="4810125"/>
              <a:ext cx="1152525" cy="0"/>
            </a:xfrm>
            <a:prstGeom prst="line">
              <a:avLst/>
            </a:prstGeom>
            <a:noFill/>
            <a:ln w="12700">
              <a:solidFill>
                <a:schemeClr val="tx1"/>
              </a:solidFill>
              <a:round/>
              <a:headEnd/>
              <a:tailEnd/>
            </a:ln>
          </p:spPr>
          <p:txBody>
            <a:bodyPr/>
            <a:lstStyle/>
            <a:p>
              <a:endParaRPr lang="en-ZA"/>
            </a:p>
          </p:txBody>
        </p:sp>
        <p:sp>
          <p:nvSpPr>
            <p:cNvPr id="22585" name="Line 59"/>
            <p:cNvSpPr>
              <a:spLocks noChangeShapeType="1"/>
            </p:cNvSpPr>
            <p:nvPr/>
          </p:nvSpPr>
          <p:spPr bwMode="auto">
            <a:xfrm>
              <a:off x="8847137" y="4803776"/>
              <a:ext cx="0" cy="92075"/>
            </a:xfrm>
            <a:prstGeom prst="line">
              <a:avLst/>
            </a:prstGeom>
            <a:noFill/>
            <a:ln w="28575">
              <a:solidFill>
                <a:schemeClr val="tx1"/>
              </a:solidFill>
              <a:round/>
              <a:headEnd/>
              <a:tailEnd/>
            </a:ln>
          </p:spPr>
          <p:txBody>
            <a:bodyPr/>
            <a:lstStyle/>
            <a:p>
              <a:endParaRPr lang="en-ZA"/>
            </a:p>
          </p:txBody>
        </p:sp>
        <p:sp>
          <p:nvSpPr>
            <p:cNvPr id="22586" name="Text Box 3"/>
            <p:cNvSpPr txBox="1">
              <a:spLocks noChangeArrowheads="1"/>
            </p:cNvSpPr>
            <p:nvPr/>
          </p:nvSpPr>
          <p:spPr bwMode="auto">
            <a:xfrm>
              <a:off x="8953500" y="4071939"/>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11</a:t>
              </a:r>
            </a:p>
          </p:txBody>
        </p:sp>
        <p:sp>
          <p:nvSpPr>
            <p:cNvPr id="22587" name="Text Box 3"/>
            <p:cNvSpPr txBox="1">
              <a:spLocks noChangeArrowheads="1"/>
            </p:cNvSpPr>
            <p:nvPr/>
          </p:nvSpPr>
          <p:spPr bwMode="auto">
            <a:xfrm>
              <a:off x="8953500" y="4205289"/>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12</a:t>
              </a:r>
            </a:p>
          </p:txBody>
        </p:sp>
        <p:sp>
          <p:nvSpPr>
            <p:cNvPr id="22588" name="Text Box 3"/>
            <p:cNvSpPr txBox="1">
              <a:spLocks noChangeArrowheads="1"/>
            </p:cNvSpPr>
            <p:nvPr/>
          </p:nvSpPr>
          <p:spPr bwMode="auto">
            <a:xfrm>
              <a:off x="8953500" y="4338638"/>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13</a:t>
              </a:r>
            </a:p>
          </p:txBody>
        </p:sp>
        <p:sp>
          <p:nvSpPr>
            <p:cNvPr id="22589" name="Text Box 3"/>
            <p:cNvSpPr txBox="1">
              <a:spLocks noChangeArrowheads="1"/>
            </p:cNvSpPr>
            <p:nvPr/>
          </p:nvSpPr>
          <p:spPr bwMode="auto">
            <a:xfrm>
              <a:off x="8953500" y="4470401"/>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14</a:t>
              </a:r>
            </a:p>
          </p:txBody>
        </p:sp>
        <p:sp>
          <p:nvSpPr>
            <p:cNvPr id="22590" name="Text Box 3"/>
            <p:cNvSpPr txBox="1">
              <a:spLocks noChangeArrowheads="1"/>
            </p:cNvSpPr>
            <p:nvPr/>
          </p:nvSpPr>
          <p:spPr bwMode="auto">
            <a:xfrm>
              <a:off x="8953500" y="4603751"/>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15</a:t>
              </a:r>
            </a:p>
          </p:txBody>
        </p:sp>
        <p:sp>
          <p:nvSpPr>
            <p:cNvPr id="22591" name="Text Box 3"/>
            <p:cNvSpPr txBox="1">
              <a:spLocks noChangeArrowheads="1"/>
            </p:cNvSpPr>
            <p:nvPr/>
          </p:nvSpPr>
          <p:spPr bwMode="auto">
            <a:xfrm>
              <a:off x="8953500" y="4735514"/>
              <a:ext cx="360362" cy="508171"/>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sz="1200">
                  <a:latin typeface="Arial" pitchFamily="34" charset="0"/>
                  <a:ea typeface="ＭＳ Ｐゴシック" pitchFamily="34" charset="-128"/>
                  <a:cs typeface="Arial" pitchFamily="34" charset="0"/>
                </a:rPr>
                <a:t>16</a:t>
              </a:r>
            </a:p>
          </p:txBody>
        </p:sp>
      </p:grpSp>
      <p:pic>
        <p:nvPicPr>
          <p:cNvPr id="66" name="Picture 6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7" name="Straight Connector 6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4000" b="1" strike="noStrike" kern="1200" cap="none" spc="-50" normalizeH="0" baseline="0" noProof="0" dirty="0" smtClean="0">
                <a:ln>
                  <a:noFill/>
                </a:ln>
                <a:solidFill>
                  <a:schemeClr val="accent1"/>
                </a:solidFill>
                <a:effectLst/>
                <a:uLnTx/>
                <a:uFillTx/>
                <a:latin typeface="Arial"/>
                <a:ea typeface="+mj-ea"/>
                <a:cs typeface="Arial"/>
              </a:rPr>
              <a:t>Impact du génotype du VHB sur</a:t>
            </a:r>
          </a:p>
          <a:p>
            <a:pPr marL="0" marR="0" lvl="0" indent="0" algn="l" defTabSz="914126" rtl="0" eaLnBrk="1" fontAlgn="auto" latinLnBrk="0" hangingPunct="1">
              <a:lnSpc>
                <a:spcPct val="85000"/>
              </a:lnSpc>
              <a:spcBef>
                <a:spcPct val="0"/>
              </a:spcBef>
              <a:spcAft>
                <a:spcPts val="0"/>
              </a:spcAft>
              <a:buClrTx/>
              <a:buSzTx/>
              <a:buFontTx/>
              <a:buNone/>
              <a:tabLst/>
              <a:defRPr/>
            </a:pPr>
            <a:r>
              <a:rPr lang="en-US" sz="4000" b="1" spc="-50" dirty="0" smtClean="0">
                <a:solidFill>
                  <a:schemeClr val="accent1"/>
                </a:solidFill>
                <a:latin typeface="Arial"/>
                <a:ea typeface="+mj-ea"/>
                <a:cs typeface="Arial"/>
              </a:rPr>
              <a:t>Progression de la maladie</a:t>
            </a:r>
            <a:endParaRPr kumimoji="0" lang="en-US" sz="4000" b="1" i="0" u="none" strike="noStrike" kern="1200" cap="none" spc="-50" normalizeH="0" baseline="0" noProof="0" dirty="0">
              <a:ln>
                <a:noFill/>
              </a:ln>
              <a:solidFill>
                <a:srgbClr val="0F6FC6"/>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70152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Gestion d'une coinfection du VIH/VHB</a:t>
            </a:r>
            <a:endParaRPr lang="en-US" sz="28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89836"/>
          </a:xfrm>
        </p:spPr>
        <p:txBody>
          <a:bodyPr>
            <a:noAutofit/>
          </a:bodyPr>
          <a:lstStyle/>
          <a:p>
            <a:pPr marL="0" indent="0">
              <a:lnSpc>
                <a:spcPct val="80000"/>
              </a:lnSpc>
              <a:spcBef>
                <a:spcPts val="200"/>
              </a:spcBef>
              <a:spcAft>
                <a:spcPts val="400"/>
              </a:spcAft>
              <a:buNone/>
            </a:pPr>
            <a:r>
              <a:rPr lang="en-US" sz="2200" b="1" dirty="0" smtClean="0">
                <a:solidFill>
                  <a:schemeClr val="accent1"/>
                </a:solidFill>
                <a:latin typeface="Arial"/>
                <a:cs typeface="Arial"/>
              </a:rPr>
              <a:t>Dépistage du VHB et vaccination</a:t>
            </a:r>
            <a:endParaRPr lang="en-US" sz="2200" b="1" dirty="0">
              <a:solidFill>
                <a:schemeClr val="accent1"/>
              </a:solidFill>
              <a:latin typeface="Arial"/>
              <a:cs typeface="Arial"/>
            </a:endParaRPr>
          </a:p>
          <a:p>
            <a:pPr lvl="1">
              <a:lnSpc>
                <a:spcPct val="80000"/>
              </a:lnSpc>
              <a:buFont typeface="Wingdings" panose="05000000000000000000" pitchFamily="2" charset="2"/>
              <a:buChar char="§"/>
            </a:pPr>
            <a:r>
              <a:rPr lang="en-US" sz="2000" dirty="0" smtClean="0">
                <a:solidFill>
                  <a:srgbClr val="000000"/>
                </a:solidFill>
                <a:latin typeface="Arial"/>
                <a:cs typeface="Arial"/>
              </a:rPr>
              <a:t>Dépistage du VHB chez toutes les personnes nouvellement diagnostiquées pour une infection par le VIH</a:t>
            </a:r>
          </a:p>
          <a:p>
            <a:pPr lvl="2">
              <a:lnSpc>
                <a:spcPct val="80000"/>
              </a:lnSpc>
              <a:buFont typeface="Courier New" panose="02070309020205020404" pitchFamily="49" charset="0"/>
              <a:buChar char="o"/>
            </a:pPr>
            <a:r>
              <a:rPr lang="en-US" sz="2000" dirty="0" smtClean="0">
                <a:solidFill>
                  <a:srgbClr val="000000"/>
                </a:solidFill>
                <a:latin typeface="Arial"/>
                <a:cs typeface="Arial"/>
              </a:rPr>
              <a:t>HBsAg et anti-HB</a:t>
            </a:r>
            <a:endParaRPr lang="en-US" sz="2000" dirty="0">
              <a:solidFill>
                <a:srgbClr val="000000"/>
              </a:solidFill>
              <a:latin typeface="Arial"/>
              <a:cs typeface="Arial"/>
            </a:endParaRPr>
          </a:p>
          <a:p>
            <a:pPr lvl="1">
              <a:lnSpc>
                <a:spcPct val="80000"/>
              </a:lnSpc>
              <a:buFont typeface="Wingdings" panose="05000000000000000000" pitchFamily="2" charset="2"/>
              <a:buChar char="§"/>
            </a:pPr>
            <a:r>
              <a:rPr lang="en-US" sz="2000" dirty="0" smtClean="0">
                <a:solidFill>
                  <a:srgbClr val="000000"/>
                </a:solidFill>
                <a:latin typeface="Arial"/>
                <a:cs typeface="Arial"/>
              </a:rPr>
              <a:t>Non-immunisé (HBsAg et anti-HB négatifs) - vacciner</a:t>
            </a:r>
            <a:endParaRPr lang="en-US" sz="2000" dirty="0">
              <a:solidFill>
                <a:srgbClr val="000000"/>
              </a:solidFill>
              <a:latin typeface="Arial"/>
              <a:cs typeface="Arial"/>
            </a:endParaRPr>
          </a:p>
          <a:p>
            <a:pPr lvl="1">
              <a:lnSpc>
                <a:spcPct val="80000"/>
              </a:lnSpc>
              <a:buFont typeface="Wingdings" panose="05000000000000000000" pitchFamily="2" charset="2"/>
              <a:buChar char="§"/>
            </a:pPr>
            <a:r>
              <a:rPr lang="en-US" sz="2000" dirty="0" smtClean="0">
                <a:solidFill>
                  <a:srgbClr val="000000"/>
                </a:solidFill>
                <a:latin typeface="Arial"/>
                <a:cs typeface="Arial"/>
              </a:rPr>
              <a:t>Réponse inférieure à la vaccination, en particulier avec un faible taux de CD4</a:t>
            </a:r>
            <a:endParaRPr lang="en-US" sz="2000" dirty="0">
              <a:solidFill>
                <a:srgbClr val="000000"/>
              </a:solidFill>
              <a:latin typeface="Arial"/>
              <a:cs typeface="Arial"/>
            </a:endParaRPr>
          </a:p>
          <a:p>
            <a:pPr lvl="1">
              <a:lnSpc>
                <a:spcPct val="80000"/>
              </a:lnSpc>
              <a:buFont typeface="Wingdings" panose="05000000000000000000" pitchFamily="2" charset="2"/>
              <a:buChar char="§"/>
            </a:pPr>
            <a:r>
              <a:rPr lang="en-US" sz="2000" dirty="0" err="1" smtClean="0">
                <a:solidFill>
                  <a:srgbClr val="000000"/>
                </a:solidFill>
                <a:latin typeface="Arial"/>
                <a:cs typeface="Arial"/>
              </a:rPr>
              <a:t>Méta-analyse : calendrier de vaccination par 4 doubles doses (40 ug) produit des anti-HB offrant une meilleure protection</a:t>
            </a:r>
            <a:endParaRPr lang="en-US" sz="2000" dirty="0" smtClean="0">
              <a:solidFill>
                <a:srgbClr val="000000"/>
              </a:solidFill>
              <a:latin typeface="Arial"/>
              <a:cs typeface="Arial"/>
            </a:endParaRPr>
          </a:p>
          <a:p>
            <a:pPr marL="0" indent="0">
              <a:lnSpc>
                <a:spcPct val="80000"/>
              </a:lnSpc>
              <a:buNone/>
            </a:pPr>
            <a:r>
              <a:rPr lang="en-US" sz="2200" b="1" dirty="0" smtClean="0">
                <a:solidFill>
                  <a:schemeClr val="accent1"/>
                </a:solidFill>
                <a:latin typeface="Arial"/>
                <a:cs typeface="Arial"/>
              </a:rPr>
              <a:t>Vaccination </a:t>
            </a:r>
            <a:r>
              <a:rPr lang="en-US" sz="2200" b="1" dirty="0" err="1" smtClean="0">
                <a:solidFill>
                  <a:schemeClr val="accent1"/>
                </a:solidFill>
                <a:latin typeface="Arial"/>
                <a:cs typeface="Arial"/>
              </a:rPr>
              <a:t>contre</a:t>
            </a:r>
            <a:r>
              <a:rPr lang="en-US" sz="2200" b="1" dirty="0" smtClean="0">
                <a:solidFill>
                  <a:schemeClr val="accent1"/>
                </a:solidFill>
                <a:latin typeface="Arial"/>
                <a:cs typeface="Arial"/>
              </a:rPr>
              <a:t> </a:t>
            </a:r>
            <a:r>
              <a:rPr lang="en-US" sz="2200" b="1" dirty="0" err="1" smtClean="0">
                <a:solidFill>
                  <a:schemeClr val="accent1"/>
                </a:solidFill>
                <a:latin typeface="Arial"/>
                <a:cs typeface="Arial"/>
              </a:rPr>
              <a:t>l'hépatite</a:t>
            </a:r>
            <a:r>
              <a:rPr lang="en-US" sz="2200" b="1" dirty="0" smtClean="0">
                <a:solidFill>
                  <a:schemeClr val="accent1"/>
                </a:solidFill>
                <a:latin typeface="Arial"/>
                <a:cs typeface="Arial"/>
              </a:rPr>
              <a:t> A</a:t>
            </a:r>
          </a:p>
          <a:p>
            <a:pPr lvl="1">
              <a:lnSpc>
                <a:spcPct val="80000"/>
              </a:lnSpc>
              <a:buFont typeface="Wingdings" panose="05000000000000000000" pitchFamily="2" charset="2"/>
              <a:buChar char="§"/>
            </a:pPr>
            <a:r>
              <a:rPr lang="en-US" sz="2000" dirty="0" err="1" smtClean="0">
                <a:solidFill>
                  <a:schemeClr val="tx1"/>
                </a:solidFill>
                <a:latin typeface="Arial"/>
                <a:cs typeface="Arial"/>
              </a:rPr>
              <a:t>Devrait</a:t>
            </a:r>
            <a:r>
              <a:rPr lang="en-US" sz="2000" dirty="0" smtClean="0">
                <a:solidFill>
                  <a:schemeClr val="tx1"/>
                </a:solidFill>
                <a:latin typeface="Arial"/>
                <a:cs typeface="Arial"/>
              </a:rPr>
              <a:t> être prise en compte chez tous les patients séropositifs, en particulier les hommes ayant des rapports sexuels avec d'autres hommes</a:t>
            </a:r>
            <a:endParaRPr lang="en-US" sz="2000" dirty="0" smtClean="0">
              <a:latin typeface="Arial"/>
              <a:cs typeface="Arial"/>
            </a:endParaRPr>
          </a:p>
          <a:p>
            <a:pPr marL="0" indent="0">
              <a:lnSpc>
                <a:spcPct val="80000"/>
              </a:lnSpc>
              <a:buNone/>
            </a:pPr>
            <a:r>
              <a:rPr lang="en-US" sz="2400" b="1" dirty="0" smtClean="0">
                <a:solidFill>
                  <a:schemeClr val="accent1"/>
                </a:solidFill>
                <a:latin typeface="Arial"/>
                <a:cs typeface="Arial"/>
              </a:rPr>
              <a:t>Dépistage de l'hépatite C</a:t>
            </a:r>
            <a:endParaRPr lang="en-US" sz="2400" b="1" dirty="0">
              <a:solidFill>
                <a:schemeClr val="accent1"/>
              </a:solidFill>
              <a:latin typeface="Arial"/>
              <a:cs typeface="Arial"/>
            </a:endParaRPr>
          </a:p>
          <a:p>
            <a:pPr lvl="1">
              <a:lnSpc>
                <a:spcPct val="80000"/>
              </a:lnSpc>
              <a:buFont typeface="Wingdings" panose="05000000000000000000" pitchFamily="2" charset="2"/>
              <a:buChar char="§"/>
            </a:pPr>
            <a:r>
              <a:rPr lang="en-US" sz="2000" dirty="0">
                <a:solidFill>
                  <a:srgbClr val="000000"/>
                </a:solidFill>
                <a:latin typeface="Arial"/>
                <a:cs typeface="Arial"/>
              </a:rPr>
              <a:t>Triple VIH/VHB /VHC - Traiter le virus dominant</a:t>
            </a:r>
          </a:p>
          <a:p>
            <a:pPr marL="0" indent="0">
              <a:lnSpc>
                <a:spcPct val="80000"/>
              </a:lnSpc>
              <a:spcBef>
                <a:spcPts val="200"/>
              </a:spcBef>
              <a:spcAft>
                <a:spcPts val="400"/>
              </a:spcAft>
              <a:buNone/>
            </a:pPr>
            <a:endParaRPr lang="en-US" sz="2400" b="1" dirty="0">
              <a:solidFill>
                <a:schemeClr val="accent1"/>
              </a:solidFill>
              <a:latin typeface="Arial"/>
              <a:cs typeface="Arial"/>
            </a:endParaRPr>
          </a:p>
          <a:p>
            <a:pPr>
              <a:lnSpc>
                <a:spcPct val="80000"/>
              </a:lnSpc>
              <a:spcBef>
                <a:spcPts val="200"/>
              </a:spcBef>
              <a:spcAft>
                <a:spcPts val="400"/>
              </a:spcAft>
              <a:buFont typeface="Arial"/>
              <a:buChar char="•"/>
            </a:pPr>
            <a:endParaRPr lang="en-US" sz="2400" b="1" dirty="0">
              <a:solidFill>
                <a:srgbClr val="0F6FC6"/>
              </a:solidFill>
              <a:latin typeface="Arial"/>
              <a:cs typeface="Arial"/>
            </a:endParaRPr>
          </a:p>
          <a:p>
            <a:pPr>
              <a:lnSpc>
                <a:spcPct val="80000"/>
              </a:lnSpc>
              <a:spcBef>
                <a:spcPts val="200"/>
              </a:spcBef>
              <a:spcAft>
                <a:spcPts val="400"/>
              </a:spcAft>
              <a:buFont typeface="Arial"/>
              <a:buChar char="•"/>
            </a:pPr>
            <a:endParaRPr lang="en-US" sz="2400" dirty="0">
              <a:solidFill>
                <a:srgbClr val="000000"/>
              </a:solidFill>
              <a:latin typeface="Arial"/>
              <a:cs typeface="Arial"/>
            </a:endParaRPr>
          </a:p>
          <a:p>
            <a:pPr>
              <a:lnSpc>
                <a:spcPct val="80000"/>
              </a:lnSpc>
              <a:spcBef>
                <a:spcPts val="200"/>
              </a:spcBef>
              <a:spcAft>
                <a:spcPts val="400"/>
              </a:spcAft>
              <a:buFont typeface="Arial"/>
              <a:buChar char="•"/>
            </a:pPr>
            <a:endParaRPr lang="en-US" sz="2400" b="1" dirty="0">
              <a:latin typeface="Arial"/>
              <a:cs typeface="Arial"/>
            </a:endParaRPr>
          </a:p>
        </p:txBody>
      </p:sp>
      <p:sp>
        <p:nvSpPr>
          <p:cNvPr id="4" name="TextBox 3"/>
          <p:cNvSpPr txBox="1"/>
          <p:nvPr/>
        </p:nvSpPr>
        <p:spPr>
          <a:xfrm>
            <a:off x="146304" y="6345936"/>
            <a:ext cx="10291508" cy="495520"/>
          </a:xfrm>
          <a:prstGeom prst="rect">
            <a:avLst/>
          </a:prstGeom>
          <a:noFill/>
        </p:spPr>
        <p:txBody>
          <a:bodyPr wrap="square" rtlCol="0">
            <a:spAutoFit/>
          </a:bodyPr>
          <a:lstStyle/>
          <a:p>
            <a:pPr>
              <a:lnSpc>
                <a:spcPct val="110000"/>
              </a:lnSpc>
            </a:pPr>
            <a:r>
              <a:rPr lang="en-US" sz="1200" dirty="0" smtClean="0">
                <a:solidFill>
                  <a:schemeClr val="bg1"/>
                </a:solidFill>
                <a:latin typeface="Arial"/>
                <a:cs typeface="Arial"/>
              </a:rPr>
              <a:t>Directives unifiées sur l'utilisation de médicaments antirétroviraux pour le traitement et la prévention d'une infection par le VIH : recommandations pour </a:t>
            </a:r>
            <a:br>
              <a:rPr lang="en-US" sz="1200" dirty="0" smtClean="0">
                <a:solidFill>
                  <a:schemeClr val="bg1"/>
                </a:solidFill>
                <a:latin typeface="Arial"/>
                <a:cs typeface="Arial"/>
              </a:rPr>
            </a:br>
            <a:r>
              <a:rPr lang="en-US" sz="1200" dirty="0">
                <a:solidFill>
                  <a:schemeClr val="bg1"/>
                </a:solidFill>
                <a:latin typeface="Arial"/>
                <a:cs typeface="Arial"/>
              </a:rPr>
              <a:t>une approche de santé publique. Genève : Organisation mondiale de la santé ; 2013 ; Int J STD AIDS 2013 ; 24 (2) ; 117   </a:t>
            </a:r>
            <a:endParaRPr lang="en-US" sz="1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7037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1"/>
                </a:solidFill>
                <a:latin typeface="Arial"/>
                <a:cs typeface="Arial"/>
              </a:rPr>
              <a:t>Gestion d'une coinfection par le VIH/VHB (suite)</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773092" cy="4402666"/>
          </a:xfrm>
        </p:spPr>
        <p:txBody>
          <a:bodyPr>
            <a:noAutofit/>
          </a:bodyPr>
          <a:lstStyle/>
          <a:p>
            <a:pPr marL="0" indent="0">
              <a:spcBef>
                <a:spcPts val="200"/>
              </a:spcBef>
              <a:spcAft>
                <a:spcPts val="400"/>
              </a:spcAft>
              <a:buNone/>
            </a:pPr>
            <a:r>
              <a:rPr lang="en-US" sz="2400" b="1" dirty="0" err="1" smtClean="0">
                <a:solidFill>
                  <a:schemeClr val="accent1"/>
                </a:solidFill>
                <a:latin typeface="Arial"/>
                <a:cs typeface="Arial"/>
              </a:rPr>
              <a:t>Étiologie d'un profil anormal du foie : souvent multifactorielle</a:t>
            </a:r>
            <a:endParaRPr lang="en-US" sz="2400" b="1" dirty="0" smtClean="0">
              <a:solidFill>
                <a:schemeClr val="accent1"/>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Lésions hépatiques induites par les médicaments</a:t>
            </a:r>
            <a:endParaRPr lang="en-US" sz="2200" dirty="0">
              <a:solidFill>
                <a:srgbClr val="000000"/>
              </a:solidFill>
              <a:latin typeface="Arial"/>
              <a:cs typeface="Arial"/>
            </a:endParaRPr>
          </a:p>
          <a:p>
            <a:pPr marL="694944" lvl="2" indent="-347472">
              <a:buSzPct val="60000"/>
              <a:buFont typeface="Wingdings" charset="2"/>
              <a:buChar char=""/>
            </a:pPr>
            <a:r>
              <a:rPr lang="en-US" sz="2200" dirty="0" smtClean="0">
                <a:solidFill>
                  <a:srgbClr val="000000"/>
                </a:solidFill>
                <a:latin typeface="Arial"/>
                <a:cs typeface="Arial"/>
              </a:rPr>
              <a:t>ART VIH, médicaments contre la tuberculose, cotrimoxazole, fluconazole, suppléments traditionnels à base de plantes/alternatifs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Infections opportunistes liées au VIH</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Élimination du VHB</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Émergence d'une résistance aux médicaments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IRIS</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Réactivation après l'arrêt du traitement</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Super-infection par le VHC, le VHA, le HDV et le HEV</a:t>
            </a:r>
            <a:endParaRPr lang="en-US" sz="2200" dirty="0">
              <a:solidFill>
                <a:srgbClr val="000000"/>
              </a:solidFill>
              <a:latin typeface="Arial"/>
              <a:cs typeface="Arial"/>
            </a:endParaRPr>
          </a:p>
          <a:p>
            <a:pPr marL="347472" lvl="1" indent="-347472">
              <a:buFont typeface="Wingdings" panose="05000000000000000000" pitchFamily="2" charset="2"/>
              <a:buChar char="§"/>
            </a:pPr>
            <a:r>
              <a:rPr lang="en-US" sz="2200" dirty="0" smtClean="0">
                <a:solidFill>
                  <a:srgbClr val="000000"/>
                </a:solidFill>
                <a:latin typeface="Arial"/>
                <a:cs typeface="Arial"/>
              </a:rPr>
              <a:t>Comorbidités : stéatose hépatique non-alcoolisée, maladie du hépatique alcoolique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5993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1"/>
                </a:solidFill>
                <a:latin typeface="Arial"/>
                <a:cs typeface="Arial"/>
              </a:rPr>
              <a:t>Gestion d'une coinfection par le VIH/VHB (suite)</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Enzymes hépatiques perturbées souvent multifactorielles</a:t>
            </a:r>
          </a:p>
          <a:p>
            <a:pPr marL="347472" lvl="1" indent="-347472">
              <a:lnSpc>
                <a:spcPct val="100000"/>
              </a:lnSpc>
              <a:spcBef>
                <a:spcPts val="1200"/>
              </a:spcBef>
              <a:spcAft>
                <a:spcPts val="200"/>
              </a:spcAft>
              <a:buFont typeface="Wingdings" panose="05000000000000000000" pitchFamily="2" charset="2"/>
              <a:buChar char="§"/>
            </a:pPr>
            <a:r>
              <a:rPr lang="en-US" sz="2400" dirty="0" smtClean="0">
                <a:solidFill>
                  <a:schemeClr val="tx1"/>
                </a:solidFill>
                <a:latin typeface="Arial"/>
                <a:cs typeface="Arial"/>
              </a:rPr>
              <a:t>Histoire naturelle plus agressive du VHB et possibilité de comorbidités     </a:t>
            </a:r>
            <a:endParaRPr lang="en-US" sz="2400" dirty="0" smtClean="0">
              <a:latin typeface="Arial"/>
              <a:cs typeface="Arial"/>
            </a:endParaRPr>
          </a:p>
          <a:p>
            <a:pPr marL="0" lvl="1" indent="0">
              <a:lnSpc>
                <a:spcPct val="100000"/>
              </a:lnSpc>
              <a:spcBef>
                <a:spcPts val="1200"/>
              </a:spcBef>
              <a:spcAft>
                <a:spcPts val="200"/>
              </a:spcAft>
              <a:buNone/>
            </a:pPr>
            <a:r>
              <a:rPr lang="en-US" sz="2400" b="1" dirty="0" smtClean="0">
                <a:solidFill>
                  <a:schemeClr val="accent1"/>
                </a:solidFill>
                <a:latin typeface="Arial"/>
                <a:cs typeface="Arial"/>
              </a:rPr>
              <a:t>Seuil inférieur pour effectuer une biopsie du foie afin d'évaluer le diagnostic différentiel, ainsi que le stade et la classe de lésion histologique</a:t>
            </a:r>
            <a:endParaRPr lang="en-US" sz="2400" dirty="0" smtClean="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Méthodes non invasives : biomarqueurs sériques et élastographie transitoire pour évaluer la fibrose</a:t>
            </a:r>
          </a:p>
        </p:txBody>
      </p:sp>
      <p:sp>
        <p:nvSpPr>
          <p:cNvPr id="4" name="TextBox 3"/>
          <p:cNvSpPr txBox="1"/>
          <p:nvPr/>
        </p:nvSpPr>
        <p:spPr>
          <a:xfrm>
            <a:off x="146304" y="6455664"/>
            <a:ext cx="9036496" cy="307777"/>
          </a:xfrm>
          <a:prstGeom prst="rect">
            <a:avLst/>
          </a:prstGeom>
          <a:noFill/>
        </p:spPr>
        <p:txBody>
          <a:bodyPr wrap="square" rtlCol="0">
            <a:spAutoFit/>
          </a:bodyPr>
          <a:lstStyle/>
          <a:p>
            <a:r>
              <a:rPr lang="en-US" sz="1400" dirty="0">
                <a:solidFill>
                  <a:schemeClr val="bg1"/>
                </a:solidFill>
                <a:latin typeface="Arial"/>
                <a:cs typeface="Arial"/>
              </a:rPr>
              <a:t>J Infect Dis. 2002 ; 186 : 23-31 ; Lancet 2002 ; 360 : 1921-1926 ; J Hepatol 2009 ; 50 : 1074-1083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61538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accent1"/>
                </a:solidFill>
                <a:latin typeface="Arial"/>
                <a:cs typeface="Arial"/>
              </a:rPr>
              <a:t>Début du traitement de l'ART VIH dans une coinfection pa le VHB</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023360"/>
          </a:xfrm>
        </p:spPr>
        <p:txBody>
          <a:bodyPr>
            <a:normAutofit fontScale="25000" lnSpcReduction="20000"/>
          </a:bodyPr>
          <a:lstStyle/>
          <a:p>
            <a:pPr marL="347472" indent="-347472">
              <a:lnSpc>
                <a:spcPct val="120000"/>
              </a:lnSpc>
              <a:buNone/>
            </a:pPr>
            <a:r>
              <a:rPr lang="en-US" sz="8800" dirty="0" smtClean="0">
                <a:solidFill>
                  <a:schemeClr val="accent1"/>
                </a:solidFill>
                <a:latin typeface="Arial"/>
                <a:cs typeface="Arial"/>
              </a:rPr>
              <a:t>Les directives de l'OMS de 2013 recommandent d'entamer l'ART VIH chez</a:t>
            </a:r>
            <a:endParaRPr lang="en-US" sz="8800" b="1" dirty="0">
              <a:solidFill>
                <a:schemeClr val="accent1"/>
              </a:solidFill>
              <a:latin typeface="Arial"/>
              <a:cs typeface="Arial"/>
            </a:endParaRPr>
          </a:p>
          <a:p>
            <a:pPr marL="347472" indent="-347472">
              <a:lnSpc>
                <a:spcPct val="120000"/>
              </a:lnSpc>
              <a:buFont typeface="Wingdings" charset="2"/>
              <a:buChar char="§"/>
            </a:pPr>
            <a:r>
              <a:rPr lang="en-US" sz="8000" dirty="0">
                <a:solidFill>
                  <a:schemeClr val="tx1"/>
                </a:solidFill>
                <a:latin typeface="Arial"/>
                <a:cs typeface="Arial"/>
              </a:rPr>
              <a:t>Tous les adultes infectés par le VIH avec un nombre de celleules CD4 &lt;500 cellules/mm3    </a:t>
            </a:r>
            <a:endParaRPr lang="en-US" sz="8000" dirty="0" smtClean="0">
              <a:solidFill>
                <a:schemeClr val="tx1"/>
              </a:solidFill>
              <a:latin typeface="Arial"/>
              <a:cs typeface="Arial"/>
            </a:endParaRPr>
          </a:p>
          <a:p>
            <a:pPr marL="694944" indent="-347472">
              <a:lnSpc>
                <a:spcPct val="120000"/>
              </a:lnSpc>
              <a:spcBef>
                <a:spcPts val="200"/>
              </a:spcBef>
              <a:spcAft>
                <a:spcPts val="400"/>
              </a:spcAft>
              <a:buSzPct val="60000"/>
              <a:buFont typeface="Wingdings" charset="2"/>
              <a:buChar char=""/>
            </a:pPr>
            <a:r>
              <a:rPr lang="en-US" sz="7200" dirty="0" smtClean="0">
                <a:solidFill>
                  <a:schemeClr val="tx1"/>
                </a:solidFill>
                <a:latin typeface="Arial"/>
                <a:cs typeface="Arial"/>
              </a:rPr>
              <a:t>indépendamment du stade de la maladie hépatique</a:t>
            </a:r>
          </a:p>
          <a:p>
            <a:pPr marL="347472" indent="-347472">
              <a:lnSpc>
                <a:spcPct val="120000"/>
              </a:lnSpc>
              <a:buFont typeface="Wingdings" charset="2"/>
              <a:buChar char="§"/>
            </a:pPr>
            <a:r>
              <a:rPr lang="en-US" sz="8000" dirty="0" smtClean="0">
                <a:solidFill>
                  <a:schemeClr val="tx1"/>
                </a:solidFill>
                <a:latin typeface="Arial"/>
                <a:cs typeface="Arial"/>
              </a:rPr>
              <a:t>Les individus atteints d'une maladie hépatique chronique, quel que soit le taux de CD4</a:t>
            </a:r>
          </a:p>
          <a:p>
            <a:pPr marL="694944" indent="-347472">
              <a:lnSpc>
                <a:spcPct val="120000"/>
              </a:lnSpc>
              <a:spcBef>
                <a:spcPts val="200"/>
              </a:spcBef>
              <a:spcAft>
                <a:spcPts val="400"/>
              </a:spcAft>
              <a:buSzPct val="60000"/>
              <a:buFont typeface="Wingdings" charset="2"/>
              <a:buChar char=""/>
            </a:pPr>
            <a:r>
              <a:rPr lang="en-US" sz="7200" dirty="0" smtClean="0">
                <a:solidFill>
                  <a:schemeClr val="tx1"/>
                </a:solidFill>
                <a:latin typeface="Arial"/>
                <a:cs typeface="Arial"/>
              </a:rPr>
              <a:t>exposés au plus grand risque de progression et de mortalité de la maladie hépatique</a:t>
            </a:r>
          </a:p>
          <a:p>
            <a:pPr marL="694944" indent="-347472">
              <a:lnSpc>
                <a:spcPct val="120000"/>
              </a:lnSpc>
              <a:spcBef>
                <a:spcPts val="200"/>
              </a:spcBef>
              <a:spcAft>
                <a:spcPts val="400"/>
              </a:spcAft>
              <a:buSzPct val="60000"/>
              <a:buFont typeface="Wingdings" charset="2"/>
              <a:buChar char=""/>
            </a:pPr>
            <a:r>
              <a:rPr lang="en-US" sz="7200" dirty="0" smtClean="0">
                <a:solidFill>
                  <a:schemeClr val="tx1"/>
                </a:solidFill>
                <a:latin typeface="Arial"/>
                <a:cs typeface="Arial"/>
              </a:rPr>
              <a:t>Le début d'un ARV VIH </a:t>
            </a:r>
            <a:r>
              <a:rPr lang="en-US" sz="7200" dirty="0" err="1" smtClean="0">
                <a:solidFill>
                  <a:schemeClr val="tx1"/>
                </a:solidFill>
                <a:latin typeface="Arial"/>
                <a:cs typeface="Arial"/>
              </a:rPr>
              <a:t>peut</a:t>
            </a:r>
            <a:r>
              <a:rPr lang="en-US" sz="7200" dirty="0" smtClean="0">
                <a:solidFill>
                  <a:schemeClr val="tx1"/>
                </a:solidFill>
                <a:latin typeface="Arial"/>
                <a:cs typeface="Arial"/>
              </a:rPr>
              <a:t> </a:t>
            </a:r>
            <a:r>
              <a:rPr lang="en-US" sz="7200" dirty="0" err="1" smtClean="0">
                <a:solidFill>
                  <a:schemeClr val="tx1"/>
                </a:solidFill>
                <a:latin typeface="Arial"/>
                <a:cs typeface="Arial"/>
              </a:rPr>
              <a:t>améliorer</a:t>
            </a:r>
            <a:r>
              <a:rPr lang="en-US" sz="7200" dirty="0" smtClean="0">
                <a:solidFill>
                  <a:schemeClr val="tx1"/>
                </a:solidFill>
                <a:latin typeface="Arial"/>
                <a:cs typeface="Arial"/>
              </a:rPr>
              <a:t> les chances de </a:t>
            </a:r>
            <a:r>
              <a:rPr lang="en-US" sz="7200" dirty="0" err="1" smtClean="0">
                <a:solidFill>
                  <a:schemeClr val="tx1"/>
                </a:solidFill>
                <a:latin typeface="Arial"/>
                <a:cs typeface="Arial"/>
              </a:rPr>
              <a:t>survie</a:t>
            </a:r>
            <a:r>
              <a:rPr lang="en-US" sz="7200" dirty="0" smtClean="0">
                <a:solidFill>
                  <a:schemeClr val="tx1"/>
                </a:solidFill>
                <a:latin typeface="Arial"/>
                <a:cs typeface="Arial"/>
              </a:rPr>
              <a:t> </a:t>
            </a:r>
            <a:r>
              <a:rPr lang="en-US" sz="7200" dirty="0" err="1" smtClean="0">
                <a:solidFill>
                  <a:schemeClr val="tx1"/>
                </a:solidFill>
                <a:latin typeface="Arial"/>
                <a:cs typeface="Arial"/>
              </a:rPr>
              <a:t>globale</a:t>
            </a:r>
            <a:r>
              <a:rPr lang="en-US" sz="7200" dirty="0" smtClean="0">
                <a:solidFill>
                  <a:schemeClr val="tx1"/>
                </a:solidFill>
                <a:latin typeface="Arial"/>
                <a:cs typeface="Arial"/>
              </a:rPr>
              <a:t> chez les </a:t>
            </a:r>
            <a:r>
              <a:rPr lang="en-US" sz="7200" dirty="0" err="1" smtClean="0">
                <a:solidFill>
                  <a:schemeClr val="tx1"/>
                </a:solidFill>
                <a:latin typeface="Arial"/>
                <a:cs typeface="Arial"/>
              </a:rPr>
              <a:t>cirrhotiques</a:t>
            </a:r>
            <a:r>
              <a:rPr lang="en-US" sz="7200" dirty="0" smtClean="0">
                <a:solidFill>
                  <a:schemeClr val="tx1"/>
                </a:solidFill>
                <a:latin typeface="Arial"/>
                <a:cs typeface="Arial"/>
              </a:rPr>
              <a:t> </a:t>
            </a:r>
          </a:p>
          <a:p>
            <a:pPr marL="347472" indent="-347472">
              <a:lnSpc>
                <a:spcPct val="120000"/>
              </a:lnSpc>
              <a:buFont typeface="Wingdings" charset="2"/>
              <a:buChar char="§"/>
            </a:pPr>
            <a:r>
              <a:rPr lang="en-US" sz="8000" dirty="0" err="1" smtClean="0">
                <a:solidFill>
                  <a:schemeClr val="tx1"/>
                </a:solidFill>
                <a:latin typeface="Arial"/>
                <a:cs typeface="Arial"/>
              </a:rPr>
              <a:t>Toutes</a:t>
            </a:r>
            <a:r>
              <a:rPr lang="en-US" sz="8000" dirty="0" smtClean="0">
                <a:solidFill>
                  <a:schemeClr val="tx1"/>
                </a:solidFill>
                <a:latin typeface="Arial"/>
                <a:cs typeface="Arial"/>
              </a:rPr>
              <a:t> les femmes enceintes </a:t>
            </a:r>
            <a:r>
              <a:rPr lang="en-US" sz="8000" dirty="0" err="1" smtClean="0">
                <a:solidFill>
                  <a:schemeClr val="tx1"/>
                </a:solidFill>
                <a:latin typeface="Arial"/>
                <a:cs typeface="Arial"/>
              </a:rPr>
              <a:t>ou</a:t>
            </a:r>
            <a:r>
              <a:rPr lang="en-US" sz="8000" dirty="0" smtClean="0">
                <a:solidFill>
                  <a:schemeClr val="tx1"/>
                </a:solidFill>
                <a:latin typeface="Arial"/>
                <a:cs typeface="Arial"/>
              </a:rPr>
              <a:t> qui </a:t>
            </a:r>
            <a:r>
              <a:rPr lang="en-US" sz="8000" dirty="0" err="1" smtClean="0">
                <a:solidFill>
                  <a:schemeClr val="tx1"/>
                </a:solidFill>
                <a:latin typeface="Arial"/>
                <a:cs typeface="Arial"/>
              </a:rPr>
              <a:t>allaitent</a:t>
            </a:r>
            <a:r>
              <a:rPr lang="en-US" sz="8000" dirty="0" smtClean="0">
                <a:solidFill>
                  <a:schemeClr val="tx1"/>
                </a:solidFill>
                <a:latin typeface="Arial"/>
                <a:cs typeface="Arial"/>
              </a:rPr>
              <a:t>, </a:t>
            </a:r>
            <a:r>
              <a:rPr lang="en-US" sz="8000" dirty="0" err="1" smtClean="0">
                <a:solidFill>
                  <a:schemeClr val="tx1"/>
                </a:solidFill>
                <a:latin typeface="Arial"/>
                <a:cs typeface="Arial"/>
              </a:rPr>
              <a:t>quel</a:t>
            </a:r>
            <a:r>
              <a:rPr lang="en-US" sz="8000" dirty="0" smtClean="0">
                <a:solidFill>
                  <a:schemeClr val="tx1"/>
                </a:solidFill>
                <a:latin typeface="Arial"/>
                <a:cs typeface="Arial"/>
              </a:rPr>
              <a:t> </a:t>
            </a:r>
            <a:r>
              <a:rPr lang="en-US" sz="8000" dirty="0" err="1" smtClean="0">
                <a:solidFill>
                  <a:schemeClr val="tx1"/>
                </a:solidFill>
                <a:latin typeface="Arial"/>
                <a:cs typeface="Arial"/>
              </a:rPr>
              <a:t>que</a:t>
            </a:r>
            <a:r>
              <a:rPr lang="en-US" sz="8000" dirty="0" smtClean="0">
                <a:solidFill>
                  <a:schemeClr val="tx1"/>
                </a:solidFill>
                <a:latin typeface="Arial"/>
                <a:cs typeface="Arial"/>
              </a:rPr>
              <a:t> </a:t>
            </a:r>
            <a:r>
              <a:rPr lang="en-US" sz="8000" dirty="0" err="1" smtClean="0">
                <a:solidFill>
                  <a:schemeClr val="tx1"/>
                </a:solidFill>
                <a:latin typeface="Arial"/>
                <a:cs typeface="Arial"/>
              </a:rPr>
              <a:t>soit</a:t>
            </a:r>
            <a:r>
              <a:rPr lang="en-US" sz="8000" dirty="0" smtClean="0">
                <a:solidFill>
                  <a:schemeClr val="tx1"/>
                </a:solidFill>
                <a:latin typeface="Arial"/>
                <a:cs typeface="Arial"/>
              </a:rPr>
              <a:t> le </a:t>
            </a:r>
            <a:r>
              <a:rPr lang="en-US" sz="8000" dirty="0" err="1" smtClean="0">
                <a:solidFill>
                  <a:schemeClr val="tx1"/>
                </a:solidFill>
                <a:latin typeface="Arial"/>
                <a:cs typeface="Arial"/>
              </a:rPr>
              <a:t>taux</a:t>
            </a:r>
            <a:r>
              <a:rPr lang="en-US" sz="8000" dirty="0" smtClean="0">
                <a:solidFill>
                  <a:schemeClr val="tx1"/>
                </a:solidFill>
                <a:latin typeface="Arial"/>
                <a:cs typeface="Arial"/>
              </a:rPr>
              <a:t> de CD4</a:t>
            </a:r>
          </a:p>
          <a:p>
            <a:pPr marL="347472" indent="-347472">
              <a:lnSpc>
                <a:spcPct val="120000"/>
              </a:lnSpc>
              <a:buFont typeface="Wingdings" charset="2"/>
              <a:buChar char="§"/>
            </a:pPr>
            <a:r>
              <a:rPr lang="en-US" sz="8000" dirty="0" err="1" smtClean="0">
                <a:solidFill>
                  <a:schemeClr val="tx1"/>
                </a:solidFill>
                <a:latin typeface="Arial"/>
                <a:cs typeface="Arial"/>
              </a:rPr>
              <a:t>Tous</a:t>
            </a:r>
            <a:r>
              <a:rPr lang="en-US" sz="8000" dirty="0" smtClean="0">
                <a:solidFill>
                  <a:schemeClr val="tx1"/>
                </a:solidFill>
                <a:latin typeface="Arial"/>
                <a:cs typeface="Arial"/>
              </a:rPr>
              <a:t> les </a:t>
            </a:r>
            <a:r>
              <a:rPr lang="en-US" sz="8000" dirty="0" err="1" smtClean="0">
                <a:solidFill>
                  <a:schemeClr val="tx1"/>
                </a:solidFill>
                <a:latin typeface="Arial"/>
                <a:cs typeface="Arial"/>
              </a:rPr>
              <a:t>enfants</a:t>
            </a:r>
            <a:r>
              <a:rPr lang="en-US" sz="8000" dirty="0" smtClean="0">
                <a:solidFill>
                  <a:schemeClr val="tx1"/>
                </a:solidFill>
                <a:latin typeface="Arial"/>
                <a:cs typeface="Arial"/>
              </a:rPr>
              <a:t> de </a:t>
            </a:r>
            <a:r>
              <a:rPr lang="en-US" sz="8000" dirty="0" err="1" smtClean="0">
                <a:solidFill>
                  <a:schemeClr val="tx1"/>
                </a:solidFill>
                <a:latin typeface="Arial"/>
                <a:cs typeface="Arial"/>
              </a:rPr>
              <a:t>moins</a:t>
            </a:r>
            <a:r>
              <a:rPr lang="en-US" sz="8000" dirty="0" smtClean="0">
                <a:solidFill>
                  <a:schemeClr val="tx1"/>
                </a:solidFill>
                <a:latin typeface="Arial"/>
                <a:cs typeface="Arial"/>
              </a:rPr>
              <a:t> de 5 </a:t>
            </a:r>
            <a:r>
              <a:rPr lang="en-US" sz="8000" dirty="0" err="1" smtClean="0">
                <a:solidFill>
                  <a:schemeClr val="tx1"/>
                </a:solidFill>
                <a:latin typeface="Arial"/>
                <a:cs typeface="Arial"/>
              </a:rPr>
              <a:t>ans</a:t>
            </a:r>
            <a:r>
              <a:rPr lang="en-US" sz="8000" dirty="0" smtClean="0">
                <a:solidFill>
                  <a:schemeClr val="tx1"/>
                </a:solidFill>
                <a:latin typeface="Arial"/>
                <a:cs typeface="Arial"/>
              </a:rPr>
              <a:t>, </a:t>
            </a:r>
            <a:r>
              <a:rPr lang="en-US" sz="8000" dirty="0" err="1" smtClean="0">
                <a:solidFill>
                  <a:schemeClr val="tx1"/>
                </a:solidFill>
                <a:latin typeface="Arial"/>
                <a:cs typeface="Arial"/>
              </a:rPr>
              <a:t>quel</a:t>
            </a:r>
            <a:r>
              <a:rPr lang="en-US" sz="8000" dirty="0" smtClean="0">
                <a:solidFill>
                  <a:schemeClr val="tx1"/>
                </a:solidFill>
                <a:latin typeface="Arial"/>
                <a:cs typeface="Arial"/>
              </a:rPr>
              <a:t> </a:t>
            </a:r>
            <a:r>
              <a:rPr lang="en-US" sz="8000" dirty="0" err="1" smtClean="0">
                <a:solidFill>
                  <a:schemeClr val="tx1"/>
                </a:solidFill>
                <a:latin typeface="Arial"/>
                <a:cs typeface="Arial"/>
              </a:rPr>
              <a:t>que</a:t>
            </a:r>
            <a:r>
              <a:rPr lang="en-US" sz="8000" dirty="0" smtClean="0">
                <a:solidFill>
                  <a:schemeClr val="tx1"/>
                </a:solidFill>
                <a:latin typeface="Arial"/>
                <a:cs typeface="Arial"/>
              </a:rPr>
              <a:t> </a:t>
            </a:r>
            <a:r>
              <a:rPr lang="en-US" sz="8000" dirty="0" err="1" smtClean="0">
                <a:solidFill>
                  <a:schemeClr val="tx1"/>
                </a:solidFill>
                <a:latin typeface="Arial"/>
                <a:cs typeface="Arial"/>
              </a:rPr>
              <a:t>soit</a:t>
            </a:r>
            <a:r>
              <a:rPr lang="en-US" sz="8000" dirty="0" smtClean="0">
                <a:solidFill>
                  <a:schemeClr val="tx1"/>
                </a:solidFill>
                <a:latin typeface="Arial"/>
                <a:cs typeface="Arial"/>
              </a:rPr>
              <a:t> </a:t>
            </a:r>
            <a:r>
              <a:rPr lang="en-US" sz="8000" dirty="0" err="1" smtClean="0">
                <a:solidFill>
                  <a:schemeClr val="tx1"/>
                </a:solidFill>
                <a:latin typeface="Arial"/>
                <a:cs typeface="Arial"/>
              </a:rPr>
              <a:t>leur</a:t>
            </a:r>
            <a:r>
              <a:rPr lang="en-US" sz="8000" dirty="0" smtClean="0">
                <a:solidFill>
                  <a:schemeClr val="tx1"/>
                </a:solidFill>
                <a:latin typeface="Arial"/>
                <a:cs typeface="Arial"/>
              </a:rPr>
              <a:t> </a:t>
            </a:r>
            <a:r>
              <a:rPr lang="en-US" sz="8000" dirty="0" err="1" smtClean="0">
                <a:solidFill>
                  <a:schemeClr val="tx1"/>
                </a:solidFill>
                <a:latin typeface="Arial"/>
                <a:cs typeface="Arial"/>
              </a:rPr>
              <a:t>taux</a:t>
            </a:r>
            <a:r>
              <a:rPr lang="en-US" sz="8000" dirty="0" smtClean="0">
                <a:solidFill>
                  <a:schemeClr val="tx1"/>
                </a:solidFill>
                <a:latin typeface="Arial"/>
                <a:cs typeface="Arial"/>
              </a:rPr>
              <a:t> de CD4</a:t>
            </a:r>
          </a:p>
          <a:p>
            <a:pPr marL="347472" indent="-347472">
              <a:lnSpc>
                <a:spcPct val="120000"/>
              </a:lnSpc>
              <a:buNone/>
            </a:pPr>
            <a:r>
              <a:rPr lang="en-US" sz="8000" dirty="0" smtClean="0">
                <a:latin typeface="Arial"/>
                <a:cs typeface="Arial"/>
              </a:rPr>
              <a:t> </a:t>
            </a:r>
            <a:endParaRPr lang="en-US" sz="8000" dirty="0">
              <a:latin typeface="Arial"/>
              <a:cs typeface="Arial"/>
            </a:endParaRPr>
          </a:p>
        </p:txBody>
      </p:sp>
      <p:sp>
        <p:nvSpPr>
          <p:cNvPr id="4" name="TextBox 3"/>
          <p:cNvSpPr txBox="1"/>
          <p:nvPr/>
        </p:nvSpPr>
        <p:spPr>
          <a:xfrm>
            <a:off x="146304" y="6345936"/>
            <a:ext cx="8712968" cy="523220"/>
          </a:xfrm>
          <a:prstGeom prst="rect">
            <a:avLst/>
          </a:prstGeom>
          <a:noFill/>
        </p:spPr>
        <p:txBody>
          <a:bodyPr wrap="square" rtlCol="0">
            <a:spAutoFit/>
          </a:bodyPr>
          <a:lstStyle/>
          <a:p>
            <a:r>
              <a:rPr lang="en-US" sz="1400" dirty="0">
                <a:solidFill>
                  <a:schemeClr val="bg1"/>
                </a:solidFill>
                <a:latin typeface="Arial"/>
                <a:cs typeface="Arial"/>
              </a:rPr>
              <a:t>Directives unifiées sur l'utilisation de médicaments antirétroviraux pour le traitement et la prévention de l'infection par le VIH : recommandations pour une approche de santé publique. Genève : Organisation mondiale de la santé ; 2013.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9762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accent1"/>
                </a:solidFill>
                <a:latin typeface="Arial"/>
                <a:cs typeface="Arial"/>
              </a:rPr>
              <a:t>Début d'un traitement ART VIH dans une coinfection par le VHB (suite)</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828800"/>
            <a:ext cx="10468292" cy="4023360"/>
          </a:xfrm>
        </p:spPr>
        <p:txBody>
          <a:bodyPr>
            <a:noAutofit/>
          </a:bodyPr>
          <a:lstStyle/>
          <a:p>
            <a:pPr marL="0" indent="0">
              <a:lnSpc>
                <a:spcPct val="100000"/>
              </a:lnSpc>
              <a:buNone/>
            </a:pPr>
            <a:r>
              <a:rPr lang="en-US" sz="2400" b="1" dirty="0">
                <a:solidFill>
                  <a:schemeClr val="accent1"/>
                </a:solidFill>
                <a:latin typeface="Arial"/>
                <a:cs typeface="Arial"/>
              </a:rPr>
              <a:t>Objectif du traitement </a:t>
            </a:r>
            <a:endParaRPr lang="en-US" sz="2400" dirty="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Suppression virologique de la réplication du VHB et du VIH</a:t>
            </a:r>
            <a:endParaRPr lang="en-US" sz="22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smtClean="0">
                <a:solidFill>
                  <a:schemeClr val="tx1"/>
                </a:solidFill>
                <a:latin typeface="Arial"/>
                <a:cs typeface="Arial"/>
              </a:rPr>
              <a:t>Amélioration des transaminases et des lésions histologiques, ainsi que prévention des complications hépatiques</a:t>
            </a:r>
            <a:endParaRPr lang="en-US" sz="2200" dirty="0" smtClean="0">
              <a:latin typeface="Arial"/>
              <a:cs typeface="Arial"/>
            </a:endParaRPr>
          </a:p>
          <a:p>
            <a:pPr marL="0" indent="0">
              <a:lnSpc>
                <a:spcPct val="100000"/>
              </a:lnSpc>
              <a:buNone/>
            </a:pPr>
            <a:r>
              <a:rPr lang="en-US" sz="2400" b="1" dirty="0" smtClean="0">
                <a:solidFill>
                  <a:schemeClr val="accent1"/>
                </a:solidFill>
                <a:latin typeface="Arial"/>
                <a:cs typeface="Arial"/>
              </a:rPr>
              <a:t>Choix du traitement ARV chez les patients coinfectés par le VHB/VIH</a:t>
            </a:r>
            <a:endParaRPr lang="en-US" sz="2400" dirty="0">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Un régime de traitement antirétroviral VIH contenant 2 agents qui sont également actifs contre le VHB</a:t>
            </a:r>
          </a:p>
          <a:p>
            <a:pPr marL="694944" lvl="2" indent="-347472">
              <a:lnSpc>
                <a:spcPct val="100000"/>
              </a:lnSpc>
              <a:buSzPct val="60000"/>
              <a:buFont typeface="Wingdings" charset="2"/>
              <a:buChar char=""/>
            </a:pPr>
            <a:r>
              <a:rPr lang="en-US" sz="2000" dirty="0" smtClean="0">
                <a:solidFill>
                  <a:schemeClr val="tx1"/>
                </a:solidFill>
                <a:latin typeface="Arial"/>
                <a:cs typeface="Arial"/>
              </a:rPr>
              <a:t>réduit le risque de résistance</a:t>
            </a:r>
            <a:endParaRPr lang="en-US" sz="2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a:solidFill>
                  <a:schemeClr val="tx1"/>
                </a:solidFill>
                <a:latin typeface="Arial"/>
                <a:cs typeface="Arial"/>
              </a:rPr>
              <a:t>ténofovir + lamivudine emtricitabine /) + éfavirenz comme FDC </a:t>
            </a:r>
            <a:endParaRPr lang="en-US" sz="2200" dirty="0" smtClean="0">
              <a:solidFill>
                <a:schemeClr val="tx1"/>
              </a:solidFill>
              <a:latin typeface="Arial"/>
              <a:cs typeface="Arial"/>
            </a:endParaRPr>
          </a:p>
          <a:p>
            <a:pPr marL="694944" lvl="2" indent="-347472">
              <a:lnSpc>
                <a:spcPct val="100000"/>
              </a:lnSpc>
              <a:buSzPct val="60000"/>
              <a:buFont typeface="Wingdings" charset="2"/>
              <a:buChar char=""/>
            </a:pPr>
            <a:r>
              <a:rPr lang="en-US" sz="2000" dirty="0" err="1">
                <a:solidFill>
                  <a:schemeClr val="tx1"/>
                </a:solidFill>
                <a:latin typeface="Arial"/>
                <a:cs typeface="Arial"/>
              </a:rPr>
              <a:t>traitement de première intention pour les adultes, les adolescents et les enfants &gt;5 ans</a:t>
            </a:r>
            <a:endParaRPr lang="en-US" sz="2000" dirty="0">
              <a:solidFill>
                <a:schemeClr val="tx1"/>
              </a:solidFill>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a:lnSpc>
                <a:spcPct val="100000"/>
              </a:lnSpc>
              <a:buFont typeface="Arial"/>
              <a:buChar char="•"/>
            </a:pPr>
            <a:endParaRPr lang="en-US" sz="2400" dirty="0">
              <a:latin typeface="Arial"/>
              <a:cs typeface="Arial"/>
            </a:endParaRPr>
          </a:p>
        </p:txBody>
      </p:sp>
      <p:sp>
        <p:nvSpPr>
          <p:cNvPr id="4" name="TextBox 3"/>
          <p:cNvSpPr txBox="1"/>
          <p:nvPr/>
        </p:nvSpPr>
        <p:spPr>
          <a:xfrm>
            <a:off x="146304" y="6345936"/>
            <a:ext cx="8915400" cy="523220"/>
          </a:xfrm>
          <a:prstGeom prst="rect">
            <a:avLst/>
          </a:prstGeom>
          <a:noFill/>
        </p:spPr>
        <p:txBody>
          <a:bodyPr wrap="square" rtlCol="0">
            <a:spAutoFit/>
          </a:bodyPr>
          <a:lstStyle/>
          <a:p>
            <a:r>
              <a:rPr lang="en-US" sz="1400" dirty="0" smtClean="0">
                <a:solidFill>
                  <a:schemeClr val="bg1"/>
                </a:solidFill>
                <a:latin typeface="Arial"/>
                <a:cs typeface="Arial"/>
              </a:rPr>
              <a:t>Hepatology 2000 ; 31 : 1030-1031 ; Lancet 2001 ; 358 : 718-723 ; J Hepatol 2012 ; 31 : 167-185 (EASL) ; </a:t>
            </a:r>
            <a:br>
              <a:rPr lang="en-US" sz="1400" dirty="0" smtClean="0">
                <a:solidFill>
                  <a:schemeClr val="bg1"/>
                </a:solidFill>
                <a:latin typeface="Arial"/>
                <a:cs typeface="Arial"/>
              </a:rPr>
            </a:br>
            <a:r>
              <a:rPr lang="en-US" sz="1400" dirty="0">
                <a:solidFill>
                  <a:schemeClr val="bg1"/>
                </a:solidFill>
              </a:rPr>
              <a:t>Hepatol 2009 ; 50 : 661 (AASLD) ; SIDA 2013 ; 27 (14) : 2219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105608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Traitement d'une coinfection par le VIH/VHB</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275892"/>
          </a:xfrm>
        </p:spPr>
        <p:txBody>
          <a:bodyPr>
            <a:normAutofit fontScale="25000" lnSpcReduction="20000"/>
          </a:bodyPr>
          <a:lstStyle/>
          <a:p>
            <a:pPr marL="0" indent="0">
              <a:lnSpc>
                <a:spcPct val="120000"/>
              </a:lnSpc>
              <a:buNone/>
            </a:pPr>
            <a:r>
              <a:rPr lang="en-US" sz="8800" b="1" dirty="0" smtClean="0">
                <a:solidFill>
                  <a:schemeClr val="accent1"/>
                </a:solidFill>
                <a:latin typeface="Arial"/>
                <a:cs typeface="Arial"/>
              </a:rPr>
              <a:t>Combinaison à dose fixe (ténofovir, lamivudine/emtricitabine et éfavirenz)    </a:t>
            </a:r>
            <a:r>
              <a:rPr lang="en-US" sz="8800" dirty="0" smtClean="0">
                <a:solidFill>
                  <a:schemeClr val="accent1"/>
                </a:solidFill>
                <a:latin typeface="Arial"/>
                <a:cs typeface="Arial"/>
              </a:rPr>
              <a:t>  </a:t>
            </a:r>
            <a:endParaRPr lang="en-US" sz="8800" b="1" dirty="0">
              <a:solidFill>
                <a:schemeClr val="accent1"/>
              </a:solidFill>
              <a:latin typeface="Arial"/>
              <a:cs typeface="Arial"/>
            </a:endParaRPr>
          </a:p>
          <a:p>
            <a:pPr marL="0" indent="0">
              <a:lnSpc>
                <a:spcPct val="120000"/>
              </a:lnSpc>
              <a:buNone/>
            </a:pPr>
            <a:r>
              <a:rPr lang="en-US" sz="9600" dirty="0" smtClean="0">
                <a:solidFill>
                  <a:schemeClr val="accent1"/>
                </a:solidFill>
                <a:latin typeface="Arial"/>
                <a:cs typeface="Arial"/>
              </a:rPr>
              <a:t>Patients positifs au HBeAg après 5 ans de traitement : taux élevé de</a:t>
            </a:r>
            <a:endParaRPr lang="en-US" sz="9600" b="1" dirty="0">
              <a:solidFill>
                <a:schemeClr val="accent1"/>
              </a:solidFill>
              <a:latin typeface="Arial"/>
              <a:cs typeface="Arial"/>
            </a:endParaRPr>
          </a:p>
          <a:p>
            <a:pPr marL="347472" lvl="1" indent="-347472">
              <a:lnSpc>
                <a:spcPct val="120000"/>
              </a:lnSpc>
              <a:buFont typeface="Wingdings" charset="2"/>
              <a:buChar char="§"/>
            </a:pPr>
            <a:r>
              <a:rPr lang="en-US" sz="8800" dirty="0">
                <a:solidFill>
                  <a:schemeClr val="tx1"/>
                </a:solidFill>
                <a:latin typeface="Arial"/>
                <a:cs typeface="Arial"/>
              </a:rPr>
              <a:t> suppression d'ADN VHB (90 %)</a:t>
            </a:r>
          </a:p>
          <a:p>
            <a:pPr marL="347472" lvl="1" indent="-347472">
              <a:lnSpc>
                <a:spcPct val="120000"/>
              </a:lnSpc>
              <a:buFont typeface="Wingdings" charset="2"/>
              <a:buChar char="§"/>
            </a:pPr>
            <a:r>
              <a:rPr lang="en-US" sz="8800" dirty="0">
                <a:solidFill>
                  <a:schemeClr val="tx1"/>
                </a:solidFill>
                <a:latin typeface="Arial"/>
                <a:cs typeface="Arial"/>
              </a:rPr>
              <a:t> perte de HBeAg (46 %) </a:t>
            </a:r>
          </a:p>
          <a:p>
            <a:pPr marL="347472" lvl="1" indent="-347472">
              <a:lnSpc>
                <a:spcPct val="120000"/>
              </a:lnSpc>
              <a:buFont typeface="Wingdings" charset="2"/>
              <a:buChar char="§"/>
            </a:pPr>
            <a:r>
              <a:rPr lang="en-US" sz="8800" dirty="0" smtClean="0">
                <a:solidFill>
                  <a:schemeClr val="tx1"/>
                </a:solidFill>
                <a:latin typeface="Arial"/>
                <a:cs typeface="Arial"/>
              </a:rPr>
              <a:t> perte de HBsAg (12 %)</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Aucune preuve de la résistance</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a:solidFill>
                  <a:schemeClr val="tx1"/>
                </a:solidFill>
                <a:latin typeface="Arial"/>
                <a:cs typeface="Arial"/>
              </a:rPr>
              <a:t> Réduction de la progression vers la cirrhose </a:t>
            </a:r>
          </a:p>
          <a:p>
            <a:pPr marL="347472" lvl="1" indent="-347472">
              <a:lnSpc>
                <a:spcPct val="120000"/>
              </a:lnSpc>
              <a:buFont typeface="Wingdings" charset="2"/>
              <a:buChar char="§"/>
            </a:pPr>
            <a:r>
              <a:rPr lang="en-US" sz="8800" dirty="0" smtClean="0">
                <a:solidFill>
                  <a:schemeClr val="tx1"/>
                </a:solidFill>
                <a:latin typeface="Arial"/>
                <a:cs typeface="Arial"/>
              </a:rPr>
              <a:t> Risque de CHC persistant, mais faible</a:t>
            </a:r>
            <a:endParaRPr lang="en-US" sz="8800" dirty="0">
              <a:solidFill>
                <a:schemeClr val="tx1"/>
              </a:solidFill>
              <a:latin typeface="Arial"/>
              <a:cs typeface="Arial"/>
            </a:endParaRPr>
          </a:p>
          <a:p>
            <a:pPr marL="347472" lvl="1" indent="-347472">
              <a:lnSpc>
                <a:spcPct val="120000"/>
              </a:lnSpc>
              <a:buFont typeface="Wingdings" charset="2"/>
              <a:buChar char="§"/>
            </a:pPr>
            <a:r>
              <a:rPr lang="en-US" sz="8800" dirty="0" smtClean="0">
                <a:solidFill>
                  <a:schemeClr val="tx1"/>
                </a:solidFill>
                <a:latin typeface="Arial"/>
                <a:cs typeface="Arial"/>
              </a:rPr>
              <a:t> Aucune différence significative dans le taux de réponse par rapport à une mono-infection par le VHB </a:t>
            </a:r>
            <a:endParaRPr lang="en-US" sz="8800" dirty="0">
              <a:solidFill>
                <a:schemeClr val="tx1"/>
              </a:solidFill>
              <a:latin typeface="Arial"/>
              <a:cs typeface="Arial"/>
            </a:endParaRPr>
          </a:p>
          <a:p>
            <a:pPr marL="0" indent="0">
              <a:buNone/>
            </a:pPr>
            <a:endParaRPr lang="en-US" sz="1800" dirty="0">
              <a:latin typeface="Arial"/>
              <a:cs typeface="Arial"/>
            </a:endParaRPr>
          </a:p>
        </p:txBody>
      </p:sp>
      <p:sp>
        <p:nvSpPr>
          <p:cNvPr id="4" name="TextBox 3"/>
          <p:cNvSpPr txBox="1"/>
          <p:nvPr/>
        </p:nvSpPr>
        <p:spPr>
          <a:xfrm>
            <a:off x="146304" y="6455664"/>
            <a:ext cx="6932916" cy="307777"/>
          </a:xfrm>
          <a:prstGeom prst="rect">
            <a:avLst/>
          </a:prstGeom>
          <a:noFill/>
        </p:spPr>
        <p:txBody>
          <a:bodyPr wrap="square" rtlCol="0" anchor="t">
            <a:spAutoFit/>
          </a:bodyPr>
          <a:lstStyle/>
          <a:p>
            <a:r>
              <a:rPr lang="en-US" sz="1200" dirty="0" smtClean="0">
                <a:latin typeface="Arial"/>
                <a:cs typeface="Arial"/>
              </a:rPr>
              <a:t>Gastro 2010 ; 139 (6) : 1934 ; AIDS 2013 ; 27 (14) : 2219       </a:t>
            </a:r>
            <a:endParaRPr lang="en-US" sz="1200" dirty="0">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84480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Options pour le traitement d'une coinfection par le VIH/VBH</a:t>
            </a:r>
          </a:p>
        </p:txBody>
      </p:sp>
      <p:sp>
        <p:nvSpPr>
          <p:cNvPr id="3" name="Content Placeholder 2"/>
          <p:cNvSpPr>
            <a:spLocks noGrp="1"/>
          </p:cNvSpPr>
          <p:nvPr>
            <p:ph idx="1"/>
          </p:nvPr>
        </p:nvSpPr>
        <p:spPr>
          <a:xfrm>
            <a:off x="1188720" y="1938528"/>
            <a:ext cx="4937760" cy="4005072"/>
          </a:xfrm>
        </p:spPr>
        <p:txBody>
          <a:bodyPr>
            <a:noAutofit/>
          </a:bodyPr>
          <a:lstStyle/>
          <a:p>
            <a:pPr marL="347472" indent="-347472">
              <a:lnSpc>
                <a:spcPct val="100000"/>
              </a:lnSpc>
              <a:buNone/>
            </a:pPr>
            <a:r>
              <a:rPr lang="en-US" sz="2400" b="1" dirty="0" smtClean="0">
                <a:solidFill>
                  <a:schemeClr val="accent1"/>
                </a:solidFill>
                <a:latin typeface="Arial"/>
                <a:cs typeface="Arial"/>
              </a:rPr>
              <a:t>Suivi du FDC</a:t>
            </a:r>
            <a:endParaRPr lang="en-US" sz="2400" b="1" dirty="0">
              <a:solidFill>
                <a:schemeClr val="accent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Évaluation annuelle de la fonction rénale recommandée</a:t>
            </a:r>
            <a:endParaRPr lang="en-US" sz="2200" dirty="0">
              <a:solidFill>
                <a:schemeClr val="tx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Envisager une évaluation annuelle de la fonction osseuse</a:t>
            </a:r>
            <a:endParaRPr lang="en-US" sz="2200" dirty="0" smtClean="0">
              <a:latin typeface="Arial"/>
              <a:cs typeface="Arial"/>
            </a:endParaRPr>
          </a:p>
          <a:p>
            <a:pPr marL="347472" indent="-347472">
              <a:lnSpc>
                <a:spcPct val="100000"/>
              </a:lnSpc>
              <a:buNone/>
            </a:pPr>
            <a:r>
              <a:rPr lang="en-US" sz="2400" b="1" dirty="0">
                <a:solidFill>
                  <a:schemeClr val="accent1"/>
                </a:solidFill>
                <a:latin typeface="Arial"/>
                <a:cs typeface="Arial"/>
              </a:rPr>
              <a:t>Insuffisance rénale </a:t>
            </a: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Ajuster la dose de ténofovir selon le GFR</a:t>
            </a:r>
            <a:endParaRPr lang="en-US" sz="2200" dirty="0">
              <a:solidFill>
                <a:schemeClr val="tx1"/>
              </a:solidFill>
              <a:latin typeface="Arial"/>
              <a:cs typeface="Arial"/>
            </a:endParaRPr>
          </a:p>
        </p:txBody>
      </p:sp>
      <p:sp>
        <p:nvSpPr>
          <p:cNvPr id="4" name="TextBox 3"/>
          <p:cNvSpPr txBox="1"/>
          <p:nvPr/>
        </p:nvSpPr>
        <p:spPr>
          <a:xfrm>
            <a:off x="2854052" y="6165305"/>
            <a:ext cx="7128792" cy="276999"/>
          </a:xfrm>
          <a:prstGeom prst="rect">
            <a:avLst/>
          </a:prstGeom>
          <a:noFill/>
        </p:spPr>
        <p:txBody>
          <a:bodyPr wrap="square" rtlCol="0">
            <a:spAutoFit/>
          </a:bodyPr>
          <a:lstStyle/>
          <a:p>
            <a:endParaRPr lang="en-US" sz="1200" dirty="0">
              <a:latin typeface="Arial"/>
              <a:cs typeface="Arial"/>
            </a:endParaRPr>
          </a:p>
        </p:txBody>
      </p:sp>
      <p:sp>
        <p:nvSpPr>
          <p:cNvPr id="5" name="TextBox 4"/>
          <p:cNvSpPr txBox="1"/>
          <p:nvPr/>
        </p:nvSpPr>
        <p:spPr>
          <a:xfrm>
            <a:off x="6156960" y="1938528"/>
            <a:ext cx="5347652" cy="4934684"/>
          </a:xfrm>
          <a:prstGeom prst="rect">
            <a:avLst/>
          </a:prstGeom>
          <a:noFill/>
        </p:spPr>
        <p:txBody>
          <a:bodyPr wrap="square" lIns="0" rtlCol="0">
            <a:spAutoFit/>
          </a:bodyPr>
          <a:lstStyle/>
          <a:p>
            <a:pPr>
              <a:spcBef>
                <a:spcPts val="1200"/>
              </a:spcBef>
              <a:spcAft>
                <a:spcPts val="200"/>
              </a:spcAft>
            </a:pPr>
            <a:r>
              <a:rPr lang="en-US" sz="2400" b="1" dirty="0" smtClean="0">
                <a:solidFill>
                  <a:schemeClr val="accent1"/>
                </a:solidFill>
                <a:latin typeface="Arial"/>
                <a:cs typeface="Arial"/>
              </a:rPr>
              <a:t>Ténofovir contre-indiqué </a:t>
            </a:r>
            <a:br>
              <a:rPr lang="en-US" sz="2400" b="1" dirty="0" smtClean="0">
                <a:solidFill>
                  <a:schemeClr val="accent1"/>
                </a:solidFill>
                <a:latin typeface="Arial"/>
                <a:cs typeface="Arial"/>
              </a:rPr>
            </a:br>
            <a:r>
              <a:rPr lang="en-US" sz="2400" b="1" dirty="0">
                <a:solidFill>
                  <a:schemeClr val="accent1"/>
                </a:solidFill>
                <a:latin typeface="Arial"/>
                <a:cs typeface="Arial"/>
              </a:rPr>
              <a:t>(Néphropathie VIH)</a:t>
            </a:r>
          </a:p>
          <a:p>
            <a:pPr marL="347472" lvl="1" indent="-347472">
              <a:spcBef>
                <a:spcPts val="200"/>
              </a:spcBef>
              <a:spcAft>
                <a:spcPts val="400"/>
              </a:spcAft>
              <a:buClr>
                <a:schemeClr val="accent1"/>
              </a:buClr>
              <a:buFont typeface="Wingdings" panose="05000000000000000000" pitchFamily="2" charset="2"/>
              <a:buChar char="§"/>
            </a:pPr>
            <a:r>
              <a:rPr lang="en-US" sz="2200" dirty="0">
                <a:latin typeface="Arial"/>
                <a:cs typeface="Arial"/>
              </a:rPr>
              <a:t>Peu de données sur le meilleur traitement alternatif</a:t>
            </a:r>
            <a:endParaRPr lang="en-US" sz="2200" b="1" dirty="0">
              <a:latin typeface="Arial"/>
              <a:cs typeface="Arial"/>
            </a:endParaRPr>
          </a:p>
          <a:p>
            <a:pPr marL="347472" lvl="1" indent="-347472">
              <a:spcBef>
                <a:spcPts val="200"/>
              </a:spcBef>
              <a:spcAft>
                <a:spcPts val="400"/>
              </a:spcAft>
              <a:buClr>
                <a:schemeClr val="accent1"/>
              </a:buClr>
              <a:buFont typeface="Wingdings" panose="05000000000000000000" pitchFamily="2" charset="2"/>
              <a:buChar char="§"/>
            </a:pPr>
            <a:r>
              <a:rPr lang="en-US" sz="2200" dirty="0" smtClean="0">
                <a:latin typeface="Arial"/>
                <a:cs typeface="Arial"/>
              </a:rPr>
              <a:t>Envisagez l'entécavir dans le cadre du traitement ART VIH</a:t>
            </a:r>
          </a:p>
          <a:p>
            <a:pPr marL="694944" lvl="2" indent="-347472">
              <a:spcBef>
                <a:spcPts val="200"/>
              </a:spcBef>
              <a:spcAft>
                <a:spcPts val="400"/>
              </a:spcAft>
              <a:buClr>
                <a:schemeClr val="accent1"/>
              </a:buClr>
              <a:buSzPct val="60000"/>
              <a:buFont typeface="Wingdings" charset="2"/>
              <a:buChar char=""/>
            </a:pPr>
            <a:r>
              <a:rPr lang="en-US" sz="2000" dirty="0" smtClean="0">
                <a:latin typeface="Arial"/>
                <a:cs typeface="Arial"/>
              </a:rPr>
              <a:t>pas seul ; faible activité antivirale VIH</a:t>
            </a:r>
          </a:p>
          <a:p>
            <a:pPr marL="694944" lvl="2" indent="-347472">
              <a:spcBef>
                <a:spcPts val="200"/>
              </a:spcBef>
              <a:spcAft>
                <a:spcPts val="400"/>
              </a:spcAft>
              <a:buClr>
                <a:schemeClr val="accent1"/>
              </a:buClr>
              <a:buSzPct val="60000"/>
              <a:buFont typeface="Wingdings" charset="2"/>
              <a:buChar char=""/>
            </a:pPr>
            <a:r>
              <a:rPr lang="en-US" sz="2000" dirty="0" smtClean="0">
                <a:latin typeface="Arial"/>
                <a:cs typeface="Arial"/>
              </a:rPr>
              <a:t>aucune exposition préalable à la lamivudine</a:t>
            </a:r>
          </a:p>
          <a:p>
            <a:pPr marL="694944" lvl="2" indent="-347472">
              <a:spcBef>
                <a:spcPts val="200"/>
              </a:spcBef>
              <a:spcAft>
                <a:spcPts val="400"/>
              </a:spcAft>
              <a:buClr>
                <a:schemeClr val="accent1"/>
              </a:buClr>
              <a:buSzPct val="60000"/>
              <a:buFont typeface="Wingdings" charset="2"/>
              <a:buChar char=""/>
            </a:pPr>
            <a:r>
              <a:rPr lang="en-US" sz="2000" dirty="0">
                <a:latin typeface="Arial"/>
                <a:cs typeface="Arial"/>
              </a:rPr>
              <a:t>lamivudine précédente, mais aucune preuve de lamivudine associée à la résistance du polymérase VHB</a:t>
            </a:r>
          </a:p>
          <a:p>
            <a:pPr marL="347472" indent="-347472">
              <a:spcBef>
                <a:spcPts val="1200"/>
              </a:spcBef>
              <a:spcAft>
                <a:spcPts val="200"/>
              </a:spcAft>
            </a:pP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21044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2400" b="1" dirty="0" smtClean="0">
                <a:solidFill>
                  <a:schemeClr val="accent1"/>
                </a:solidFill>
                <a:latin typeface="Arial"/>
                <a:cs typeface="Arial"/>
              </a:rPr>
              <a:t>Options de traitement d'une coinfection par le VIH/VHB (suite)</a:t>
            </a:r>
            <a:endParaRPr lang="en-US" sz="2400" b="1" dirty="0"/>
          </a:p>
        </p:txBody>
      </p:sp>
      <p:sp>
        <p:nvSpPr>
          <p:cNvPr id="3" name="Content Placeholder 2"/>
          <p:cNvSpPr>
            <a:spLocks noGrp="1"/>
          </p:cNvSpPr>
          <p:nvPr>
            <p:ph idx="1"/>
          </p:nvPr>
        </p:nvSpPr>
        <p:spPr>
          <a:xfrm>
            <a:off x="1188720" y="1938528"/>
            <a:ext cx="11049000" cy="4326689"/>
          </a:xfrm>
        </p:spPr>
        <p:txBody>
          <a:bodyPr>
            <a:noAutofit/>
          </a:bodyPr>
          <a:lstStyle/>
          <a:p>
            <a:pPr marL="347472" indent="-347472">
              <a:lnSpc>
                <a:spcPct val="100000"/>
              </a:lnSpc>
              <a:buFont typeface="Wingdings" panose="05000000000000000000" pitchFamily="2" charset="2"/>
              <a:buChar char="§"/>
            </a:pPr>
            <a:r>
              <a:rPr lang="en-US" sz="2400" dirty="0">
                <a:solidFill>
                  <a:schemeClr val="tx1"/>
                </a:solidFill>
                <a:latin typeface="Arial"/>
                <a:cs typeface="Arial"/>
              </a:rPr>
              <a:t>Traitement du VIH sans utilisation du ténofovir dans le régime </a:t>
            </a:r>
            <a:endParaRPr lang="en-US" sz="24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smtClean="0">
                <a:solidFill>
                  <a:schemeClr val="tx1"/>
                </a:solidFill>
                <a:latin typeface="Arial"/>
                <a:cs typeface="Arial"/>
              </a:rPr>
              <a:t>peut conduire à des poussées d'hépatite B en raison de l'IRIS associé à l'ART</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L'arrêt du traitement, en particulier de la lamivudine, associé à </a:t>
            </a:r>
            <a:endParaRPr lang="en-US" sz="24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err="1" smtClean="0">
                <a:solidFill>
                  <a:schemeClr val="tx1"/>
                </a:solidFill>
                <a:latin typeface="Arial"/>
                <a:cs typeface="Arial"/>
              </a:rPr>
              <a:t>Réactivation du VHB, poussées d'ALAT et décompensation hépatique</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Si les ARV doivent être changés en raison de la résistance/toxicité des médicaments contre le VIH</a:t>
            </a:r>
          </a:p>
          <a:p>
            <a:pPr marL="694944" lvl="1" indent="-347472">
              <a:lnSpc>
                <a:spcPct val="100000"/>
              </a:lnSpc>
              <a:buSzPct val="60000"/>
              <a:buFont typeface="Wingdings" charset="2"/>
              <a:buChar char=""/>
            </a:pPr>
            <a:r>
              <a:rPr lang="en-US" sz="2200" dirty="0">
                <a:solidFill>
                  <a:schemeClr val="tx1"/>
                </a:solidFill>
                <a:latin typeface="Arial"/>
                <a:cs typeface="Arial"/>
              </a:rPr>
              <a:t>Le ténofovir et la lamivudine ou le ténofovir/emtricitabine doivent être poursuivis avec les nouveaux médicaments ARV </a:t>
            </a:r>
          </a:p>
        </p:txBody>
      </p:sp>
      <p:sp>
        <p:nvSpPr>
          <p:cNvPr id="6" name="TextBox 5"/>
          <p:cNvSpPr txBox="1"/>
          <p:nvPr/>
        </p:nvSpPr>
        <p:spPr>
          <a:xfrm>
            <a:off x="146304" y="6345936"/>
            <a:ext cx="8568952" cy="523220"/>
          </a:xfrm>
          <a:prstGeom prst="rect">
            <a:avLst/>
          </a:prstGeom>
          <a:noFill/>
        </p:spPr>
        <p:txBody>
          <a:bodyPr wrap="square" rtlCol="0">
            <a:spAutoFit/>
          </a:bodyPr>
          <a:lstStyle/>
          <a:p>
            <a:r>
              <a:rPr lang="en-US" sz="1400" dirty="0">
                <a:solidFill>
                  <a:schemeClr val="bg1"/>
                </a:solidFill>
                <a:latin typeface="Arial"/>
                <a:cs typeface="Arial"/>
              </a:rPr>
              <a:t>Directives unifiées sur l'utilisation de médicaments antirétroviraux pour le traitement et la prévention de l'infection par le VIH : recommandations pour une approche de santé publique. Genève : Organisation mondiale de la santé ; 2013.</a:t>
            </a:r>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54533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pPr>
              <a:lnSpc>
                <a:spcPct val="100000"/>
              </a:lnSpc>
            </a:pPr>
            <a:r>
              <a:rPr lang="en-US" sz="3600" b="1" dirty="0" smtClean="0">
                <a:solidFill>
                  <a:schemeClr val="accent1"/>
                </a:solidFill>
                <a:latin typeface="Arial"/>
                <a:cs typeface="Arial"/>
              </a:rPr>
              <a:t>Considérations sur le VIH/VHB </a:t>
            </a:r>
            <a:br>
              <a:rPr lang="en-US" sz="3600" b="1" dirty="0" smtClean="0">
                <a:solidFill>
                  <a:schemeClr val="accent1"/>
                </a:solidFill>
                <a:latin typeface="Arial"/>
                <a:cs typeface="Arial"/>
              </a:rPr>
            </a:br>
            <a:r>
              <a:rPr lang="en-US" sz="3600" b="1" dirty="0" smtClean="0">
                <a:solidFill>
                  <a:schemeClr val="accent1"/>
                </a:solidFill>
                <a:latin typeface="Arial"/>
                <a:cs typeface="Arial"/>
              </a:rPr>
              <a:t>Traitement d'une coinfection chez les enfants </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9906000" cy="4525963"/>
          </a:xfrm>
        </p:spPr>
        <p:txBody>
          <a:bodyPr>
            <a:noAutofit/>
          </a:bodyPr>
          <a:lstStyle/>
          <a:p>
            <a:pPr marL="0" indent="0">
              <a:buNone/>
            </a:pPr>
            <a:r>
              <a:rPr lang="en-US" sz="2400" b="1" dirty="0" smtClean="0">
                <a:solidFill>
                  <a:schemeClr val="accent1"/>
                </a:solidFill>
                <a:latin typeface="Arial"/>
                <a:cs typeface="Arial"/>
              </a:rPr>
              <a:t>Défis de gestion supplémentaires :</a:t>
            </a:r>
            <a:endParaRPr lang="en-US" sz="2400" dirty="0" smtClean="0">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Choix du traitement ARV VIH chez les enfants qui n'ont pas besoin de transmission pour le VHB</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Le ténofovir ne peut pas être utilisé chez les enfants âgés de &lt;12 ans </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Difficulté logistique d'utilisation d'un traitement sans lamivudine</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Utilisez un schéma thérapeutique antirétroviral standard contre le VIH (qui peut inclure l'utilisation de la lamivudine)  </a:t>
            </a:r>
            <a:endParaRPr lang="en-US" sz="2200" dirty="0" smtClean="0">
              <a:solidFill>
                <a:schemeClr val="tx1"/>
              </a:solidFill>
              <a:latin typeface="Arial"/>
              <a:cs typeface="Arial"/>
            </a:endParaRPr>
          </a:p>
          <a:p>
            <a:pPr marL="694944" lvl="1" indent="-347472">
              <a:lnSpc>
                <a:spcPct val="100000"/>
              </a:lnSpc>
              <a:buSzPct val="60000"/>
              <a:buFont typeface="Wingdings" charset="2"/>
              <a:buChar char=""/>
            </a:pPr>
            <a:r>
              <a:rPr lang="en-US" sz="2200" dirty="0" smtClean="0">
                <a:solidFill>
                  <a:schemeClr val="tx1"/>
                </a:solidFill>
                <a:latin typeface="Arial"/>
                <a:cs typeface="Arial"/>
              </a:rPr>
              <a:t>avec modification ultérieure du régime à base de ténofovir </a:t>
            </a:r>
            <a:br>
              <a:rPr lang="en-US" sz="2200" dirty="0" smtClean="0">
                <a:solidFill>
                  <a:schemeClr val="tx1"/>
                </a:solidFill>
                <a:latin typeface="Arial"/>
                <a:cs typeface="Arial"/>
              </a:rPr>
            </a:br>
            <a:r>
              <a:rPr lang="en-US" sz="2200" dirty="0" smtClean="0">
                <a:solidFill>
                  <a:schemeClr val="tx1"/>
                </a:solidFill>
                <a:latin typeface="Arial"/>
                <a:cs typeface="Arial"/>
              </a:rPr>
              <a:t>à l'âge de 12 ans</a:t>
            </a:r>
            <a:endParaRPr lang="en-US" sz="2200" dirty="0">
              <a:solidFill>
                <a:schemeClr val="tx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1324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pPr>
              <a:lnSpc>
                <a:spcPct val="110000"/>
              </a:lnSpc>
            </a:pPr>
            <a:r>
              <a:rPr lang="en-US" sz="4000" b="1" dirty="0" smtClean="0">
                <a:solidFill>
                  <a:schemeClr val="accent1"/>
                </a:solidFill>
                <a:latin typeface="Arial"/>
                <a:cs typeface="Arial"/>
              </a:rPr>
              <a:t>Conclusions : coinfection par le VIH/VHB</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184775"/>
          </a:xfrm>
        </p:spPr>
        <p:txBody>
          <a:bodyPr>
            <a:noAutofit/>
          </a:bodyPr>
          <a:lstStyle/>
          <a:p>
            <a:pPr marL="347472" indent="-347472">
              <a:lnSpc>
                <a:spcPct val="80000"/>
              </a:lnSpc>
              <a:spcBef>
                <a:spcPts val="200"/>
              </a:spcBef>
              <a:spcAft>
                <a:spcPts val="400"/>
              </a:spcAft>
              <a:buFont typeface="Wingdings" panose="05000000000000000000" pitchFamily="2" charset="2"/>
              <a:buChar char="§"/>
            </a:pPr>
            <a:r>
              <a:rPr lang="en-US" sz="2200" dirty="0" smtClean="0">
                <a:solidFill>
                  <a:schemeClr val="tx1"/>
                </a:solidFill>
                <a:latin typeface="Arial"/>
                <a:cs typeface="Arial"/>
              </a:rPr>
              <a:t>L'Afrique subsaharienne est l'épicentre du VIH </a:t>
            </a:r>
            <a:r>
              <a:rPr lang="en-US" sz="2200" u="sng" dirty="0" smtClean="0">
                <a:solidFill>
                  <a:schemeClr val="tx1"/>
                </a:solidFill>
                <a:latin typeface="Arial"/>
                <a:cs typeface="Arial"/>
              </a:rPr>
              <a:t>et</a:t>
            </a:r>
            <a:r>
              <a:rPr lang="en-US" sz="2200" dirty="0" smtClean="0">
                <a:solidFill>
                  <a:schemeClr val="tx1"/>
                </a:solidFill>
                <a:latin typeface="Arial"/>
                <a:cs typeface="Arial"/>
              </a:rPr>
              <a:t> le VHB est endémique</a:t>
            </a:r>
          </a:p>
          <a:p>
            <a:pPr marL="694944" lvl="1" indent="-347472">
              <a:lnSpc>
                <a:spcPct val="80000"/>
              </a:lnSpc>
              <a:buSzPct val="60000"/>
              <a:buFont typeface="Wingdings" charset="2"/>
              <a:buChar char=""/>
            </a:pPr>
            <a:r>
              <a:rPr lang="en-US" sz="2000" dirty="0" err="1" smtClean="0">
                <a:solidFill>
                  <a:schemeClr val="tx1"/>
                </a:solidFill>
                <a:latin typeface="Arial"/>
                <a:cs typeface="Arial"/>
              </a:rPr>
              <a:t>Augmentation du risque de coinfection par le VIH/VHB</a:t>
            </a:r>
            <a:endParaRPr lang="en-US" sz="20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200" dirty="0">
                <a:solidFill>
                  <a:schemeClr val="tx1"/>
                </a:solidFill>
                <a:latin typeface="Arial"/>
                <a:cs typeface="Arial"/>
              </a:rPr>
              <a:t>Le VIH favorise la chronicité d'une infection par le VHB et de fibrose du foie, tout en augmentant le risque carcinome hépatocellulaire </a:t>
            </a:r>
            <a:endParaRPr lang="en-US" sz="22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200" dirty="0" smtClean="0">
                <a:solidFill>
                  <a:schemeClr val="tx1"/>
                </a:solidFill>
                <a:latin typeface="Arial"/>
                <a:cs typeface="Arial"/>
              </a:rPr>
              <a:t>Une combinaison à dose fixe de ténofovir + lamivudine/emtricitabine + éfavirenz simplifie la gestion d'une coinfection par le VIH/VHB, quelles que soient les considérations immunologiques, virologiques ou histologiques</a:t>
            </a:r>
          </a:p>
          <a:p>
            <a:pPr marL="347472" indent="-347472">
              <a:lnSpc>
                <a:spcPct val="80000"/>
              </a:lnSpc>
              <a:buFont typeface="Wingdings" panose="05000000000000000000" pitchFamily="2" charset="2"/>
              <a:buChar char="§"/>
            </a:pPr>
            <a:r>
              <a:rPr lang="en-US" sz="2200" dirty="0" err="1" smtClean="0">
                <a:solidFill>
                  <a:schemeClr val="tx1"/>
                </a:solidFill>
                <a:latin typeface="Arial"/>
                <a:cs typeface="Arial"/>
              </a:rPr>
              <a:t>Traitement ART de deuxième intention pour la résistance au VIH : important de poursuivre le ténofovir, la lamivudine/l'emtricitabine pour empêcher la réactivation du VHB, les poussées d'ALT et la décompensation hépatique potentielle</a:t>
            </a:r>
            <a:endParaRPr lang="en-US" sz="2200" dirty="0" smtClean="0">
              <a:solidFill>
                <a:schemeClr val="tx1"/>
              </a:solidFill>
              <a:latin typeface="Arial"/>
              <a:cs typeface="Arial"/>
            </a:endParaRPr>
          </a:p>
          <a:p>
            <a:pPr marL="347472" indent="-347472">
              <a:lnSpc>
                <a:spcPct val="80000"/>
              </a:lnSpc>
              <a:buFont typeface="Wingdings" panose="05000000000000000000" pitchFamily="2" charset="2"/>
              <a:buChar char="§"/>
            </a:pPr>
            <a:r>
              <a:rPr lang="en-US" sz="2200" dirty="0" err="1" smtClean="0">
                <a:solidFill>
                  <a:schemeClr val="tx1"/>
                </a:solidFill>
                <a:latin typeface="Arial"/>
                <a:cs typeface="Arial"/>
              </a:rPr>
              <a:t>Le traitement ART VIH améliore les chances globales de survie, même chez les cirrhotiques</a:t>
            </a:r>
            <a:endParaRPr lang="en-US" sz="2200" dirty="0" smtClean="0">
              <a:solidFill>
                <a:schemeClr val="tx1"/>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179629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ZA" sz="3600" b="1" dirty="0">
                <a:solidFill>
                  <a:schemeClr val="accent1"/>
                </a:solidFill>
                <a:latin typeface="Arial" panose="020B0604020202020204" pitchFamily="34" charset="0"/>
                <a:cs typeface="Arial" panose="020B0604020202020204" pitchFamily="34" charset="0"/>
              </a:rPr>
              <a:t>sSA : génotypes et subgénotypes du VHB </a:t>
            </a:r>
            <a:br>
              <a:rPr lang="en-ZA" sz="3600" b="1" dirty="0">
                <a:solidFill>
                  <a:schemeClr val="accent1"/>
                </a:solidFill>
                <a:latin typeface="Arial" panose="020B0604020202020204" pitchFamily="34" charset="0"/>
                <a:cs typeface="Arial" panose="020B0604020202020204" pitchFamily="34" charset="0"/>
              </a:rPr>
            </a:br>
            <a:r>
              <a:rPr lang="en-ZA" sz="3600" b="1" dirty="0" smtClean="0">
                <a:solidFill>
                  <a:schemeClr val="accent1"/>
                </a:solidFill>
                <a:latin typeface="Arial" panose="020B0604020202020204" pitchFamily="34" charset="0"/>
                <a:cs typeface="Arial" panose="020B0604020202020204" pitchFamily="34" charset="0"/>
              </a:rPr>
              <a:t>Résultats cliniques</a:t>
            </a:r>
            <a:endParaRPr lang="en-ZA" sz="2400" b="1" dirty="0">
              <a:solidFill>
                <a:schemeClr val="accent1"/>
              </a:solidFill>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1188720" y="1939752"/>
            <a:ext cx="10055781" cy="6083717"/>
          </a:xfrm>
          <a:prstGeom prst="rect">
            <a:avLst/>
          </a:prstGeom>
          <a:noFill/>
        </p:spPr>
        <p:txBody>
          <a:bodyPr wrap="square" rtlCol="0">
            <a:spAutoFit/>
          </a:bodyPr>
          <a:lstStyle/>
          <a:p>
            <a:pPr marL="0" indent="0">
              <a:spcAft>
                <a:spcPts val="1200"/>
              </a:spcAft>
              <a:buNone/>
            </a:pPr>
            <a:r>
              <a:rPr lang="en-US" sz="2400" b="1" dirty="0">
                <a:solidFill>
                  <a:schemeClr val="accent1"/>
                </a:solidFill>
                <a:latin typeface="Arial" panose="020B0604020202020204" pitchFamily="34" charset="0"/>
                <a:cs typeface="Arial" panose="020B0604020202020204" pitchFamily="34" charset="0"/>
              </a:rPr>
              <a:t>Génotypes A, D et E : génotypes de l'hépatite B prédominants en Afrique</a:t>
            </a:r>
            <a:endParaRPr lang="en-US" sz="2400" b="1" dirty="0" smtClean="0">
              <a:solidFill>
                <a:schemeClr val="accent1"/>
              </a:solidFill>
              <a:latin typeface="Arial" panose="020B0604020202020204" pitchFamily="34" charset="0"/>
              <a:cs typeface="Arial" panose="020B0604020202020204" pitchFamily="34" charset="0"/>
            </a:endParaRPr>
          </a:p>
          <a:p>
            <a:pPr marL="0" indent="0">
              <a:buNone/>
            </a:pPr>
            <a:r>
              <a:rPr lang="en-US" sz="2400" b="1" dirty="0">
                <a:solidFill>
                  <a:schemeClr val="tx1"/>
                </a:solidFill>
                <a:latin typeface="Arial" panose="020B0604020202020204" pitchFamily="34" charset="0"/>
                <a:cs typeface="Arial" panose="020B0604020202020204" pitchFamily="34" charset="0"/>
              </a:rPr>
              <a:t>Le génotype A</a:t>
            </a:r>
            <a:r>
              <a:rPr lang="en-US" sz="2400" dirty="0">
                <a:solidFill>
                  <a:schemeClr val="tx1"/>
                </a:solidFill>
                <a:latin typeface="Arial" panose="020B0604020202020204" pitchFamily="34" charset="0"/>
                <a:cs typeface="Arial" panose="020B0604020202020204" pitchFamily="34" charset="0"/>
              </a:rPr>
              <a:t> représente 90 % des infections par le VHB dans le Sud, l'Est et le Centre de l'Afrique </a:t>
            </a: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signifie que l'âge moyen des personnes infectées par le génotype A était de 6,5 ans inférieur à celui des personnes qui ne l'étaient pas</a:t>
            </a:r>
            <a:endParaRPr lang="en-US" sz="2400" dirty="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prédispose à une chronicité avec un risque élevé de CHC</a:t>
            </a:r>
            <a:endParaRPr lang="en-US" sz="2400" dirty="0">
              <a:solidFill>
                <a:schemeClr val="tx1"/>
              </a:solidFill>
              <a:latin typeface="Arial" panose="020B0604020202020204" pitchFamily="34" charset="0"/>
              <a:cs typeface="Arial" panose="020B0604020202020204" pitchFamily="34" charset="0"/>
            </a:endParaRPr>
          </a:p>
          <a:p>
            <a:pPr marL="347472" indent="-342900">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augmentation du taux de réponse à l'IFN </a:t>
            </a:r>
          </a:p>
          <a:p>
            <a:pPr marL="0" indent="0">
              <a:buNone/>
            </a:pPr>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4467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188720" y="1938528"/>
            <a:ext cx="10230544" cy="4441216"/>
          </a:xfrm>
          <a:prstGeom prst="rect">
            <a:avLst/>
          </a:prstGeom>
          <a:noFill/>
        </p:spPr>
        <p:txBody>
          <a:bodyPr wrap="square" rtlCol="0">
            <a:spAutoFit/>
          </a:bodyPr>
          <a:lstStyle/>
          <a:p>
            <a:pPr marL="347472" indent="-347472">
              <a:lnSpc>
                <a:spcPct val="100000"/>
              </a:lnSpc>
              <a:spcAft>
                <a:spcPts val="1200"/>
              </a:spcAft>
              <a:buFont typeface="Wingdings" panose="05000000000000000000" pitchFamily="2" charset="2"/>
              <a:buChar char="§"/>
            </a:pPr>
            <a:r>
              <a:rPr lang="en-US" sz="2400" b="1" dirty="0" smtClean="0">
                <a:solidFill>
                  <a:schemeClr val="tx1"/>
                </a:solidFill>
                <a:latin typeface="Arial" panose="020B0604020202020204" pitchFamily="34" charset="0"/>
                <a:cs typeface="Arial" panose="020B0604020202020204" pitchFamily="34" charset="0"/>
              </a:rPr>
              <a:t>Génotype D</a:t>
            </a:r>
            <a:r>
              <a:rPr lang="en-US" sz="2400" dirty="0" smtClean="0">
                <a:solidFill>
                  <a:schemeClr val="tx1"/>
                </a:solidFill>
                <a:latin typeface="Arial" panose="020B0604020202020204" pitchFamily="34" charset="0"/>
                <a:cs typeface="Arial" panose="020B0604020202020204" pitchFamily="34" charset="0"/>
              </a:rPr>
              <a:t> : taux de réponse réduit à l'IFN ; infection aiguë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associée à un risque accru d'ALF</a:t>
            </a:r>
            <a:endParaRPr lang="en-US" sz="2400" dirty="0" smtClean="0">
              <a:latin typeface="Arial" panose="020B0604020202020204" pitchFamily="34" charset="0"/>
              <a:cs typeface="Arial" panose="020B0604020202020204" pitchFamily="34" charset="0"/>
            </a:endParaRPr>
          </a:p>
          <a:p>
            <a:pPr marL="347472" indent="-347472">
              <a:lnSpc>
                <a:spcPct val="100000"/>
              </a:lnSpc>
              <a:spcAft>
                <a:spcPts val="1200"/>
              </a:spcAft>
              <a:buFont typeface="Wingdings" panose="05000000000000000000" pitchFamily="2" charset="2"/>
              <a:buChar char="§"/>
            </a:pPr>
            <a:r>
              <a:rPr lang="en-US" sz="2400" b="1" dirty="0" smtClean="0">
                <a:solidFill>
                  <a:schemeClr val="tx1"/>
                </a:solidFill>
                <a:latin typeface="Arial" panose="020B0604020202020204" pitchFamily="34" charset="0"/>
                <a:cs typeface="Arial" panose="020B0604020202020204" pitchFamily="34" charset="0"/>
              </a:rPr>
              <a:t>Génotype E</a:t>
            </a:r>
            <a:r>
              <a:rPr lang="en-US" sz="2400" dirty="0" smtClean="0">
                <a:solidFill>
                  <a:schemeClr val="tx1"/>
                </a:solidFill>
                <a:latin typeface="Arial" panose="020B0604020202020204" pitchFamily="34" charset="0"/>
                <a:cs typeface="Arial" panose="020B0604020202020204" pitchFamily="34" charset="0"/>
              </a:rPr>
              <a:t> : Afrique de l'Ouest</a:t>
            </a:r>
            <a:endParaRPr lang="en-US" sz="2400" b="1" i="1" dirty="0" smtClean="0">
              <a:solidFill>
                <a:srgbClr val="0F6FC6"/>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b="1" dirty="0">
                <a:solidFill>
                  <a:schemeClr val="tx1"/>
                </a:solidFill>
                <a:latin typeface="Arial"/>
                <a:cs typeface="Arial"/>
              </a:rPr>
              <a:t>Génotypes D, A, F et (en Asie) B</a:t>
            </a:r>
            <a:r>
              <a:rPr lang="en-US" sz="2400" dirty="0">
                <a:solidFill>
                  <a:schemeClr val="tx1"/>
                </a:solidFill>
                <a:latin typeface="Arial"/>
                <a:cs typeface="Arial"/>
              </a:rPr>
              <a:t> : taux plus élevé de séroconversion HBeAg</a:t>
            </a: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1097280" y="283464"/>
            <a:ext cx="10058400" cy="1453896"/>
          </a:xfrm>
        </p:spPr>
        <p:txBody>
          <a:bodyPr>
            <a:noAutofit/>
          </a:bodyPr>
          <a:lstStyle/>
          <a:p>
            <a:pPr lvl="0"/>
            <a:r>
              <a:rPr lang="en-ZA" sz="3600" b="1" dirty="0" smtClean="0">
                <a:solidFill>
                  <a:schemeClr val="accent1"/>
                </a:solidFill>
                <a:latin typeface="Arial" panose="020B0604020202020204" pitchFamily="34" charset="0"/>
                <a:cs typeface="Arial" panose="020B0604020202020204" pitchFamily="34" charset="0"/>
              </a:rPr>
              <a:t>sSA : génotypes et subgénotypes du VHB </a:t>
            </a:r>
            <a:br>
              <a:rPr lang="en-ZA" sz="3600" b="1" dirty="0" smtClean="0">
                <a:solidFill>
                  <a:schemeClr val="accent1"/>
                </a:solidFill>
                <a:latin typeface="Arial" panose="020B0604020202020204" pitchFamily="34" charset="0"/>
                <a:cs typeface="Arial" panose="020B0604020202020204" pitchFamily="34" charset="0"/>
              </a:rPr>
            </a:br>
            <a:r>
              <a:rPr lang="en-US" sz="2400" b="1" dirty="0" smtClean="0">
                <a:solidFill>
                  <a:schemeClr val="accent1"/>
                </a:solidFill>
                <a:latin typeface="Arial"/>
                <a:cs typeface="Arial"/>
              </a:rPr>
              <a:t>Résultats cliniques (suite)</a:t>
            </a:r>
            <a:endParaRPr lang="en-ZA" sz="3600" b="1" dirty="0">
              <a:solidFill>
                <a:schemeClr val="accent1"/>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
        <p:nvSpPr>
          <p:cNvPr id="10" name="Rectangle 3"/>
          <p:cNvSpPr>
            <a:spLocks noChangeArrowheads="1"/>
          </p:cNvSpPr>
          <p:nvPr/>
        </p:nvSpPr>
        <p:spPr bwMode="auto">
          <a:xfrm>
            <a:off x="6109568" y="5700604"/>
            <a:ext cx="213520" cy="246221"/>
          </a:xfrm>
          <a:prstGeom prst="rect">
            <a:avLst/>
          </a:prstGeom>
          <a:noFill/>
          <a:ln>
            <a:noFill/>
          </a:ln>
          <a:effectLst/>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GB" altLang="en-US" sz="1000" baseline="30000" dirty="0">
                <a:latin typeface="Times New Roman" panose="02020603050405020304" pitchFamily="18" charset="0"/>
                <a:ea typeface="Times" panose="02020603050405020304" pitchFamily="18" charset="0"/>
                <a:cs typeface="Times New Roman" panose="02020603050405020304" pitchFamily="18" charset="0"/>
                <a:hlinkClick r:id=""/>
              </a:rPr>
              <a:t>[</a:t>
            </a:r>
            <a:endParaRPr lang="en-GB" altLang="en-US" dirty="0">
              <a:latin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5693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188720" y="1938528"/>
            <a:ext cx="5395058" cy="4087272"/>
          </a:xfrm>
          <a:prstGeom prst="rect">
            <a:avLst/>
          </a:prstGeom>
          <a:noFill/>
        </p:spPr>
        <p:txBody>
          <a:bodyPr wrap="square" rtlCol="0">
            <a:spAutoFit/>
          </a:bodyPr>
          <a:lstStyle/>
          <a:p>
            <a:pPr marL="0" indent="0">
              <a:lnSpc>
                <a:spcPct val="100000"/>
              </a:lnSpc>
              <a:buNone/>
            </a:pPr>
            <a:r>
              <a:rPr lang="en-US" sz="2400" b="1" dirty="0" smtClean="0">
                <a:solidFill>
                  <a:schemeClr val="accent1"/>
                </a:solidFill>
                <a:latin typeface="Arial" panose="020B0604020202020204" pitchFamily="34" charset="0"/>
                <a:cs typeface="Arial" panose="020B0604020202020204" pitchFamily="34" charset="0"/>
              </a:rPr>
              <a:t>Subgénotypes du VHB en Afrique </a:t>
            </a:r>
          </a:p>
          <a:p>
            <a:pPr marL="347472" indent="-347472">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Afrique du Sud (A, D) : A1, A2, A3</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CAR (A, D, E) : A1, D4</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Gambie, Nigeria, Congo, Rwanda, Cameroun (A) : A4, A5, A6, A7</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Maroc (A, D) : D1, D7, A2 </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Égypte (D) : D1</a:t>
            </a:r>
            <a:endParaRPr lang="en-US" sz="2400" dirty="0" smtClean="0">
              <a:solidFill>
                <a:schemeClr val="tx1"/>
              </a:solidFill>
              <a:latin typeface="Arial" panose="020B0604020202020204" pitchFamily="34" charset="0"/>
              <a:cs typeface="Arial" panose="020B0604020202020204"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Tunisie (D, F)</a:t>
            </a:r>
          </a:p>
        </p:txBody>
      </p:sp>
      <p:sp>
        <p:nvSpPr>
          <p:cNvPr id="8" name="Rectangle 1"/>
          <p:cNvSpPr>
            <a:spLocks noChangeArrowheads="1"/>
          </p:cNvSpPr>
          <p:nvPr/>
        </p:nvSpPr>
        <p:spPr bwMode="auto">
          <a:xfrm>
            <a:off x="1644329" y="5265600"/>
            <a:ext cx="184731" cy="646331"/>
          </a:xfrm>
          <a:prstGeom prst="rect">
            <a:avLst/>
          </a:prstGeom>
          <a:noFill/>
          <a:ln>
            <a:noFill/>
          </a:ln>
          <a:effectLst/>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a:latin typeface="Arial" panose="020B0604020202020204" pitchFamily="34" charset="0"/>
              </a:rPr>
              <a:t/>
            </a:r>
            <a:br>
              <a:rPr lang="en-ZA" altLang="en-US">
                <a:latin typeface="Arial" panose="020B0604020202020204" pitchFamily="34" charset="0"/>
              </a:rPr>
            </a:br>
            <a:endParaRPr lang="en-ZA" altLang="en-US">
              <a:latin typeface="Arial" panose="020B0604020202020204" pitchFamily="34" charset="0"/>
            </a:endParaRPr>
          </a:p>
        </p:txBody>
      </p:sp>
      <p:sp>
        <p:nvSpPr>
          <p:cNvPr id="11" name="Content Placeholder 3"/>
          <p:cNvSpPr txBox="1">
            <a:spLocks/>
          </p:cNvSpPr>
          <p:nvPr/>
        </p:nvSpPr>
        <p:spPr>
          <a:xfrm>
            <a:off x="6914020" y="1938528"/>
            <a:ext cx="4209592" cy="3775393"/>
          </a:xfrm>
          <a:prstGeom prst="rect">
            <a:avLst/>
          </a:prstGeom>
          <a:noFill/>
        </p:spPr>
        <p:txBody>
          <a:bodyPr vert="horz" wrap="square" lIns="0" tIns="45720" rIns="0" bIns="45720" rtlCol="0">
            <a:sp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sz="2400" b="1" dirty="0" smtClean="0">
                <a:solidFill>
                  <a:schemeClr val="accent1"/>
                </a:solidFill>
                <a:latin typeface="Arial" panose="020B0604020202020204" pitchFamily="34" charset="0"/>
                <a:cs typeface="Arial" panose="020B0604020202020204" pitchFamily="34" charset="0"/>
              </a:rPr>
              <a:t>Résultats cliniques</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Les porteurs de subgénotype A1 ont un ADN VHB inférieur à celui du sous-génotype A2 ou du génotype D</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Le risque relatif du CHC est 4 fois supérieur avec le subgénotique A1 que non-A</a:t>
            </a:r>
          </a:p>
        </p:txBody>
      </p:sp>
      <p:sp>
        <p:nvSpPr>
          <p:cNvPr id="9" name="Title 5"/>
          <p:cNvSpPr>
            <a:spLocks noGrp="1"/>
          </p:cNvSpPr>
          <p:nvPr>
            <p:ph type="title"/>
          </p:nvPr>
        </p:nvSpPr>
        <p:spPr>
          <a:xfrm>
            <a:off x="1097280" y="283464"/>
            <a:ext cx="10058400" cy="1453896"/>
          </a:xfrm>
        </p:spPr>
        <p:txBody>
          <a:bodyPr>
            <a:noAutofit/>
          </a:bodyPr>
          <a:lstStyle/>
          <a:p>
            <a:pPr lvl="0"/>
            <a:r>
              <a:rPr lang="en-ZA" sz="3600" b="1" dirty="0" smtClean="0">
                <a:solidFill>
                  <a:schemeClr val="accent1"/>
                </a:solidFill>
                <a:latin typeface="Arial" panose="020B0604020202020204" pitchFamily="34" charset="0"/>
                <a:cs typeface="Arial" panose="020B0604020202020204" pitchFamily="34" charset="0"/>
              </a:rPr>
              <a:t>sSA : génotypes et subgénotypes du VHB </a:t>
            </a:r>
            <a:br>
              <a:rPr lang="en-ZA" sz="3600" b="1" dirty="0" smtClean="0">
                <a:solidFill>
                  <a:schemeClr val="accent1"/>
                </a:solidFill>
                <a:latin typeface="Arial" panose="020B0604020202020204" pitchFamily="34" charset="0"/>
                <a:cs typeface="Arial" panose="020B0604020202020204" pitchFamily="34" charset="0"/>
              </a:rPr>
            </a:br>
            <a:r>
              <a:rPr lang="en-US" sz="2400" b="1" dirty="0" smtClean="0">
                <a:solidFill>
                  <a:schemeClr val="accent1"/>
                </a:solidFill>
                <a:latin typeface="Arial"/>
                <a:cs typeface="Arial"/>
              </a:rPr>
              <a:t>Résultats cliniques (suite)</a:t>
            </a:r>
            <a:endParaRPr lang="en-ZA"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62353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5023" b="-10948"/>
          <a:stretch/>
        </p:blipFill>
        <p:spPr>
          <a:xfrm>
            <a:off x="1979612" y="1981200"/>
            <a:ext cx="8229600" cy="4568896"/>
          </a:xfrm>
        </p:spPr>
      </p:pic>
      <p:sp>
        <p:nvSpPr>
          <p:cNvPr id="4" name="Title 1"/>
          <p:cNvSpPr>
            <a:spLocks noGrp="1"/>
          </p:cNvSpPr>
          <p:nvPr>
            <p:ph type="title"/>
          </p:nvPr>
        </p:nvSpPr>
        <p:spPr>
          <a:xfrm>
            <a:off x="1097279" y="283464"/>
            <a:ext cx="10058400" cy="1453896"/>
          </a:xfrm>
        </p:spPr>
        <p:txBody>
          <a:bodyPr>
            <a:normAutofit/>
          </a:bodyPr>
          <a:lstStyle/>
          <a:p>
            <a:r>
              <a:rPr lang="en-US" sz="4000" b="1" dirty="0" smtClean="0">
                <a:solidFill>
                  <a:schemeClr val="accent1"/>
                </a:solidFill>
                <a:latin typeface="Arial"/>
                <a:cs typeface="Arial"/>
              </a:rPr>
              <a:t>Génotypes VHB : résultats cliniques</a:t>
            </a:r>
            <a:br>
              <a:rPr lang="en-US" sz="4000" b="1" dirty="0" smtClean="0">
                <a:solidFill>
                  <a:schemeClr val="accent1"/>
                </a:solidFill>
                <a:latin typeface="Arial"/>
                <a:cs typeface="Arial"/>
              </a:rPr>
            </a:br>
            <a:r>
              <a:rPr lang="en-US" sz="3200" dirty="0" smtClean="0">
                <a:solidFill>
                  <a:schemeClr val="accent1"/>
                </a:solidFill>
                <a:latin typeface="Arial"/>
                <a:cs typeface="Arial"/>
              </a:rPr>
              <a:t>Génotypes B et C communs en Asie</a:t>
            </a:r>
            <a:endParaRPr lang="en-US" sz="3200" b="1" dirty="0">
              <a:solidFill>
                <a:schemeClr val="accent1"/>
              </a:solidFill>
              <a:latin typeface="Arial"/>
              <a:cs typeface="Arial"/>
            </a:endParaRPr>
          </a:p>
        </p:txBody>
      </p:sp>
      <p:sp>
        <p:nvSpPr>
          <p:cNvPr id="6" name="TextBox 5"/>
          <p:cNvSpPr txBox="1"/>
          <p:nvPr/>
        </p:nvSpPr>
        <p:spPr>
          <a:xfrm>
            <a:off x="146304" y="6474023"/>
            <a:ext cx="5326435" cy="307777"/>
          </a:xfrm>
          <a:prstGeom prst="rect">
            <a:avLst/>
          </a:prstGeom>
          <a:noFill/>
        </p:spPr>
        <p:txBody>
          <a:bodyPr wrap="none" rtlCol="0">
            <a:spAutoFit/>
          </a:bodyPr>
          <a:lstStyle/>
          <a:p>
            <a:r>
              <a:rPr lang="en-US" sz="1400" dirty="0">
                <a:solidFill>
                  <a:schemeClr val="bg1"/>
                </a:solidFill>
              </a:rPr>
              <a:t>Extrait d'UpToDate - adapté d'Anna SF Lok, MD et Chi Jen Chu, MD</a:t>
            </a:r>
          </a:p>
        </p:txBody>
      </p:sp>
      <p:sp>
        <p:nvSpPr>
          <p:cNvPr id="7" name="Slide Number Placeholder 6"/>
          <p:cNvSpPr>
            <a:spLocks noGrp="1"/>
          </p:cNvSpPr>
          <p:nvPr>
            <p:ph type="sldNum" sz="quarter" idx="12"/>
          </p:nvPr>
        </p:nvSpPr>
        <p:spPr/>
        <p:txBody>
          <a:bodyPr/>
          <a:lstStyle/>
          <a:p>
            <a:fld id="{A5DF7CEA-F127-5E47-AE02-FE5F2490D700}"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20039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97280" y="283464"/>
            <a:ext cx="10058400" cy="1453896"/>
          </a:xfrm>
        </p:spPr>
        <p:txBody>
          <a:bodyPr anchor="b">
            <a:normAutofit/>
          </a:bodyPr>
          <a:lstStyle/>
          <a:p>
            <a:pPr eaLnBrk="1" hangingPunct="1">
              <a:defRPr/>
            </a:pPr>
            <a:r>
              <a:rPr lang="en-US" sz="4000" b="1" dirty="0">
                <a:solidFill>
                  <a:schemeClr val="accent1"/>
                </a:solidFill>
                <a:latin typeface="Arial" charset="0"/>
              </a:rPr>
              <a:t>Marqueurs sérologiques VHB</a:t>
            </a:r>
          </a:p>
        </p:txBody>
      </p:sp>
      <p:sp>
        <p:nvSpPr>
          <p:cNvPr id="34819" name="Rectangle 3"/>
          <p:cNvSpPr>
            <a:spLocks noGrp="1" noChangeArrowheads="1"/>
          </p:cNvSpPr>
          <p:nvPr>
            <p:ph sz="half" idx="4294967295"/>
          </p:nvPr>
        </p:nvSpPr>
        <p:spPr>
          <a:xfrm>
            <a:off x="1188720" y="1938528"/>
            <a:ext cx="4937760" cy="5256584"/>
          </a:xfrm>
        </p:spPr>
        <p:txBody>
          <a:bodyPr>
            <a:normAutofit/>
          </a:bodyPr>
          <a:lstStyle/>
          <a:p>
            <a:pPr marL="0" indent="0">
              <a:lnSpc>
                <a:spcPct val="100000"/>
              </a:lnSpc>
              <a:buNone/>
              <a:tabLst>
                <a:tab pos="176213" algn="l"/>
              </a:tabLst>
            </a:pPr>
            <a:r>
              <a:rPr lang="en-US" sz="2400" b="1" dirty="0" err="1" smtClean="0">
                <a:solidFill>
                  <a:schemeClr val="accent1"/>
                </a:solidFill>
                <a:latin typeface="Arial" pitchFamily="34" charset="0"/>
              </a:rPr>
              <a:t>HBsAg</a:t>
            </a:r>
            <a:endParaRPr lang="en-US" sz="2400" b="1" dirty="0" smtClean="0">
              <a:solidFill>
                <a:schemeClr val="accent1"/>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Marqueur général d'infection</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Premier marqueur sérologique à faire son apparition</a:t>
            </a: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Infection considérée chronique si elle persiste pendant &gt; 6 mois</a:t>
            </a:r>
          </a:p>
          <a:p>
            <a:pPr marL="347472" indent="-347472">
              <a:lnSpc>
                <a:spcPct val="100000"/>
              </a:lnSpc>
              <a:buSzPct val="110000"/>
              <a:buFont typeface="Wingdings" panose="05000000000000000000" pitchFamily="2" charset="2"/>
              <a:buChar char="§"/>
              <a:tabLst>
                <a:tab pos="176213" algn="l"/>
              </a:tabLst>
            </a:pPr>
            <a:r>
              <a:rPr lang="en-US" sz="2400" dirty="0" err="1" smtClean="0">
                <a:solidFill>
                  <a:schemeClr val="tx1"/>
                </a:solidFill>
                <a:latin typeface="Arial" pitchFamily="34" charset="0"/>
              </a:rPr>
              <a:t>Indicatif du nombre d'hépatocytes infectés</a:t>
            </a:r>
            <a:endParaRPr lang="en-US" sz="2400" dirty="0" smtClean="0">
              <a:solidFill>
                <a:schemeClr val="tx1"/>
              </a:solidFill>
              <a:latin typeface="Arial" pitchFamily="34" charset="0"/>
            </a:endParaRPr>
          </a:p>
        </p:txBody>
      </p:sp>
      <p:sp>
        <p:nvSpPr>
          <p:cNvPr id="34820" name="Content Placeholder 6"/>
          <p:cNvSpPr>
            <a:spLocks noGrp="1"/>
          </p:cNvSpPr>
          <p:nvPr>
            <p:ph sz="half" idx="4294967295"/>
          </p:nvPr>
        </p:nvSpPr>
        <p:spPr>
          <a:xfrm>
            <a:off x="6309360" y="1938528"/>
            <a:ext cx="4937760" cy="5229225"/>
          </a:xfrm>
        </p:spPr>
        <p:txBody>
          <a:bodyPr>
            <a:normAutofit/>
          </a:bodyPr>
          <a:lstStyle/>
          <a:p>
            <a:pPr marL="347472" indent="-347472">
              <a:lnSpc>
                <a:spcPct val="100000"/>
              </a:lnSpc>
              <a:buNone/>
              <a:tabLst>
                <a:tab pos="176213" algn="l"/>
              </a:tabLst>
            </a:pPr>
            <a:r>
              <a:rPr lang="en-US" sz="2400" b="1" dirty="0" err="1" smtClean="0">
                <a:solidFill>
                  <a:schemeClr val="accent1"/>
                </a:solidFill>
                <a:latin typeface="Arial" pitchFamily="34" charset="0"/>
              </a:rPr>
              <a:t>HBeAg</a:t>
            </a:r>
            <a:endParaRPr lang="en-US" sz="2400" b="1" dirty="0" smtClean="0">
              <a:solidFill>
                <a:srgbClr val="000090"/>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Indique une réplication active du virus - forte infectiosité</a:t>
            </a:r>
          </a:p>
          <a:p>
            <a:pPr marL="347472" indent="-347472">
              <a:lnSpc>
                <a:spcPct val="100000"/>
              </a:lnSpc>
              <a:buSzPct val="110000"/>
              <a:buFont typeface="Wingdings" panose="05000000000000000000" pitchFamily="2" charset="2"/>
              <a:buChar char="§"/>
              <a:tabLst>
                <a:tab pos="176213" algn="l"/>
              </a:tabLst>
            </a:pPr>
            <a:r>
              <a:rPr lang="en-ZA" sz="2400" dirty="0" smtClean="0">
                <a:solidFill>
                  <a:schemeClr val="tx1"/>
                </a:solidFill>
                <a:latin typeface="Arial"/>
                <a:cs typeface="Arial"/>
              </a:rPr>
              <a:t>Antigène de nucléocapside </a:t>
            </a:r>
            <a:endParaRPr lang="en-US" sz="2400" dirty="0" smtClean="0">
              <a:solidFill>
                <a:schemeClr val="tx1"/>
              </a:solidFill>
              <a:latin typeface="Arial" pitchFamily="34" charset="0"/>
            </a:endParaRPr>
          </a:p>
          <a:p>
            <a:pPr marL="347472" indent="-347472">
              <a:lnSpc>
                <a:spcPct val="100000"/>
              </a:lnSpc>
              <a:buSzPct val="110000"/>
              <a:buFont typeface="Wingdings" panose="05000000000000000000" pitchFamily="2" charset="2"/>
              <a:buChar char="§"/>
              <a:tabLst>
                <a:tab pos="176213" algn="l"/>
              </a:tabLst>
            </a:pPr>
            <a:r>
              <a:rPr lang="en-US" sz="2400" dirty="0" smtClean="0">
                <a:solidFill>
                  <a:schemeClr val="tx1"/>
                </a:solidFill>
                <a:latin typeface="Arial" pitchFamily="34" charset="0"/>
              </a:rPr>
              <a:t>Absent dans la mutation promotrice nucléaire de base ou pré-core</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94956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Content Placeholder 6"/>
          <p:cNvSpPr>
            <a:spLocks noGrp="1"/>
          </p:cNvSpPr>
          <p:nvPr>
            <p:ph sz="half" idx="4294967295"/>
          </p:nvPr>
        </p:nvSpPr>
        <p:spPr>
          <a:xfrm>
            <a:off x="1188720" y="1938528"/>
            <a:ext cx="4937760" cy="5229225"/>
          </a:xfrm>
        </p:spPr>
        <p:txBody>
          <a:bodyPr>
            <a:normAutofit fontScale="25000" lnSpcReduction="20000"/>
          </a:bodyPr>
          <a:lstStyle/>
          <a:p>
            <a:pPr marL="0" indent="0">
              <a:lnSpc>
                <a:spcPct val="120000"/>
              </a:lnSpc>
              <a:buNone/>
              <a:tabLst>
                <a:tab pos="176213" algn="l"/>
              </a:tabLst>
            </a:pPr>
            <a:r>
              <a:rPr lang="en-US" sz="9600" b="1" dirty="0" smtClean="0">
                <a:solidFill>
                  <a:schemeClr val="accent1"/>
                </a:solidFill>
                <a:latin typeface="Arial" pitchFamily="34" charset="0"/>
              </a:rPr>
              <a:t>Anti-HB (AcHB)</a:t>
            </a:r>
          </a:p>
          <a:p>
            <a:pPr marL="347472" indent="-347472">
              <a:lnSpc>
                <a:spcPct val="120000"/>
              </a:lnSpc>
              <a:buSzPct val="110000"/>
              <a:buFont typeface="Wingdings" panose="05000000000000000000" pitchFamily="2" charset="2"/>
              <a:buChar char="§"/>
              <a:tabLst>
                <a:tab pos="176213" algn="l"/>
              </a:tabLst>
            </a:pPr>
            <a:r>
              <a:rPr lang="en-US" sz="8800" dirty="0" smtClean="0">
                <a:solidFill>
                  <a:schemeClr val="tx1"/>
                </a:solidFill>
                <a:latin typeface="Arial" pitchFamily="34" charset="0"/>
              </a:rPr>
              <a:t>Récupération et/ou immunité au VHB</a:t>
            </a:r>
          </a:p>
          <a:p>
            <a:pPr marL="347472" indent="-347472">
              <a:lnSpc>
                <a:spcPct val="120000"/>
              </a:lnSpc>
              <a:spcAft>
                <a:spcPts val="900"/>
              </a:spcAft>
              <a:buSzPct val="110000"/>
              <a:buFont typeface="Wingdings" panose="05000000000000000000" pitchFamily="2" charset="2"/>
              <a:buChar char="§"/>
              <a:tabLst>
                <a:tab pos="176213" algn="l"/>
              </a:tabLst>
            </a:pPr>
            <a:r>
              <a:rPr lang="en-US" sz="8800" dirty="0" smtClean="0">
                <a:solidFill>
                  <a:schemeClr val="tx1"/>
                </a:solidFill>
                <a:latin typeface="Arial" pitchFamily="34" charset="0"/>
              </a:rPr>
              <a:t>Décelable après l'immunité conférée par la vaccination contre le VHB</a:t>
            </a:r>
            <a:endParaRPr lang="en-US" sz="8800" dirty="0" smtClean="0">
              <a:latin typeface="Arial" pitchFamily="34" charset="0"/>
            </a:endParaRPr>
          </a:p>
          <a:p>
            <a:pPr marL="0" indent="0">
              <a:buNone/>
              <a:tabLst>
                <a:tab pos="176213" algn="l"/>
              </a:tabLst>
            </a:pPr>
            <a:r>
              <a:rPr lang="en-US" sz="9600" b="1" dirty="0" smtClean="0">
                <a:solidFill>
                  <a:schemeClr val="accent1"/>
                </a:solidFill>
                <a:latin typeface="Arial" pitchFamily="34" charset="0"/>
              </a:rPr>
              <a:t>Anti-HBe (HEeAb)</a:t>
            </a:r>
          </a:p>
          <a:p>
            <a:pPr marL="347472" indent="-347472">
              <a:lnSpc>
                <a:spcPct val="120000"/>
              </a:lnSpc>
              <a:buSzPct val="110000"/>
              <a:buFont typeface="Wingdings" panose="05000000000000000000" pitchFamily="2" charset="2"/>
              <a:buChar char="§"/>
              <a:tabLst>
                <a:tab pos="176213" algn="l"/>
              </a:tabLst>
            </a:pPr>
            <a:r>
              <a:rPr lang="en-US" sz="8800" dirty="0" smtClean="0">
                <a:solidFill>
                  <a:schemeClr val="tx1"/>
                </a:solidFill>
                <a:latin typeface="Arial" pitchFamily="34" charset="0"/>
              </a:rPr>
              <a:t>Indique généralement que le virus ne se réplique pas</a:t>
            </a:r>
          </a:p>
          <a:p>
            <a:pPr marL="347472" indent="-347472">
              <a:lnSpc>
                <a:spcPct val="120000"/>
              </a:lnSpc>
              <a:buSzPct val="110000"/>
              <a:buFont typeface="Wingdings" panose="05000000000000000000" pitchFamily="2" charset="2"/>
              <a:buChar char="§"/>
              <a:tabLst>
                <a:tab pos="176213" algn="l"/>
              </a:tabLst>
            </a:pPr>
            <a:r>
              <a:rPr lang="en-US" sz="8800" dirty="0">
                <a:solidFill>
                  <a:schemeClr val="tx1"/>
                </a:solidFill>
                <a:latin typeface="Arial" pitchFamily="34" charset="0"/>
              </a:rPr>
              <a:t>Présent dans la maladie HBeAg négative</a:t>
            </a:r>
          </a:p>
          <a:p>
            <a:pPr marL="0" indent="0">
              <a:buClr>
                <a:schemeClr val="tx1"/>
              </a:buClr>
              <a:buSzTx/>
              <a:buNone/>
              <a:tabLst>
                <a:tab pos="176213" algn="l"/>
              </a:tabLst>
            </a:pPr>
            <a:endParaRPr lang="en-US" sz="3800" dirty="0">
              <a:latin typeface="Arial" pitchFamily="34" charset="0"/>
            </a:endParaRPr>
          </a:p>
          <a:p>
            <a:pPr marL="0" indent="0">
              <a:buClr>
                <a:schemeClr val="tx1"/>
              </a:buClr>
              <a:buSzTx/>
              <a:buNone/>
              <a:tabLst>
                <a:tab pos="176213" algn="l"/>
              </a:tabLst>
            </a:pPr>
            <a:endParaRPr lang="en-US" sz="1900" dirty="0">
              <a:latin typeface="Arial" pitchFamily="34" charset="0"/>
            </a:endParaRPr>
          </a:p>
          <a:p>
            <a:pPr marL="0" indent="0">
              <a:buClr>
                <a:schemeClr val="tx1"/>
              </a:buClr>
              <a:buSzTx/>
              <a:buFont typeface="Wingdings" pitchFamily="2" charset="2"/>
              <a:buChar char="§"/>
              <a:tabLst>
                <a:tab pos="176213" algn="l"/>
              </a:tabLst>
            </a:pPr>
            <a:endParaRPr lang="en-US" sz="1900" dirty="0">
              <a:latin typeface="Arial" pitchFamily="34" charset="0"/>
            </a:endParaRPr>
          </a:p>
          <a:p>
            <a:pPr marL="0" indent="0">
              <a:buClr>
                <a:schemeClr val="tx1"/>
              </a:buClr>
              <a:buSzTx/>
              <a:buNone/>
              <a:tabLst>
                <a:tab pos="176213" algn="l"/>
              </a:tabLst>
            </a:pPr>
            <a:endParaRPr lang="en-US" sz="1000" dirty="0">
              <a:latin typeface="Arial" pitchFamily="34" charset="0"/>
            </a:endParaRPr>
          </a:p>
          <a:p>
            <a:pPr marL="0" indent="0">
              <a:buClr>
                <a:schemeClr val="tx1"/>
              </a:buClr>
              <a:buSzTx/>
              <a:buNone/>
              <a:tabLst>
                <a:tab pos="176213" algn="l"/>
              </a:tabLst>
            </a:pPr>
            <a:endParaRPr lang="en-US" sz="1000" dirty="0">
              <a:latin typeface="Arial" pitchFamily="34" charset="0"/>
            </a:endParaRPr>
          </a:p>
        </p:txBody>
      </p:sp>
      <p:sp>
        <p:nvSpPr>
          <p:cNvPr id="5" name="Content Placeholder 6"/>
          <p:cNvSpPr txBox="1">
            <a:spLocks/>
          </p:cNvSpPr>
          <p:nvPr/>
        </p:nvSpPr>
        <p:spPr>
          <a:xfrm>
            <a:off x="6309360" y="1938528"/>
            <a:ext cx="4751740" cy="5229225"/>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Aft>
                <a:spcPts val="900"/>
              </a:spcAft>
              <a:buSzTx/>
              <a:buFont typeface="Calibri" panose="020F0502020204030204" pitchFamily="34" charset="0"/>
              <a:buNone/>
              <a:tabLst>
                <a:tab pos="176213" algn="l"/>
              </a:tabLst>
            </a:pPr>
            <a:r>
              <a:rPr lang="en-US" sz="2400" b="1" dirty="0" smtClean="0">
                <a:solidFill>
                  <a:schemeClr val="accent1"/>
                </a:solidFill>
                <a:latin typeface="Arial" pitchFamily="34" charset="0"/>
              </a:rPr>
              <a:t>Total anti-HBc  (HBcAb total)</a:t>
            </a:r>
            <a:endParaRPr lang="en-US" sz="2400" b="1" dirty="0" smtClean="0">
              <a:solidFill>
                <a:schemeClr val="tx2"/>
              </a:solidFill>
              <a:latin typeface="Arial" pitchFamily="34" charset="0"/>
            </a:endParaRPr>
          </a:p>
          <a:p>
            <a:pPr marL="0" indent="0">
              <a:lnSpc>
                <a:spcPct val="100000"/>
              </a:lnSpc>
              <a:buFont typeface="Calibri" panose="020F0502020204030204" pitchFamily="34" charset="0"/>
              <a:buNone/>
              <a:tabLst>
                <a:tab pos="176213" algn="l"/>
              </a:tabLst>
            </a:pPr>
            <a:r>
              <a:rPr lang="en-US" sz="2400" b="1" dirty="0" err="1" smtClean="0">
                <a:solidFill>
                  <a:schemeClr val="accent1"/>
                </a:solidFill>
                <a:latin typeface="Arial" pitchFamily="34" charset="0"/>
              </a:rPr>
              <a:t>Ab de base IgG</a:t>
            </a:r>
            <a:endParaRPr lang="en-US" sz="2400" b="1" dirty="0" smtClean="0">
              <a:solidFill>
                <a:schemeClr val="accent1"/>
              </a:solidFill>
              <a:latin typeface="Arial" pitchFamily="34" charset="0"/>
            </a:endParaRPr>
          </a:p>
          <a:p>
            <a:pPr marL="347472" indent="-347472">
              <a:lnSpc>
                <a:spcPct val="100000"/>
              </a:lnSpc>
              <a:spcAft>
                <a:spcPts val="900"/>
              </a:spcAft>
              <a:buSzPct val="110000"/>
              <a:buFont typeface="Wingdings" panose="05000000000000000000" pitchFamily="2" charset="2"/>
              <a:buChar char="§"/>
              <a:tabLst>
                <a:tab pos="176213" algn="l"/>
              </a:tabLst>
            </a:pPr>
            <a:r>
              <a:rPr lang="en-US" sz="2200" dirty="0" smtClean="0">
                <a:solidFill>
                  <a:schemeClr val="tx1"/>
                </a:solidFill>
                <a:latin typeface="Arial" pitchFamily="34" charset="0"/>
              </a:rPr>
              <a:t>Exposition passée au VHB</a:t>
            </a:r>
            <a:endParaRPr lang="en-US" sz="2200" b="1" dirty="0" smtClean="0">
              <a:solidFill>
                <a:schemeClr val="tx2"/>
              </a:solidFill>
              <a:latin typeface="Arial" pitchFamily="34" charset="0"/>
            </a:endParaRPr>
          </a:p>
          <a:p>
            <a:pPr marL="0" indent="0">
              <a:lnSpc>
                <a:spcPct val="100000"/>
              </a:lnSpc>
              <a:buClr>
                <a:schemeClr val="tx1"/>
              </a:buClr>
              <a:buSzTx/>
              <a:buFont typeface="Calibri" panose="020F0502020204030204" pitchFamily="34" charset="0"/>
              <a:buNone/>
              <a:tabLst>
                <a:tab pos="176213" algn="l"/>
              </a:tabLst>
            </a:pPr>
            <a:r>
              <a:rPr lang="en-US" sz="2400" b="1" dirty="0" smtClean="0">
                <a:solidFill>
                  <a:schemeClr val="accent1"/>
                </a:solidFill>
                <a:latin typeface="Arial" pitchFamily="34" charset="0"/>
              </a:rPr>
              <a:t>Ab de base IgM</a:t>
            </a:r>
          </a:p>
          <a:p>
            <a:pPr marL="347472" indent="-347472">
              <a:lnSpc>
                <a:spcPct val="100000"/>
              </a:lnSpc>
              <a:buSzPct val="110000"/>
              <a:buFont typeface="Wingdings" panose="05000000000000000000" pitchFamily="2" charset="2"/>
              <a:buChar char="§"/>
              <a:tabLst>
                <a:tab pos="176213" algn="l"/>
              </a:tabLst>
            </a:pPr>
            <a:r>
              <a:rPr lang="en-US" sz="2200" dirty="0" smtClean="0">
                <a:solidFill>
                  <a:schemeClr val="tx1"/>
                </a:solidFill>
                <a:latin typeface="Arial" pitchFamily="34" charset="0"/>
              </a:rPr>
              <a:t>Infection aiguë ou réactivation</a:t>
            </a:r>
          </a:p>
          <a:p>
            <a:pPr marL="0" indent="0">
              <a:lnSpc>
                <a:spcPct val="100000"/>
              </a:lnSpc>
              <a:buClr>
                <a:schemeClr val="tx1"/>
              </a:buClr>
              <a:buSzTx/>
              <a:buFont typeface="Calibri" panose="020F0502020204030204" pitchFamily="34" charset="0"/>
              <a:buNone/>
              <a:tabLst>
                <a:tab pos="176213" algn="l"/>
              </a:tabLst>
            </a:pPr>
            <a:endParaRPr lang="en-US" sz="1900" dirty="0" smtClean="0">
              <a:latin typeface="Arial" pitchFamily="34" charset="0"/>
            </a:endParaRPr>
          </a:p>
          <a:p>
            <a:pPr marL="0" indent="0">
              <a:lnSpc>
                <a:spcPct val="100000"/>
              </a:lnSpc>
              <a:buClr>
                <a:schemeClr val="tx1"/>
              </a:buClr>
              <a:buSzTx/>
              <a:buFont typeface="Wingdings" pitchFamily="2" charset="2"/>
              <a:buChar char="§"/>
              <a:tabLst>
                <a:tab pos="176213" algn="l"/>
              </a:tabLst>
            </a:pPr>
            <a:endParaRPr lang="en-US" sz="1900" dirty="0" smtClean="0">
              <a:latin typeface="Arial" pitchFamily="34" charset="0"/>
            </a:endParaRPr>
          </a:p>
          <a:p>
            <a:pPr marL="0" indent="0">
              <a:lnSpc>
                <a:spcPct val="100000"/>
              </a:lnSpc>
              <a:buClr>
                <a:schemeClr val="tx1"/>
              </a:buClr>
              <a:buSzTx/>
              <a:buFont typeface="Calibri" panose="020F0502020204030204" pitchFamily="34" charset="0"/>
              <a:buNone/>
              <a:tabLst>
                <a:tab pos="176213" algn="l"/>
              </a:tabLst>
            </a:pPr>
            <a:endParaRPr lang="en-US" sz="1000" dirty="0" smtClean="0">
              <a:latin typeface="Arial" pitchFamily="34" charset="0"/>
            </a:endParaRPr>
          </a:p>
          <a:p>
            <a:pPr marL="0" indent="0">
              <a:lnSpc>
                <a:spcPct val="100000"/>
              </a:lnSpc>
              <a:buClr>
                <a:schemeClr val="tx1"/>
              </a:buClr>
              <a:buSzTx/>
              <a:buFont typeface="Calibri" panose="020F0502020204030204" pitchFamily="34" charset="0"/>
              <a:buNone/>
              <a:tabLst>
                <a:tab pos="176213" algn="l"/>
              </a:tabLst>
            </a:pPr>
            <a:endParaRPr lang="en-US" sz="1000" dirty="0">
              <a:latin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8" name="Straight Connector 7"/>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defTabSz="914126">
              <a:lnSpc>
                <a:spcPct val="85000"/>
              </a:lnSpc>
              <a:spcBef>
                <a:spcPct val="0"/>
              </a:spcBef>
              <a:defRPr/>
            </a:pPr>
            <a:r>
              <a:rPr lang="en-US" sz="2400" b="1" dirty="0" smtClean="0">
                <a:solidFill>
                  <a:schemeClr val="accent1"/>
                </a:solidFill>
                <a:latin typeface="Arial"/>
                <a:cs typeface="Arial"/>
              </a:rPr>
              <a:t>Marqueurs sérologiques du VHB (suite)</a:t>
            </a:r>
            <a:endParaRPr lang="en-US" sz="4000" b="1" spc="-50" dirty="0">
              <a:solidFill>
                <a:schemeClr val="accent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8445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5"/>
          <p:cNvSpPr txBox="1">
            <a:spLocks/>
          </p:cNvSpPr>
          <p:nvPr/>
        </p:nvSpPr>
        <p:spPr bwMode="auto">
          <a:xfrm>
            <a:off x="146304" y="6455664"/>
            <a:ext cx="9144000" cy="289823"/>
          </a:xfrm>
          <a:prstGeom prst="rect">
            <a:avLst/>
          </a:prstGeom>
          <a:noFill/>
          <a:ln w="12700">
            <a:noFill/>
            <a:miter lim="800000"/>
            <a:headEnd/>
            <a:tailEnd/>
          </a:ln>
        </p:spPr>
        <p:txBody>
          <a:bodyPr wrap="square">
            <a:spAutoFit/>
          </a:bodyPr>
          <a:lstStyle/>
          <a:p>
            <a:pPr>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a:solidFill>
                  <a:schemeClr val="bg1"/>
                </a:solidFill>
                <a:latin typeface="Arial" pitchFamily="34" charset="0"/>
                <a:ea typeface="ＭＳ Ｐゴシック" pitchFamily="34" charset="-128"/>
                <a:cs typeface="Arial" pitchFamily="34" charset="0"/>
              </a:rPr>
              <a:t>Keeffe EB, et al. Clin Gastroenterol Hepatol. 2006 ; 4 : 936-962, Lok AS, et al. Hepatology 2007 ; 45 : 507</a:t>
            </a:r>
            <a:endParaRPr lang="en-US" sz="1000" dirty="0">
              <a:solidFill>
                <a:schemeClr val="bg1"/>
              </a:solidFill>
              <a:latin typeface="Arial" pitchFamily="34" charset="0"/>
              <a:cs typeface="Arial" pitchFamily="34" charset="0"/>
            </a:endParaRPr>
          </a:p>
        </p:txBody>
      </p:sp>
      <p:graphicFrame>
        <p:nvGraphicFramePr>
          <p:cNvPr id="94321" name="Group 11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245549"/>
              </p:ext>
            </p:extLst>
          </p:nvPr>
        </p:nvGraphicFramePr>
        <p:xfrm>
          <a:off x="1217612" y="1905000"/>
          <a:ext cx="9906000" cy="4210028"/>
        </p:xfrm>
        <a:graphic>
          <a:graphicData uri="http://schemas.openxmlformats.org/drawingml/2006/table">
            <a:tbl>
              <a:tblPr/>
              <a:tblGrid>
                <a:gridCol w="1828800"/>
                <a:gridCol w="1143000"/>
                <a:gridCol w="2220915"/>
                <a:gridCol w="2351085"/>
                <a:gridCol w="1143000"/>
                <a:gridCol w="1219200"/>
              </a:tblGrid>
              <a:tr h="577235">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Marqueur</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Immunisé</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Tolérant</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TlToBr>
                      <a:noFill/>
                    </a:lnTlToBr>
                    <a:lnBlToTr>
                      <a:noFill/>
                    </a:lnBlToTr>
                    <a:solidFill>
                      <a:schemeClr val="accent1"/>
                    </a:solidFill>
                  </a:tcPr>
                </a:tc>
                <a:tc gridSpan="2">
                  <a:txBody>
                    <a:bodyPr/>
                    <a:lstStyle/>
                    <a:p>
                      <a:pPr marL="457200" marR="0" lvl="1"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Maladie chronique du VHB</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hMerge="1">
                  <a:txBody>
                    <a:bodyPr/>
                    <a:lstStyle/>
                    <a:p>
                      <a:endParaRPr lang="en-ZA"/>
                    </a:p>
                  </a:txBody>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Contrôle </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immunitaire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Occulte</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VHB</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r>
              <a:tr h="1037947">
                <a:tc vMerge="1">
                  <a:txBody>
                    <a:bodyPr/>
                    <a:lstStyle/>
                    <a:p>
                      <a:endParaRPr lang="en-ZA"/>
                    </a:p>
                  </a:txBody>
                  <a:tcPr/>
                </a:tc>
                <a:tc vMerge="1">
                  <a:txBody>
                    <a:bodyPr/>
                    <a:lstStyle/>
                    <a:p>
                      <a:endParaRPr lang="en-ZA" sz="1600" dirty="0"/>
                    </a:p>
                  </a:txBody>
                  <a:tcPr>
                    <a:lnT w="12700" cap="flat" cmpd="sng" algn="ctr">
                      <a:solidFill>
                        <a:srgbClr val="080808"/>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Confirmation d'immunité</a:t>
                      </a:r>
                    </a:p>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6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HBeAg positif</a:t>
                      </a:r>
                    </a:p>
                  </a:txBody>
                  <a:tcPr anchor="ctr" horzOverflow="overflow">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Échappement immunitaire</a:t>
                      </a:r>
                    </a:p>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6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bg1"/>
                          </a:solidFill>
                          <a:effectLst/>
                          <a:latin typeface="Arial" charset="0"/>
                          <a:cs typeface="Arial" charset="0"/>
                        </a:rPr>
                        <a:t>HBeAg négatif</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vMerge="1">
                  <a:txBody>
                    <a:bodyPr/>
                    <a:lstStyle/>
                    <a:p>
                      <a:endParaRPr lang="en-ZA"/>
                    </a:p>
                  </a:txBody>
                  <a:tcPr/>
                </a:tc>
                <a:tc vMerge="1">
                  <a:txBody>
                    <a:bodyPr/>
                    <a:lstStyle/>
                    <a:p>
                      <a:endParaRPr lang="en-US"/>
                    </a:p>
                  </a:txBody>
                  <a:tcPr/>
                </a:tc>
              </a:tr>
              <a:tr h="40677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err="1" smtClean="0">
                          <a:ln>
                            <a:noFill/>
                          </a:ln>
                          <a:solidFill>
                            <a:schemeClr val="tx1"/>
                          </a:solidFill>
                          <a:effectLst/>
                          <a:latin typeface="Arial" charset="0"/>
                          <a:cs typeface="Arial" charset="0"/>
                        </a:rPr>
                        <a:t>HBsAg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39495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err="1" smtClean="0">
                          <a:ln>
                            <a:noFill/>
                          </a:ln>
                          <a:solidFill>
                            <a:schemeClr val="tx1"/>
                          </a:solidFill>
                          <a:effectLst/>
                          <a:latin typeface="Arial" charset="0"/>
                          <a:cs typeface="Arial" charset="0"/>
                        </a:rPr>
                        <a:t>HBeAg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44794">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err="1" smtClean="0">
                          <a:ln>
                            <a:noFill/>
                          </a:ln>
                          <a:solidFill>
                            <a:schemeClr val="tx1"/>
                          </a:solidFill>
                          <a:effectLst/>
                          <a:latin typeface="Arial" charset="0"/>
                          <a:cs typeface="Arial" charset="0"/>
                        </a:rPr>
                        <a:t>Anti-HBe</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US" sz="1800" b="1" i="0" u="none" strike="noStrike" cap="none" normalizeH="0" baseline="0" dirty="0" smtClean="0">
                        <a:ln>
                          <a:noFill/>
                        </a:ln>
                        <a:solidFill>
                          <a:schemeClr val="tx1"/>
                        </a:solidFill>
                        <a:effectLst/>
                        <a:latin typeface="Arial" charset="0"/>
                        <a:cs typeface="Arial" charset="0"/>
                        <a:sym typeface="Wingdings 2" pitchFamily="18" charset="2"/>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6386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err="1" smtClean="0">
                          <a:ln>
                            <a:noFill/>
                          </a:ln>
                          <a:solidFill>
                            <a:schemeClr val="tx1"/>
                          </a:solidFill>
                          <a:effectLst/>
                          <a:latin typeface="Arial" charset="0"/>
                          <a:cs typeface="Arial" charset="0"/>
                        </a:rPr>
                        <a:t>Anti-HBc IgG</a:t>
                      </a:r>
                      <a:endParaRPr kumimoji="0" lang="en-US" sz="16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defRPr/>
                      </a:pPr>
                      <a:r>
                        <a:rPr kumimoji="0" lang="en-US" sz="1800" strike="noStrike" cap="none" normalizeH="0" baseline="0" dirty="0" smtClean="0">
                          <a:ln>
                            <a:noFill/>
                          </a:ln>
                          <a:solidFill>
                            <a:schemeClr val="tx1"/>
                          </a:solidFill>
                          <a:effectLst/>
                          <a:latin typeface="Arial" charset="0"/>
                          <a:cs typeface="Arial" charset="0"/>
                          <a:sym typeface="Wingdings 2" pitchFamily="18" charset="2"/>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tx1"/>
                          </a:solidFill>
                          <a:effectLst/>
                          <a:latin typeface="Arial" charset="0"/>
                          <a:cs typeface="Arial" charset="0"/>
                        </a:rPr>
                        <a:t>ADN VHB UI/ml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&gt;200 000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rPr>
                        <a:t>&gt;20 000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rPr>
                        <a:t>&gt;2 000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&lt;2 000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&lt;200</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r h="395794">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b="1" strike="noStrike" cap="none" normalizeH="0" baseline="0" dirty="0" smtClean="0">
                          <a:ln>
                            <a:noFill/>
                          </a:ln>
                          <a:solidFill>
                            <a:schemeClr val="tx1"/>
                          </a:solidFill>
                          <a:effectLst/>
                          <a:latin typeface="Arial" charset="0"/>
                          <a:cs typeface="Arial" charset="0"/>
                        </a:rPr>
                        <a:t>ALT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2000" strike="noStrike" cap="none" normalizeH="0" baseline="0" dirty="0" smtClean="0">
                          <a:ln>
                            <a:noFill/>
                          </a:ln>
                          <a:solidFill>
                            <a:schemeClr val="tx1"/>
                          </a:solidFill>
                          <a:effectLst/>
                          <a:latin typeface="Arial" charset="0"/>
                          <a:cs typeface="Arial" charset="0"/>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2000" strike="noStrike" cap="none" normalizeH="0" baseline="0" dirty="0" smtClean="0">
                          <a:ln>
                            <a:noFill/>
                          </a:ln>
                          <a:solidFill>
                            <a:schemeClr val="tx1"/>
                          </a:solidFill>
                          <a:effectLst/>
                          <a:latin typeface="Arial" charset="0"/>
                          <a:cs typeface="Arial" charset="0"/>
                        </a:rPr>
                        <a:t>↑</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600" strike="noStrike" cap="none" normalizeH="0" baseline="0" dirty="0" smtClean="0">
                          <a:ln>
                            <a:noFill/>
                          </a:ln>
                          <a:solidFill>
                            <a:schemeClr val="tx1"/>
                          </a:solidFill>
                          <a:effectLst/>
                          <a:latin typeface="Arial" charset="0"/>
                          <a:cs typeface="Arial" charset="0"/>
                          <a:sym typeface="Wingdings 2" pitchFamily="18" charset="2"/>
                        </a:rPr>
                        <a:t>Normal</a:t>
                      </a:r>
                    </a:p>
                  </a:txBody>
                  <a:tcPr marL="90000" marR="90000" marT="46800" marB="46800"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bl>
          </a:graphicData>
        </a:graphic>
      </p:graphicFrame>
      <p:sp>
        <p:nvSpPr>
          <p:cNvPr id="20567" name="Rectangle 190"/>
          <p:cNvSpPr>
            <a:spLocks noGrp="1" noChangeArrowheads="1"/>
          </p:cNvSpPr>
          <p:nvPr>
            <p:ph type="title" idx="4294967295"/>
          </p:nvPr>
        </p:nvSpPr>
        <p:spPr>
          <a:xfrm>
            <a:off x="1097280" y="283464"/>
            <a:ext cx="10058400" cy="1453896"/>
          </a:xfrm>
        </p:spPr>
        <p:txBody>
          <a:bodyPr anchor="b">
            <a:normAutofit/>
          </a:bodyPr>
          <a:lstStyle/>
          <a:p>
            <a:pPr eaLnBrk="1" hangingPunct="1">
              <a:defRPr/>
            </a:pPr>
            <a:r>
              <a:rPr lang="en-US" sz="4000" b="1" dirty="0" smtClean="0">
                <a:solidFill>
                  <a:schemeClr val="accent1"/>
                </a:solidFill>
                <a:latin typeface="Arial" charset="0"/>
              </a:rPr>
              <a:t>Marqueurs immunologiques : </a:t>
            </a:r>
            <a:br>
              <a:rPr lang="en-US" sz="4000" b="1" dirty="0" smtClean="0">
                <a:solidFill>
                  <a:schemeClr val="accent1"/>
                </a:solidFill>
                <a:latin typeface="Arial" charset="0"/>
              </a:rPr>
            </a:br>
            <a:r>
              <a:rPr lang="en-US" sz="4000" b="1" dirty="0">
                <a:solidFill>
                  <a:schemeClr val="accent1"/>
                </a:solidFill>
                <a:latin typeface="Arial" charset="0"/>
              </a:rPr>
              <a:t>lnfection chronique par le VHB</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07757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Conclusions : virologie du VHB</a:t>
            </a:r>
          </a:p>
        </p:txBody>
      </p:sp>
      <p:sp>
        <p:nvSpPr>
          <p:cNvPr id="3" name="Content Placeholder 2"/>
          <p:cNvSpPr>
            <a:spLocks noGrp="1"/>
          </p:cNvSpPr>
          <p:nvPr>
            <p:ph idx="1"/>
          </p:nvPr>
        </p:nvSpPr>
        <p:spPr>
          <a:xfrm>
            <a:off x="1096994" y="1938528"/>
            <a:ext cx="10055781" cy="4023360"/>
          </a:xfrm>
        </p:spPr>
        <p:txBody>
          <a:bodyPr>
            <a:normAutofit/>
          </a:bodyPr>
          <a:lstStyle/>
          <a:p>
            <a:pPr marL="347472" lvl="1" indent="-347472">
              <a:lnSpc>
                <a:spcPct val="100000"/>
              </a:lnSpc>
              <a:spcBef>
                <a:spcPts val="1200"/>
              </a:spcBef>
              <a:spcAft>
                <a:spcPts val="200"/>
              </a:spcAft>
              <a:buClr>
                <a:schemeClr val="accent2"/>
              </a:buClr>
              <a:buSzPct val="110000"/>
              <a:buFont typeface="Wingdings" panose="05000000000000000000" pitchFamily="2" charset="2"/>
              <a:buChar char="§"/>
            </a:pPr>
            <a:r>
              <a:rPr lang="en-US" sz="2400" dirty="0" smtClean="0">
                <a:solidFill>
                  <a:schemeClr val="tx1"/>
                </a:solidFill>
                <a:latin typeface="Arial"/>
                <a:cs typeface="Arial"/>
              </a:rPr>
              <a:t>Le VHB est un virus oncogène hépatotrophique</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pPr>
            <a:r>
              <a:rPr lang="en-US" sz="2400" dirty="0" smtClean="0">
                <a:solidFill>
                  <a:schemeClr val="tx1"/>
                </a:solidFill>
                <a:latin typeface="Arial"/>
                <a:cs typeface="Arial"/>
              </a:rPr>
              <a:t>Le taurocholate de sodium co-porteur de polypeptide est le nouveau récepteur d'hépatocyte identifié pour le VHB</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tabLst>
                <a:tab pos="185738" algn="l"/>
                <a:tab pos="898525" algn="l"/>
              </a:tabLst>
            </a:pPr>
            <a:r>
              <a:rPr lang="en-ZA" sz="2400" dirty="0" smtClean="0">
                <a:solidFill>
                  <a:schemeClr val="tx1"/>
                </a:solidFill>
                <a:latin typeface="Arial"/>
                <a:cs typeface="Arial"/>
              </a:rPr>
              <a:t>Cycle de vie réplicatif : le cccADN est sans cesse renouvelé et intercalé dans le génome des hépatocytes, conduisant ainsi à la chronicité </a:t>
            </a:r>
          </a:p>
          <a:p>
            <a:pPr marL="347472" lvl="1" indent="-347472">
              <a:lnSpc>
                <a:spcPct val="100000"/>
              </a:lnSpc>
              <a:spcBef>
                <a:spcPts val="1200"/>
              </a:spcBef>
              <a:spcAft>
                <a:spcPts val="200"/>
              </a:spcAft>
              <a:buClr>
                <a:schemeClr val="accent2"/>
              </a:buClr>
              <a:buSzPct val="110000"/>
              <a:buFont typeface="Wingdings" panose="05000000000000000000" pitchFamily="2" charset="2"/>
              <a:buChar char="§"/>
              <a:tabLst>
                <a:tab pos="185738" algn="l"/>
                <a:tab pos="898525" algn="l"/>
              </a:tabLst>
            </a:pPr>
            <a:r>
              <a:rPr lang="en-ZA" sz="2400" dirty="0" smtClean="0">
                <a:solidFill>
                  <a:schemeClr val="tx1"/>
                </a:solidFill>
                <a:latin typeface="Arial"/>
                <a:cs typeface="Arial"/>
              </a:rPr>
              <a:t>Les génotypes et les subgénotypes déterminent le risque de chronicité, le carcinome hépatocellulaire (CHC) et la réponse au traitement IFN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85862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7271" y="1122218"/>
            <a:ext cx="10407341" cy="4346719"/>
          </a:xfrm>
        </p:spPr>
        <p:txBody>
          <a:bodyPr>
            <a:normAutofit fontScale="92500" lnSpcReduction="20000"/>
          </a:bodyPr>
          <a:lstStyle/>
          <a:p>
            <a:pPr marL="0" indent="0">
              <a:buNone/>
            </a:pPr>
            <a:r>
              <a:rPr lang="en-US" sz="3200" b="1" dirty="0" smtClean="0">
                <a:solidFill>
                  <a:schemeClr val="accent1"/>
                </a:solidFill>
                <a:latin typeface="Arial" panose="020B0604020202020204" pitchFamily="34" charset="0"/>
                <a:cs typeface="Arial" panose="020B0604020202020204" pitchFamily="34" charset="0"/>
              </a:rPr>
              <a:t>Centre de consolidation de la capacité régionale africaine d'IAPAC</a:t>
            </a:r>
          </a:p>
          <a:p>
            <a:pPr marL="0" indent="0">
              <a:buNone/>
            </a:pPr>
            <a:endParaRPr lang="en-US" sz="11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Basé à Johannesburg, Afrique du Sud</a:t>
            </a: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Mission : consolider la capacité des cliniciens à fournir un traitement contre le VIH, le VHB et le VHC </a:t>
            </a:r>
          </a:p>
          <a:p>
            <a:pPr lvl="1">
              <a:buFont typeface="Wingdings" panose="05000000000000000000" pitchFamily="2" charset="2"/>
              <a:buChar char="§"/>
            </a:pPr>
            <a:endParaRPr lang="en-US" sz="11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Au nombre des partenaires :</a:t>
            </a:r>
          </a:p>
          <a:p>
            <a:pPr>
              <a:buFont typeface="Wingdings" panose="05000000000000000000" pitchFamily="2" charset="2"/>
              <a:buChar char="§"/>
            </a:pPr>
            <a:endParaRPr lang="en-US"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0" indent="0">
              <a:buNone/>
            </a:pPr>
            <a:endParaRPr lang="en-US" sz="20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 Soutenu par une subvention éducative de : </a:t>
            </a:r>
          </a:p>
          <a:p>
            <a:pPr>
              <a:buFont typeface="Wingdings" panose="05000000000000000000" pitchFamily="2" charset="2"/>
              <a:buChar char="§"/>
            </a:pP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22278" y="3080558"/>
            <a:ext cx="1280160"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54838" y="2895601"/>
            <a:ext cx="2077974" cy="19504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37412" y="4836795"/>
            <a:ext cx="3061335" cy="12592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92995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600" b="1" dirty="0" smtClean="0">
                <a:solidFill>
                  <a:schemeClr val="accent1"/>
                </a:solidFill>
                <a:latin typeface="Arial" pitchFamily="34" charset="0"/>
              </a:rPr>
              <a:t>Évaluation de l'étape de la maladie hépatique</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et </a:t>
            </a:r>
            <a:r>
              <a:rPr lang="en-GB" sz="3600" b="1" dirty="0" err="1" smtClean="0">
                <a:solidFill>
                  <a:schemeClr val="accent1"/>
                </a:solidFill>
                <a:latin typeface="Arial" pitchFamily="34" charset="0"/>
              </a:rPr>
              <a:t>considérations</a:t>
            </a:r>
            <a:r>
              <a:rPr lang="en-GB" sz="3600" b="1" dirty="0" smtClean="0">
                <a:solidFill>
                  <a:schemeClr val="accent1"/>
                </a:solidFill>
                <a:latin typeface="Arial" pitchFamily="34" charset="0"/>
              </a:rPr>
              <a:t> de </a:t>
            </a:r>
            <a:r>
              <a:rPr lang="en-GB" sz="3600" b="1" dirty="0" err="1" smtClean="0">
                <a:solidFill>
                  <a:schemeClr val="accent1"/>
                </a:solidFill>
                <a:latin typeface="Arial" pitchFamily="34" charset="0"/>
              </a:rPr>
              <a:t>traitement</a:t>
            </a:r>
            <a:r>
              <a:rPr lang="en-GB" sz="3600" b="1" dirty="0" smtClean="0">
                <a:solidFill>
                  <a:schemeClr val="accent1"/>
                </a:solidFill>
                <a:latin typeface="Arial" pitchFamily="34" charset="0"/>
              </a:rPr>
              <a:t> du VHB</a:t>
            </a:r>
            <a:endParaRPr lang="en-US" sz="3600" dirty="0">
              <a:solidFill>
                <a:schemeClr val="accent1"/>
              </a:solidFill>
            </a:endParaRPr>
          </a:p>
        </p:txBody>
      </p:sp>
      <p:sp>
        <p:nvSpPr>
          <p:cNvPr id="4" name="Subtitle 3"/>
          <p:cNvSpPr>
            <a:spLocks noGrp="1"/>
          </p:cNvSpPr>
          <p:nvPr>
            <p:ph type="subTitle" idx="1"/>
          </p:nvPr>
        </p:nvSpPr>
        <p:spPr/>
        <p:txBody>
          <a:bodyPr>
            <a:noAutofit/>
          </a:bodyPr>
          <a:lstStyle/>
          <a:p>
            <a:r>
              <a:rPr lang="en-US" sz="3600" b="1" cap="none" dirty="0" smtClean="0">
                <a:solidFill>
                  <a:schemeClr val="accent1"/>
                </a:solidFill>
              </a:rPr>
              <a:t>MODULE 2</a:t>
            </a:r>
            <a:endParaRPr lang="en-US" sz="3600" b="1" cap="none" dirty="0">
              <a:solidFill>
                <a:schemeClr val="accent1"/>
              </a:solidFill>
            </a:endParaRPr>
          </a:p>
        </p:txBody>
      </p:sp>
      <p:sp>
        <p:nvSpPr>
          <p:cNvPr id="6" name="Slide Number Placeholder 5"/>
          <p:cNvSpPr>
            <a:spLocks noGrp="1"/>
          </p:cNvSpPr>
          <p:nvPr>
            <p:ph type="sldNum" sz="quarter" idx="4294967295"/>
          </p:nvPr>
        </p:nvSpPr>
        <p:spPr>
          <a:xfrm>
            <a:off x="10055225" y="6356350"/>
            <a:ext cx="2133600" cy="365125"/>
          </a:xfrm>
          <a:prstGeom prst="rect">
            <a:avLst/>
          </a:prstGeom>
        </p:spPr>
        <p:txBody>
          <a:bodyPr/>
          <a:lstStyle/>
          <a:p>
            <a:fld id="{A5DF7CEA-F127-5E47-AE02-FE5F2490D700}"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92766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solidFill>
                  <a:schemeClr val="accent1"/>
                </a:solidFill>
                <a:latin typeface="Arial" pitchFamily="34" charset="0"/>
              </a:rPr>
              <a:t>Objectifs d'apprentissage</a:t>
            </a:r>
            <a:endParaRPr lang="en-US" sz="4000" dirty="0">
              <a:solidFill>
                <a:schemeClr val="accent1"/>
              </a:solidFill>
            </a:endParaRPr>
          </a:p>
        </p:txBody>
      </p:sp>
      <p:sp>
        <p:nvSpPr>
          <p:cNvPr id="3" name="Content Placeholder 2"/>
          <p:cNvSpPr>
            <a:spLocks noGrp="1"/>
          </p:cNvSpPr>
          <p:nvPr>
            <p:ph idx="1"/>
          </p:nvPr>
        </p:nvSpPr>
        <p:spPr>
          <a:xfrm>
            <a:off x="1188720" y="1938528"/>
            <a:ext cx="8229600" cy="4525963"/>
          </a:xfrm>
        </p:spPr>
        <p:txBody>
          <a:bodyPr>
            <a:normAutofit/>
          </a:bodyPr>
          <a:lstStyle/>
          <a:p>
            <a:pPr marL="347472" indent="-347472">
              <a:lnSpc>
                <a:spcPct val="100000"/>
              </a:lnSpc>
              <a:buFont typeface="Wingdings" panose="05000000000000000000" pitchFamily="2" charset="2"/>
              <a:buChar char="§"/>
            </a:pPr>
            <a:r>
              <a:rPr lang="en-US" sz="2400" dirty="0">
                <a:solidFill>
                  <a:schemeClr val="tx1"/>
                </a:solidFill>
                <a:latin typeface="Arial"/>
                <a:cs typeface="Arial"/>
              </a:rPr>
              <a:t>Comprendre le spectre VHB de la maladie</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Définir les étapes de l'infection chronique par le VHB</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Expliquer l'évaluation du stade de la maladie hépatique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Décrire les </a:t>
            </a:r>
            <a:r>
              <a:rPr lang="en-US" sz="2400" dirty="0" err="1" smtClean="0">
                <a:solidFill>
                  <a:schemeClr val="tx1"/>
                </a:solidFill>
                <a:latin typeface="Arial"/>
                <a:cs typeface="Arial"/>
              </a:rPr>
              <a:t>considérations</a:t>
            </a:r>
            <a:r>
              <a:rPr lang="en-US" sz="2400" dirty="0" smtClean="0">
                <a:solidFill>
                  <a:schemeClr val="tx1"/>
                </a:solidFill>
                <a:latin typeface="Arial"/>
                <a:cs typeface="Arial"/>
              </a:rPr>
              <a:t> </a:t>
            </a:r>
            <a:r>
              <a:rPr lang="en-US" sz="2400" dirty="0" err="1" smtClean="0">
                <a:solidFill>
                  <a:schemeClr val="tx1"/>
                </a:solidFill>
                <a:latin typeface="Arial"/>
                <a:cs typeface="Arial"/>
              </a:rPr>
              <a:t>sur</a:t>
            </a:r>
            <a:r>
              <a:rPr lang="en-US" sz="2400" dirty="0" smtClean="0">
                <a:solidFill>
                  <a:schemeClr val="tx1"/>
                </a:solidFill>
                <a:latin typeface="Arial"/>
                <a:cs typeface="Arial"/>
              </a:rPr>
              <a:t> le </a:t>
            </a:r>
            <a:r>
              <a:rPr lang="en-US" sz="2400" dirty="0" err="1" smtClean="0">
                <a:solidFill>
                  <a:schemeClr val="tx1"/>
                </a:solidFill>
                <a:latin typeface="Arial"/>
                <a:cs typeface="Arial"/>
              </a:rPr>
              <a:t>traitement</a:t>
            </a:r>
            <a:r>
              <a:rPr lang="en-US" sz="2400" dirty="0" smtClean="0">
                <a:solidFill>
                  <a:schemeClr val="tx1"/>
                </a:solidFill>
                <a:latin typeface="Arial"/>
                <a:cs typeface="Arial"/>
              </a:rPr>
              <a:t> </a:t>
            </a:r>
            <a:r>
              <a:rPr lang="en-US" sz="2400" dirty="0" smtClean="0">
                <a:solidFill>
                  <a:schemeClr val="tx1"/>
                </a:solidFill>
                <a:latin typeface="Arial"/>
                <a:cs typeface="Arial"/>
              </a:rPr>
              <a:t>du VHB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24296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97280" y="283464"/>
            <a:ext cx="10058400" cy="1453896"/>
          </a:xfrm>
        </p:spPr>
        <p:txBody>
          <a:bodyPr>
            <a:normAutofit/>
          </a:bodyPr>
          <a:lstStyle/>
          <a:p>
            <a:pPr>
              <a:defRPr/>
            </a:pPr>
            <a:r>
              <a:rPr lang="en-GB" sz="4000" b="1" dirty="0">
                <a:solidFill>
                  <a:schemeClr val="accent1"/>
                </a:solidFill>
                <a:latin typeface="Arial" charset="0"/>
                <a:cs typeface="Arial" charset="0"/>
              </a:rPr>
              <a:t>Spectre de la maladie</a:t>
            </a:r>
          </a:p>
        </p:txBody>
      </p:sp>
      <p:sp>
        <p:nvSpPr>
          <p:cNvPr id="31765" name="Text Box 21"/>
          <p:cNvSpPr txBox="1">
            <a:spLocks noChangeArrowheads="1"/>
          </p:cNvSpPr>
          <p:nvPr/>
        </p:nvSpPr>
        <p:spPr bwMode="auto">
          <a:xfrm>
            <a:off x="7542212" y="2374986"/>
            <a:ext cx="1368152" cy="369332"/>
          </a:xfrm>
          <a:prstGeom prst="rect">
            <a:avLst/>
          </a:prstGeom>
          <a:noFill/>
          <a:ln w="9525">
            <a:noFill/>
            <a:miter lim="800000"/>
            <a:headEnd/>
            <a:tailEnd/>
          </a:ln>
        </p:spPr>
        <p:txBody>
          <a:bodyPr wrap="square">
            <a:spAutoFit/>
          </a:bodyPr>
          <a:lstStyle/>
          <a:p>
            <a:r>
              <a:rPr lang="en-GB" b="1" dirty="0">
                <a:latin typeface="Arial" pitchFamily="34" charset="0"/>
                <a:cs typeface="Arial" pitchFamily="34" charset="0"/>
              </a:rPr>
              <a:t>15-40 %</a:t>
            </a:r>
          </a:p>
        </p:txBody>
      </p:sp>
      <p:sp>
        <p:nvSpPr>
          <p:cNvPr id="31767" name="Text Box 23"/>
          <p:cNvSpPr txBox="1">
            <a:spLocks noChangeArrowheads="1"/>
          </p:cNvSpPr>
          <p:nvPr/>
        </p:nvSpPr>
        <p:spPr bwMode="auto">
          <a:xfrm>
            <a:off x="3186364" y="2179423"/>
            <a:ext cx="3308694" cy="338554"/>
          </a:xfrm>
          <a:prstGeom prst="rect">
            <a:avLst/>
          </a:prstGeom>
          <a:noFill/>
          <a:ln w="9525">
            <a:noFill/>
            <a:miter lim="800000"/>
            <a:headEnd/>
            <a:tailEnd/>
          </a:ln>
        </p:spPr>
        <p:txBody>
          <a:bodyPr wrap="square">
            <a:spAutoFit/>
          </a:bodyPr>
          <a:lstStyle/>
          <a:p>
            <a:r>
              <a:rPr lang="en-GB" sz="1600" spc="-20" dirty="0">
                <a:solidFill>
                  <a:srgbClr val="000000"/>
                </a:solidFill>
                <a:latin typeface="Arial" pitchFamily="34" charset="0"/>
                <a:cs typeface="Arial" pitchFamily="34" charset="0"/>
              </a:rPr>
              <a:t> 90 à 95 % d'infection néonatale</a:t>
            </a:r>
          </a:p>
        </p:txBody>
      </p:sp>
      <p:sp>
        <p:nvSpPr>
          <p:cNvPr id="28" name="Oval 4"/>
          <p:cNvSpPr/>
          <p:nvPr/>
        </p:nvSpPr>
        <p:spPr>
          <a:xfrm>
            <a:off x="2151063" y="5229226"/>
            <a:ext cx="1477963" cy="134937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b" anchorCtr="1"/>
          <a:lstStyle/>
          <a:p>
            <a:pPr algn="ctr" defTabSz="889000">
              <a:lnSpc>
                <a:spcPct val="90000"/>
              </a:lnSpc>
              <a:spcAft>
                <a:spcPct val="35000"/>
              </a:spcAft>
              <a:defRPr/>
            </a:pPr>
            <a:endParaRPr lang="en-GB" sz="2000" dirty="0"/>
          </a:p>
        </p:txBody>
      </p:sp>
      <p:grpSp>
        <p:nvGrpSpPr>
          <p:cNvPr id="4" name="Group 3"/>
          <p:cNvGrpSpPr/>
          <p:nvPr/>
        </p:nvGrpSpPr>
        <p:grpSpPr>
          <a:xfrm>
            <a:off x="1742282" y="2179423"/>
            <a:ext cx="8589962" cy="3947519"/>
            <a:chOff x="1917700" y="1844675"/>
            <a:chExt cx="8589962" cy="3947519"/>
          </a:xfrm>
        </p:grpSpPr>
        <p:sp>
          <p:nvSpPr>
            <p:cNvPr id="31747" name="Text Box 3"/>
            <p:cNvSpPr txBox="1">
              <a:spLocks noChangeArrowheads="1"/>
            </p:cNvSpPr>
            <p:nvPr/>
          </p:nvSpPr>
          <p:spPr bwMode="auto">
            <a:xfrm>
              <a:off x="1917700" y="1989138"/>
              <a:ext cx="1352550" cy="923330"/>
            </a:xfrm>
            <a:prstGeom prst="rect">
              <a:avLst/>
            </a:prstGeom>
            <a:solidFill>
              <a:schemeClr val="accent2"/>
            </a:solidFill>
            <a:ln w="28575">
              <a:solidFill>
                <a:schemeClr val="tx1"/>
              </a:solidFill>
              <a:miter lim="800000"/>
              <a:headEnd/>
              <a:tailEnd/>
            </a:ln>
          </p:spPr>
          <p:txBody>
            <a:bodyPr>
              <a:spAutoFit/>
            </a:bodyPr>
            <a:lstStyle/>
            <a:p>
              <a:pPr algn="ctr"/>
              <a:r>
                <a:rPr lang="en-GB" b="1" dirty="0">
                  <a:latin typeface="Arial" pitchFamily="34" charset="0"/>
                  <a:cs typeface="Arial" pitchFamily="34" charset="0"/>
                </a:rPr>
                <a:t>Infection aiguë par le VHB</a:t>
              </a:r>
            </a:p>
          </p:txBody>
        </p:sp>
        <p:sp>
          <p:nvSpPr>
            <p:cNvPr id="31748" name="Text Box 4"/>
            <p:cNvSpPr txBox="1">
              <a:spLocks noChangeArrowheads="1"/>
            </p:cNvSpPr>
            <p:nvPr/>
          </p:nvSpPr>
          <p:spPr bwMode="auto">
            <a:xfrm>
              <a:off x="6310311" y="1989138"/>
              <a:ext cx="1409675" cy="923330"/>
            </a:xfrm>
            <a:prstGeom prst="rect">
              <a:avLst/>
            </a:prstGeom>
            <a:solidFill>
              <a:schemeClr val="accent2"/>
            </a:solidFill>
            <a:ln w="28575">
              <a:solidFill>
                <a:schemeClr val="tx1"/>
              </a:solidFill>
              <a:miter lim="800000"/>
              <a:headEnd/>
              <a:tailEnd/>
            </a:ln>
          </p:spPr>
          <p:txBody>
            <a:bodyPr wrap="square">
              <a:spAutoFit/>
            </a:bodyPr>
            <a:lstStyle/>
            <a:p>
              <a:pPr algn="ctr"/>
              <a:r>
                <a:rPr lang="en-GB" b="1" dirty="0">
                  <a:latin typeface="Arial" pitchFamily="34" charset="0"/>
                  <a:cs typeface="Arial" pitchFamily="34" charset="0"/>
                </a:rPr>
                <a:t>lnfection chronique par VHB</a:t>
              </a:r>
            </a:p>
          </p:txBody>
        </p:sp>
        <p:sp>
          <p:nvSpPr>
            <p:cNvPr id="31749" name="Text Box 5"/>
            <p:cNvSpPr txBox="1">
              <a:spLocks noChangeArrowheads="1"/>
            </p:cNvSpPr>
            <p:nvPr/>
          </p:nvSpPr>
          <p:spPr bwMode="auto">
            <a:xfrm>
              <a:off x="8831262" y="1844675"/>
              <a:ext cx="1676400" cy="1200329"/>
            </a:xfrm>
            <a:prstGeom prst="rect">
              <a:avLst/>
            </a:prstGeom>
            <a:solidFill>
              <a:schemeClr val="accent2"/>
            </a:solidFill>
            <a:ln w="28575">
              <a:solidFill>
                <a:schemeClr val="tx1"/>
              </a:solidFill>
              <a:miter lim="800000"/>
              <a:headEnd/>
              <a:tailEnd/>
            </a:ln>
          </p:spPr>
          <p:txBody>
            <a:bodyPr>
              <a:spAutoFit/>
            </a:bodyPr>
            <a:lstStyle/>
            <a:p>
              <a:pPr algn="ctr"/>
              <a:r>
                <a:rPr lang="en-GB" sz="1600" b="1" dirty="0">
                  <a:latin typeface="Arial" pitchFamily="34" charset="0"/>
                  <a:cs typeface="Arial" pitchFamily="34" charset="0"/>
                </a:rPr>
                <a:t>Insuffisance</a:t>
              </a:r>
              <a:r>
                <a:rPr lang="en-GB" b="1" dirty="0">
                  <a:latin typeface="Arial" pitchFamily="34" charset="0"/>
                  <a:cs typeface="Arial" pitchFamily="34" charset="0"/>
                </a:rPr>
                <a:t> hépatique progressive fatale</a:t>
              </a:r>
            </a:p>
          </p:txBody>
        </p:sp>
        <p:sp>
          <p:nvSpPr>
            <p:cNvPr id="31750" name="Text Box 6"/>
            <p:cNvSpPr txBox="1">
              <a:spLocks noChangeArrowheads="1"/>
            </p:cNvSpPr>
            <p:nvPr/>
          </p:nvSpPr>
          <p:spPr bwMode="auto">
            <a:xfrm>
              <a:off x="6526212" y="3789363"/>
              <a:ext cx="1525588" cy="369332"/>
            </a:xfrm>
            <a:prstGeom prst="rect">
              <a:avLst/>
            </a:prstGeom>
            <a:solidFill>
              <a:schemeClr val="accent2"/>
            </a:solidFill>
            <a:ln w="28575">
              <a:solidFill>
                <a:schemeClr val="tx1"/>
              </a:solidFill>
              <a:miter lim="800000"/>
              <a:headEnd/>
              <a:tailEnd/>
            </a:ln>
          </p:spPr>
          <p:txBody>
            <a:bodyPr>
              <a:spAutoFit/>
            </a:bodyPr>
            <a:lstStyle/>
            <a:p>
              <a:pPr algn="ctr"/>
              <a:r>
                <a:rPr lang="en-GB" b="1" dirty="0">
                  <a:latin typeface="Arial" pitchFamily="34" charset="0"/>
                  <a:cs typeface="Arial" pitchFamily="34" charset="0"/>
                </a:rPr>
                <a:t>Cirrhose</a:t>
              </a:r>
            </a:p>
          </p:txBody>
        </p:sp>
        <p:sp>
          <p:nvSpPr>
            <p:cNvPr id="38919" name="Text Box 7"/>
            <p:cNvSpPr txBox="1">
              <a:spLocks noChangeArrowheads="1"/>
            </p:cNvSpPr>
            <p:nvPr/>
          </p:nvSpPr>
          <p:spPr bwMode="auto">
            <a:xfrm>
              <a:off x="9334500" y="3716338"/>
              <a:ext cx="792162" cy="400050"/>
            </a:xfrm>
            <a:prstGeom prst="rect">
              <a:avLst/>
            </a:prstGeom>
            <a:solidFill>
              <a:schemeClr val="accent2"/>
            </a:solidFill>
            <a:ln w="28575">
              <a:solidFill>
                <a:schemeClr val="tx1"/>
              </a:solidFill>
              <a:miter lim="800000"/>
              <a:headEnd/>
              <a:tailEnd/>
            </a:ln>
          </p:spPr>
          <p:txBody>
            <a:bodyPr>
              <a:spAutoFit/>
            </a:bodyPr>
            <a:lstStyle/>
            <a:p>
              <a:pPr algn="ctr">
                <a:defRPr/>
              </a:pPr>
              <a:r>
                <a:rPr lang="en-GB" sz="2000" b="1" dirty="0" smtClean="0">
                  <a:solidFill>
                    <a:srgbClr val="000000"/>
                  </a:solidFill>
                  <a:latin typeface="Arial" charset="0"/>
                  <a:cs typeface="Arial" charset="0"/>
                </a:rPr>
                <a:t>CHC</a:t>
              </a:r>
              <a:endParaRPr lang="en-GB" sz="2000" b="1" dirty="0">
                <a:solidFill>
                  <a:srgbClr val="000000"/>
                </a:solidFill>
                <a:latin typeface="Arial" charset="0"/>
                <a:cs typeface="Arial" charset="0"/>
              </a:endParaRPr>
            </a:p>
          </p:txBody>
        </p:sp>
        <p:sp>
          <p:nvSpPr>
            <p:cNvPr id="31752" name="Text Box 8"/>
            <p:cNvSpPr txBox="1">
              <a:spLocks noChangeArrowheads="1"/>
            </p:cNvSpPr>
            <p:nvPr/>
          </p:nvSpPr>
          <p:spPr bwMode="auto">
            <a:xfrm>
              <a:off x="9263062" y="5013325"/>
              <a:ext cx="1062038" cy="369332"/>
            </a:xfrm>
            <a:prstGeom prst="rect">
              <a:avLst/>
            </a:prstGeom>
            <a:solidFill>
              <a:schemeClr val="accent2"/>
            </a:solidFill>
            <a:ln w="28575">
              <a:solidFill>
                <a:schemeClr val="tx1"/>
              </a:solidFill>
              <a:miter lim="800000"/>
              <a:headEnd/>
              <a:tailEnd/>
            </a:ln>
          </p:spPr>
          <p:txBody>
            <a:bodyPr>
              <a:spAutoFit/>
            </a:bodyPr>
            <a:lstStyle/>
            <a:p>
              <a:r>
                <a:rPr lang="en-GB" b="1"/>
                <a:t>Décès</a:t>
              </a:r>
            </a:p>
          </p:txBody>
        </p:sp>
        <p:sp>
          <p:nvSpPr>
            <p:cNvPr id="31753" name="Text Box 9"/>
            <p:cNvSpPr txBox="1">
              <a:spLocks noChangeArrowheads="1"/>
            </p:cNvSpPr>
            <p:nvPr/>
          </p:nvSpPr>
          <p:spPr bwMode="auto">
            <a:xfrm>
              <a:off x="5446340" y="4869161"/>
              <a:ext cx="2362200" cy="646331"/>
            </a:xfrm>
            <a:prstGeom prst="rect">
              <a:avLst/>
            </a:prstGeom>
            <a:solidFill>
              <a:schemeClr val="accent2"/>
            </a:solidFill>
            <a:ln w="28575">
              <a:solidFill>
                <a:schemeClr val="tx1"/>
              </a:solidFill>
              <a:miter lim="800000"/>
              <a:headEnd/>
              <a:tailEnd/>
            </a:ln>
          </p:spPr>
          <p:txBody>
            <a:bodyPr>
              <a:spAutoFit/>
            </a:bodyPr>
            <a:lstStyle/>
            <a:p>
              <a:pPr algn="ctr"/>
              <a:r>
                <a:rPr lang="en-GB" b="1" dirty="0">
                  <a:latin typeface="Arial" pitchFamily="34" charset="0"/>
                  <a:cs typeface="Arial" pitchFamily="34" charset="0"/>
                </a:rPr>
                <a:t>Cirrhose décompensée</a:t>
              </a:r>
            </a:p>
          </p:txBody>
        </p:sp>
        <p:sp>
          <p:nvSpPr>
            <p:cNvPr id="31754" name="Text Box 10"/>
            <p:cNvSpPr txBox="1">
              <a:spLocks noChangeArrowheads="1"/>
            </p:cNvSpPr>
            <p:nvPr/>
          </p:nvSpPr>
          <p:spPr bwMode="auto">
            <a:xfrm>
              <a:off x="2349501" y="4868864"/>
              <a:ext cx="2015329" cy="923330"/>
            </a:xfrm>
            <a:prstGeom prst="rect">
              <a:avLst/>
            </a:prstGeom>
            <a:solidFill>
              <a:schemeClr val="accent2"/>
            </a:solidFill>
            <a:ln w="28575">
              <a:solidFill>
                <a:schemeClr val="tx1"/>
              </a:solidFill>
              <a:miter lim="800000"/>
              <a:headEnd/>
              <a:tailEnd/>
            </a:ln>
          </p:spPr>
          <p:txBody>
            <a:bodyPr wrap="square">
              <a:spAutoFit/>
            </a:bodyPr>
            <a:lstStyle/>
            <a:p>
              <a:pPr algn="ctr"/>
              <a:r>
                <a:rPr lang="en-GB" b="1" dirty="0">
                  <a:latin typeface="Arial" pitchFamily="34" charset="0"/>
                  <a:cs typeface="Arial" pitchFamily="34" charset="0"/>
                </a:rPr>
                <a:t>Insuffisance hépatique fulminante</a:t>
              </a:r>
            </a:p>
          </p:txBody>
        </p:sp>
        <p:sp>
          <p:nvSpPr>
            <p:cNvPr id="31755" name="Line 11"/>
            <p:cNvSpPr>
              <a:spLocks noChangeShapeType="1"/>
            </p:cNvSpPr>
            <p:nvPr/>
          </p:nvSpPr>
          <p:spPr bwMode="auto">
            <a:xfrm>
              <a:off x="3573462" y="2276475"/>
              <a:ext cx="2133600" cy="1588"/>
            </a:xfrm>
            <a:prstGeom prst="line">
              <a:avLst/>
            </a:prstGeom>
            <a:noFill/>
            <a:ln w="28575">
              <a:solidFill>
                <a:schemeClr val="tx1"/>
              </a:solidFill>
              <a:round/>
              <a:headEnd/>
              <a:tailEnd type="triangle" w="med" len="med"/>
            </a:ln>
          </p:spPr>
          <p:txBody>
            <a:bodyPr/>
            <a:lstStyle/>
            <a:p>
              <a:endParaRPr lang="en-ZA" dirty="0">
                <a:latin typeface="Arial"/>
                <a:cs typeface="Arial"/>
              </a:endParaRPr>
            </a:p>
          </p:txBody>
        </p:sp>
        <p:sp>
          <p:nvSpPr>
            <p:cNvPr id="31756" name="Line 12"/>
            <p:cNvSpPr>
              <a:spLocks noChangeShapeType="1"/>
            </p:cNvSpPr>
            <p:nvPr/>
          </p:nvSpPr>
          <p:spPr bwMode="auto">
            <a:xfrm>
              <a:off x="2781300" y="3573463"/>
              <a:ext cx="381000" cy="914400"/>
            </a:xfrm>
            <a:prstGeom prst="line">
              <a:avLst/>
            </a:prstGeom>
            <a:noFill/>
            <a:ln w="28575">
              <a:solidFill>
                <a:schemeClr val="tx1"/>
              </a:solidFill>
              <a:round/>
              <a:headEnd/>
              <a:tailEnd type="triangle" w="med" len="med"/>
            </a:ln>
          </p:spPr>
          <p:txBody>
            <a:bodyPr/>
            <a:lstStyle/>
            <a:p>
              <a:endParaRPr lang="en-ZA"/>
            </a:p>
          </p:txBody>
        </p:sp>
        <p:sp>
          <p:nvSpPr>
            <p:cNvPr id="31757" name="Line 13"/>
            <p:cNvSpPr>
              <a:spLocks noChangeShapeType="1"/>
            </p:cNvSpPr>
            <p:nvPr/>
          </p:nvSpPr>
          <p:spPr bwMode="auto">
            <a:xfrm>
              <a:off x="7894637" y="2565400"/>
              <a:ext cx="762000" cy="1588"/>
            </a:xfrm>
            <a:prstGeom prst="line">
              <a:avLst/>
            </a:prstGeom>
            <a:noFill/>
            <a:ln w="28575">
              <a:solidFill>
                <a:schemeClr val="tx1"/>
              </a:solidFill>
              <a:round/>
              <a:headEnd/>
              <a:tailEnd type="triangle" w="med" len="med"/>
            </a:ln>
          </p:spPr>
          <p:txBody>
            <a:bodyPr/>
            <a:lstStyle/>
            <a:p>
              <a:endParaRPr lang="en-ZA"/>
            </a:p>
          </p:txBody>
        </p:sp>
        <p:sp>
          <p:nvSpPr>
            <p:cNvPr id="31758" name="Line 14"/>
            <p:cNvSpPr>
              <a:spLocks noChangeShapeType="1"/>
            </p:cNvSpPr>
            <p:nvPr/>
          </p:nvSpPr>
          <p:spPr bwMode="auto">
            <a:xfrm>
              <a:off x="8326437" y="3860800"/>
              <a:ext cx="762000" cy="0"/>
            </a:xfrm>
            <a:prstGeom prst="line">
              <a:avLst/>
            </a:prstGeom>
            <a:noFill/>
            <a:ln w="28575">
              <a:solidFill>
                <a:schemeClr val="tx1"/>
              </a:solidFill>
              <a:round/>
              <a:headEnd/>
              <a:tailEnd type="triangle" w="med" len="med"/>
            </a:ln>
          </p:spPr>
          <p:txBody>
            <a:bodyPr/>
            <a:lstStyle/>
            <a:p>
              <a:endParaRPr lang="en-ZA"/>
            </a:p>
          </p:txBody>
        </p:sp>
        <p:sp>
          <p:nvSpPr>
            <p:cNvPr id="31759" name="Line 15"/>
            <p:cNvSpPr>
              <a:spLocks noChangeShapeType="1"/>
            </p:cNvSpPr>
            <p:nvPr/>
          </p:nvSpPr>
          <p:spPr bwMode="auto">
            <a:xfrm>
              <a:off x="8110537" y="5157788"/>
              <a:ext cx="762000" cy="0"/>
            </a:xfrm>
            <a:prstGeom prst="line">
              <a:avLst/>
            </a:prstGeom>
            <a:noFill/>
            <a:ln w="28575">
              <a:solidFill>
                <a:schemeClr val="tx1"/>
              </a:solidFill>
              <a:round/>
              <a:headEnd/>
              <a:tailEnd type="triangle" w="med" len="med"/>
            </a:ln>
          </p:spPr>
          <p:txBody>
            <a:bodyPr/>
            <a:lstStyle/>
            <a:p>
              <a:endParaRPr lang="en-ZA"/>
            </a:p>
          </p:txBody>
        </p:sp>
        <p:sp>
          <p:nvSpPr>
            <p:cNvPr id="31760" name="Line 16"/>
            <p:cNvSpPr>
              <a:spLocks noChangeShapeType="1"/>
            </p:cNvSpPr>
            <p:nvPr/>
          </p:nvSpPr>
          <p:spPr bwMode="auto">
            <a:xfrm>
              <a:off x="3573462" y="2781300"/>
              <a:ext cx="2133600" cy="1588"/>
            </a:xfrm>
            <a:prstGeom prst="line">
              <a:avLst/>
            </a:prstGeom>
            <a:noFill/>
            <a:ln w="28575">
              <a:solidFill>
                <a:schemeClr val="tx1"/>
              </a:solidFill>
              <a:round/>
              <a:headEnd/>
              <a:tailEnd type="triangle" w="med" len="med"/>
            </a:ln>
          </p:spPr>
          <p:txBody>
            <a:bodyPr/>
            <a:lstStyle/>
            <a:p>
              <a:endParaRPr lang="en-ZA"/>
            </a:p>
          </p:txBody>
        </p:sp>
        <p:sp>
          <p:nvSpPr>
            <p:cNvPr id="31761" name="Line 17"/>
            <p:cNvSpPr>
              <a:spLocks noChangeShapeType="1"/>
            </p:cNvSpPr>
            <p:nvPr/>
          </p:nvSpPr>
          <p:spPr bwMode="auto">
            <a:xfrm>
              <a:off x="7894612" y="2924944"/>
              <a:ext cx="1368152" cy="648072"/>
            </a:xfrm>
            <a:prstGeom prst="line">
              <a:avLst/>
            </a:prstGeom>
            <a:noFill/>
            <a:ln w="28575">
              <a:solidFill>
                <a:schemeClr val="tx1"/>
              </a:solidFill>
              <a:round/>
              <a:headEnd/>
              <a:tailEnd type="triangle" w="med" len="med"/>
            </a:ln>
          </p:spPr>
          <p:txBody>
            <a:bodyPr/>
            <a:lstStyle/>
            <a:p>
              <a:endParaRPr lang="en-ZA"/>
            </a:p>
          </p:txBody>
        </p:sp>
        <p:sp>
          <p:nvSpPr>
            <p:cNvPr id="31762" name="Line 18"/>
            <p:cNvSpPr>
              <a:spLocks noChangeShapeType="1"/>
            </p:cNvSpPr>
            <p:nvPr/>
          </p:nvSpPr>
          <p:spPr bwMode="auto">
            <a:xfrm>
              <a:off x="9766300" y="3094252"/>
              <a:ext cx="0" cy="609600"/>
            </a:xfrm>
            <a:prstGeom prst="line">
              <a:avLst/>
            </a:prstGeom>
            <a:noFill/>
            <a:ln w="28575">
              <a:solidFill>
                <a:schemeClr val="tx1"/>
              </a:solidFill>
              <a:round/>
              <a:headEnd/>
              <a:tailEnd type="triangle" w="med" len="med"/>
            </a:ln>
          </p:spPr>
          <p:txBody>
            <a:bodyPr/>
            <a:lstStyle/>
            <a:p>
              <a:endParaRPr lang="en-ZA"/>
            </a:p>
          </p:txBody>
        </p:sp>
        <p:sp>
          <p:nvSpPr>
            <p:cNvPr id="31763" name="Line 19"/>
            <p:cNvSpPr>
              <a:spLocks noChangeShapeType="1"/>
            </p:cNvSpPr>
            <p:nvPr/>
          </p:nvSpPr>
          <p:spPr bwMode="auto">
            <a:xfrm flipH="1">
              <a:off x="6742484" y="4293096"/>
              <a:ext cx="432048" cy="457200"/>
            </a:xfrm>
            <a:prstGeom prst="line">
              <a:avLst/>
            </a:prstGeom>
            <a:noFill/>
            <a:ln w="28575">
              <a:solidFill>
                <a:schemeClr val="tx1"/>
              </a:solidFill>
              <a:round/>
              <a:headEnd/>
              <a:tailEnd type="triangle" w="med" len="med"/>
            </a:ln>
          </p:spPr>
          <p:txBody>
            <a:bodyPr/>
            <a:lstStyle/>
            <a:p>
              <a:endParaRPr lang="en-ZA"/>
            </a:p>
          </p:txBody>
        </p:sp>
        <p:sp>
          <p:nvSpPr>
            <p:cNvPr id="31764" name="Line 20"/>
            <p:cNvSpPr>
              <a:spLocks noChangeShapeType="1"/>
            </p:cNvSpPr>
            <p:nvPr/>
          </p:nvSpPr>
          <p:spPr bwMode="auto">
            <a:xfrm>
              <a:off x="9766301" y="4221164"/>
              <a:ext cx="1587" cy="511175"/>
            </a:xfrm>
            <a:prstGeom prst="line">
              <a:avLst/>
            </a:prstGeom>
            <a:noFill/>
            <a:ln w="28575">
              <a:solidFill>
                <a:schemeClr val="tx1"/>
              </a:solidFill>
              <a:round/>
              <a:headEnd/>
              <a:tailEnd type="triangle" w="med" len="med"/>
            </a:ln>
          </p:spPr>
          <p:txBody>
            <a:bodyPr/>
            <a:lstStyle/>
            <a:p>
              <a:endParaRPr lang="en-ZA"/>
            </a:p>
          </p:txBody>
        </p:sp>
        <p:sp>
          <p:nvSpPr>
            <p:cNvPr id="31766" name="Text Box 22"/>
            <p:cNvSpPr txBox="1">
              <a:spLocks noChangeArrowheads="1"/>
            </p:cNvSpPr>
            <p:nvPr/>
          </p:nvSpPr>
          <p:spPr bwMode="auto">
            <a:xfrm>
              <a:off x="1917949" y="3860800"/>
              <a:ext cx="1080839" cy="400110"/>
            </a:xfrm>
            <a:prstGeom prst="rect">
              <a:avLst/>
            </a:prstGeom>
            <a:noFill/>
            <a:ln w="9525">
              <a:noFill/>
              <a:miter lim="800000"/>
              <a:headEnd/>
              <a:tailEnd/>
            </a:ln>
          </p:spPr>
          <p:txBody>
            <a:bodyPr wrap="square">
              <a:spAutoFit/>
            </a:bodyPr>
            <a:lstStyle/>
            <a:p>
              <a:r>
                <a:rPr lang="en-GB" b="1" dirty="0">
                  <a:latin typeface="Arial" pitchFamily="34" charset="0"/>
                  <a:cs typeface="Arial" pitchFamily="34" charset="0"/>
                </a:rPr>
                <a:t>0,5-1 %</a:t>
              </a:r>
            </a:p>
          </p:txBody>
        </p:sp>
        <p:sp>
          <p:nvSpPr>
            <p:cNvPr id="31768" name="Text Box 24"/>
            <p:cNvSpPr txBox="1">
              <a:spLocks noChangeArrowheads="1"/>
            </p:cNvSpPr>
            <p:nvPr/>
          </p:nvSpPr>
          <p:spPr bwMode="auto">
            <a:xfrm>
              <a:off x="3298030" y="2349501"/>
              <a:ext cx="3024186" cy="338554"/>
            </a:xfrm>
            <a:prstGeom prst="rect">
              <a:avLst/>
            </a:prstGeom>
            <a:noFill/>
            <a:ln w="9525">
              <a:noFill/>
              <a:miter lim="800000"/>
              <a:headEnd/>
              <a:tailEnd/>
            </a:ln>
          </p:spPr>
          <p:txBody>
            <a:bodyPr wrap="square">
              <a:spAutoFit/>
            </a:bodyPr>
            <a:lstStyle/>
            <a:p>
              <a:r>
                <a:rPr lang="en-GB" sz="1600" spc="-20" dirty="0">
                  <a:solidFill>
                    <a:srgbClr val="000000"/>
                  </a:solidFill>
                  <a:latin typeface="Arial" pitchFamily="34" charset="0"/>
                  <a:cs typeface="Arial" pitchFamily="34" charset="0"/>
                </a:rPr>
                <a:t>Infection de 20-50 % à l'enfance</a:t>
              </a:r>
            </a:p>
          </p:txBody>
        </p:sp>
        <p:sp>
          <p:nvSpPr>
            <p:cNvPr id="31769" name="Text Box 25"/>
            <p:cNvSpPr txBox="1">
              <a:spLocks noChangeArrowheads="1"/>
            </p:cNvSpPr>
            <p:nvPr/>
          </p:nvSpPr>
          <p:spPr bwMode="auto">
            <a:xfrm>
              <a:off x="3145630" y="2852937"/>
              <a:ext cx="3168650" cy="354013"/>
            </a:xfrm>
            <a:prstGeom prst="rect">
              <a:avLst/>
            </a:prstGeom>
            <a:noFill/>
            <a:ln w="9525">
              <a:noFill/>
              <a:miter lim="800000"/>
              <a:headEnd/>
              <a:tailEnd/>
            </a:ln>
          </p:spPr>
          <p:txBody>
            <a:bodyPr>
              <a:spAutoFit/>
            </a:bodyPr>
            <a:lstStyle/>
            <a:p>
              <a:r>
                <a:rPr lang="en-GB" sz="1700" dirty="0">
                  <a:latin typeface="Arial" pitchFamily="34" charset="0"/>
                  <a:cs typeface="Arial" pitchFamily="34" charset="0"/>
                </a:rPr>
                <a:t>  &lt;Infection de 5% des adultes</a:t>
              </a:r>
            </a:p>
          </p:txBody>
        </p:sp>
        <p:sp>
          <p:nvSpPr>
            <p:cNvPr id="2" name="TextBox 1"/>
            <p:cNvSpPr txBox="1"/>
            <p:nvPr/>
          </p:nvSpPr>
          <p:spPr>
            <a:xfrm>
              <a:off x="5662364" y="4293096"/>
              <a:ext cx="1080120" cy="369332"/>
            </a:xfrm>
            <a:prstGeom prst="rect">
              <a:avLst/>
            </a:prstGeom>
            <a:noFill/>
          </p:spPr>
          <p:txBody>
            <a:bodyPr wrap="square" rtlCol="0">
              <a:spAutoFit/>
            </a:bodyPr>
            <a:lstStyle/>
            <a:p>
              <a:r>
                <a:rPr lang="en-US" b="1" dirty="0" err="1">
                  <a:latin typeface="Arial"/>
                  <a:cs typeface="Arial"/>
                </a:rPr>
                <a:t>20 %/an</a:t>
              </a:r>
              <a:endParaRPr lang="en-US" b="1" dirty="0">
                <a:latin typeface="Arial"/>
                <a:cs typeface="Arial"/>
              </a:endParaRPr>
            </a:p>
          </p:txBody>
        </p:sp>
        <p:sp>
          <p:nvSpPr>
            <p:cNvPr id="3" name="TextBox 2"/>
            <p:cNvSpPr txBox="1"/>
            <p:nvPr/>
          </p:nvSpPr>
          <p:spPr>
            <a:xfrm>
              <a:off x="8110635" y="4221088"/>
              <a:ext cx="1492153" cy="369332"/>
            </a:xfrm>
            <a:prstGeom prst="rect">
              <a:avLst/>
            </a:prstGeom>
            <a:noFill/>
          </p:spPr>
          <p:txBody>
            <a:bodyPr wrap="square" rtlCol="0">
              <a:spAutoFit/>
            </a:bodyPr>
            <a:lstStyle/>
            <a:p>
              <a:r>
                <a:rPr lang="en-US" b="1" dirty="0" err="1">
                  <a:latin typeface="Arial"/>
                  <a:cs typeface="Arial"/>
                </a:rPr>
                <a:t>&lt;1 - 5 %/an</a:t>
              </a:r>
              <a:endParaRPr lang="en-US" b="1" dirty="0">
                <a:latin typeface="Arial"/>
                <a:cs typeface="Arial"/>
              </a:endParaRPr>
            </a:p>
          </p:txBody>
        </p:sp>
        <p:sp>
          <p:nvSpPr>
            <p:cNvPr id="29" name="Line 19"/>
            <p:cNvSpPr>
              <a:spLocks noChangeShapeType="1"/>
            </p:cNvSpPr>
            <p:nvPr/>
          </p:nvSpPr>
          <p:spPr bwMode="auto">
            <a:xfrm flipH="1">
              <a:off x="7030516" y="3140968"/>
              <a:ext cx="0" cy="504056"/>
            </a:xfrm>
            <a:prstGeom prst="line">
              <a:avLst/>
            </a:prstGeom>
            <a:noFill/>
            <a:ln w="28575">
              <a:solidFill>
                <a:schemeClr val="tx1"/>
              </a:solidFill>
              <a:round/>
              <a:headEnd/>
              <a:tailEnd type="triangle" w="med" len="med"/>
            </a:ln>
          </p:spPr>
          <p:txBody>
            <a:bodyPr/>
            <a:lstStyle/>
            <a:p>
              <a:endParaRPr lang="en-ZA"/>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56743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214687" y="3154717"/>
            <a:ext cx="6858000" cy="1828800"/>
          </a:xfrm>
          <a:prstGeom prst="rect">
            <a:avLst/>
          </a:prstGeom>
          <a:solidFill>
            <a:srgbClr val="080808"/>
          </a:solidFill>
          <a:ln w="57150">
            <a:solidFill>
              <a:schemeClr val="tx1"/>
            </a:solidFill>
            <a:miter lim="800000"/>
            <a:headEnd/>
            <a:tailEnd/>
          </a:ln>
        </p:spPr>
        <p:txBody>
          <a:bodyPr wrap="none" anchor="ctr"/>
          <a:lstStyle/>
          <a:p>
            <a:endParaRPr lang="en-US">
              <a:latin typeface="Arial" pitchFamily="34" charset="0"/>
              <a:cs typeface="Arial" pitchFamily="34" charset="0"/>
            </a:endParaRPr>
          </a:p>
        </p:txBody>
      </p:sp>
      <p:graphicFrame>
        <p:nvGraphicFramePr>
          <p:cNvPr id="13431" name="Group 11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30538125"/>
              </p:ext>
            </p:extLst>
          </p:nvPr>
        </p:nvGraphicFramePr>
        <p:xfrm>
          <a:off x="1179513" y="5110796"/>
          <a:ext cx="10096498" cy="1241404"/>
        </p:xfrm>
        <a:graphic>
          <a:graphicData uri="http://schemas.openxmlformats.org/drawingml/2006/table">
            <a:tbl>
              <a:tblPr/>
              <a:tblGrid>
                <a:gridCol w="978342"/>
                <a:gridCol w="2348023"/>
                <a:gridCol w="2034953"/>
                <a:gridCol w="2269756"/>
                <a:gridCol w="2465424"/>
              </a:tblGrid>
              <a:tr h="414359">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b="1" strike="noStrike" cap="none" normalizeH="0" baseline="0" dirty="0" smtClean="0">
                          <a:ln>
                            <a:noFill/>
                          </a:ln>
                          <a:solidFill>
                            <a:schemeClr val="bg1"/>
                          </a:solidFill>
                          <a:effectLst/>
                          <a:latin typeface="Verdana" pitchFamily="34" charset="0"/>
                          <a:cs typeface="Arial" charset="0"/>
                        </a:rPr>
                        <a:t>Phase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400" b="1" strike="noStrike" cap="none" normalizeH="0" baseline="0" dirty="0" smtClean="0">
                          <a:ln>
                            <a:noFill/>
                          </a:ln>
                          <a:solidFill>
                            <a:schemeClr val="bg1"/>
                          </a:solidFill>
                          <a:effectLst/>
                          <a:latin typeface="Verdana" pitchFamily="34" charset="0"/>
                          <a:cs typeface="Arial" charset="0"/>
                        </a:rPr>
                        <a:t>Tolérance immunitaire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400" b="1" strike="noStrike" cap="none" normalizeH="0" baseline="0" dirty="0" smtClean="0">
                          <a:ln>
                            <a:noFill/>
                          </a:ln>
                          <a:solidFill>
                            <a:schemeClr val="bg1"/>
                          </a:solidFill>
                          <a:effectLst/>
                          <a:latin typeface="Verdana" pitchFamily="34" charset="0"/>
                          <a:cs typeface="Arial" charset="0"/>
                        </a:rPr>
                        <a:t>Immunitaire actif</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400" b="1" strike="noStrike" cap="none" normalizeH="0" baseline="0" dirty="0" smtClean="0">
                          <a:ln>
                            <a:noFill/>
                          </a:ln>
                          <a:solidFill>
                            <a:schemeClr val="bg1"/>
                          </a:solidFill>
                          <a:effectLst/>
                          <a:latin typeface="Verdana" pitchFamily="34" charset="0"/>
                          <a:cs typeface="Arial" charset="0"/>
                        </a:rPr>
                        <a:t>Contrôle immunitaire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400" b="1" strike="noStrike" cap="none" normalizeH="0" baseline="0" dirty="0" smtClean="0">
                          <a:ln>
                            <a:noFill/>
                          </a:ln>
                          <a:solidFill>
                            <a:schemeClr val="bg1"/>
                          </a:solidFill>
                          <a:effectLst/>
                          <a:latin typeface="Verdana" pitchFamily="34" charset="0"/>
                          <a:cs typeface="Arial" charset="0"/>
                        </a:rPr>
                        <a:t>Échappement immunitaire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accent1"/>
                    </a:solidFill>
                  </a:tcPr>
                </a:tc>
              </a:tr>
              <a:tr h="723245">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Foie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Inflammation minimale et fibrose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Inflammation</a:t>
                      </a:r>
                      <a:r>
                        <a:rPr kumimoji="0" lang="en-US" sz="1500" b="0" i="0" u="none" strike="noStrike" cap="none" normalizeH="0" baseline="0" dirty="0" smtClean="0">
                          <a:ln>
                            <a:noFill/>
                          </a:ln>
                          <a:solidFill>
                            <a:srgbClr val="080808"/>
                          </a:solidFill>
                          <a:effectLst/>
                          <a:latin typeface="Verdana" pitchFamily="34" charset="0"/>
                          <a:cs typeface="Arial" charset="0"/>
                        </a:rPr>
                        <a:t/>
                      </a:r>
                      <a:br>
                        <a:rPr kumimoji="0" lang="en-US" sz="1500" b="0" i="0" u="none" strike="noStrike" cap="none" normalizeH="0" baseline="0" dirty="0" smtClean="0">
                          <a:ln>
                            <a:noFill/>
                          </a:ln>
                          <a:solidFill>
                            <a:srgbClr val="080808"/>
                          </a:solidFill>
                          <a:effectLst/>
                          <a:latin typeface="Verdana" pitchFamily="34" charset="0"/>
                          <a:cs typeface="Arial" charset="0"/>
                        </a:rPr>
                      </a:br>
                      <a:r>
                        <a:rPr kumimoji="0" lang="en-US" sz="1500" strike="noStrike" cap="none" normalizeH="0" baseline="0" dirty="0" smtClean="0">
                          <a:ln>
                            <a:noFill/>
                          </a:ln>
                          <a:solidFill>
                            <a:srgbClr val="080808"/>
                          </a:solidFill>
                          <a:effectLst/>
                          <a:latin typeface="Verdana" pitchFamily="34" charset="0"/>
                          <a:cs typeface="Arial" charset="0"/>
                        </a:rPr>
                        <a:t>chronique active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Hépatite légère et fibrose minime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Inflammation active</a:t>
                      </a:r>
                    </a:p>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sz="1500" strike="noStrike" cap="none" normalizeH="0" baseline="0" dirty="0" smtClean="0">
                          <a:ln>
                            <a:noFill/>
                          </a:ln>
                          <a:solidFill>
                            <a:srgbClr val="080808"/>
                          </a:solidFill>
                          <a:effectLst/>
                          <a:latin typeface="Verdana" pitchFamily="34" charset="0"/>
                          <a:cs typeface="Arial" charset="0"/>
                        </a:rPr>
                        <a:t>et fibrose progressive</a:t>
                      </a:r>
                    </a:p>
                  </a:txBody>
                  <a:tcPr anchor="ctr" horzOverflow="overflow">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lnB w="12700" cap="flat" cmpd="sng" algn="ctr">
                      <a:solidFill>
                        <a:srgbClr val="080808"/>
                      </a:solidFill>
                      <a:prstDash val="solid"/>
                      <a:round/>
                      <a:headEnd type="none" w="med" len="med"/>
                      <a:tailEnd type="none" w="med" len="med"/>
                    </a:lnB>
                    <a:lnTlToBr>
                      <a:noFill/>
                    </a:lnTlToBr>
                    <a:lnBlToTr>
                      <a:noFill/>
                    </a:lnBlToTr>
                    <a:solidFill>
                      <a:schemeClr val="bg1"/>
                    </a:solidFill>
                  </a:tcPr>
                </a:tc>
              </a:tr>
            </a:tbl>
          </a:graphicData>
        </a:graphic>
      </p:graphicFrame>
      <p:sp>
        <p:nvSpPr>
          <p:cNvPr id="33815" name="Text Box 4"/>
          <p:cNvSpPr txBox="1">
            <a:spLocks noChangeArrowheads="1"/>
          </p:cNvSpPr>
          <p:nvPr/>
        </p:nvSpPr>
        <p:spPr bwMode="auto">
          <a:xfrm>
            <a:off x="146304" y="6455664"/>
            <a:ext cx="3910013" cy="284162"/>
          </a:xfrm>
          <a:prstGeom prst="rect">
            <a:avLst/>
          </a:prstGeom>
          <a:noFill/>
          <a:ln w="9525">
            <a:noFill/>
            <a:miter lim="800000"/>
            <a:headEnd/>
            <a:tailEnd/>
          </a:ln>
        </p:spPr>
        <p:txBody>
          <a:bodyPr wrap="none">
            <a:spAutoFit/>
          </a:bodyPr>
          <a:lstStyle/>
          <a:p>
            <a:pPr>
              <a:lnSpc>
                <a:spcPct val="90000"/>
              </a:lnSpc>
            </a:pPr>
            <a:r>
              <a:rPr lang="en-US" sz="1400" dirty="0">
                <a:solidFill>
                  <a:schemeClr val="bg1"/>
                </a:solidFill>
                <a:latin typeface="Arial" pitchFamily="34" charset="0"/>
                <a:cs typeface="Arial" pitchFamily="34" charset="0"/>
              </a:rPr>
              <a:t>Yim HJ et al. Hepatology (Hépatologie).</a:t>
            </a:r>
            <a:r>
              <a:rPr lang="en-US" sz="1400" i="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2006 ; 43 : S173-S181.</a:t>
            </a:r>
          </a:p>
        </p:txBody>
      </p:sp>
      <p:grpSp>
        <p:nvGrpSpPr>
          <p:cNvPr id="33819" name="Group 122"/>
          <p:cNvGrpSpPr>
            <a:grpSpLocks/>
          </p:cNvGrpSpPr>
          <p:nvPr/>
        </p:nvGrpSpPr>
        <p:grpSpPr bwMode="auto">
          <a:xfrm>
            <a:off x="3411538" y="4127856"/>
            <a:ext cx="1814513" cy="485775"/>
            <a:chOff x="1889125" y="3062288"/>
            <a:chExt cx="1814513" cy="485775"/>
          </a:xfrm>
        </p:grpSpPr>
        <p:sp>
          <p:nvSpPr>
            <p:cNvPr id="33891" name="Line 43"/>
            <p:cNvSpPr>
              <a:spLocks noChangeShapeType="1"/>
            </p:cNvSpPr>
            <p:nvPr/>
          </p:nvSpPr>
          <p:spPr bwMode="auto">
            <a:xfrm>
              <a:off x="1889125" y="3548063"/>
              <a:ext cx="1066800" cy="0"/>
            </a:xfrm>
            <a:prstGeom prst="line">
              <a:avLst/>
            </a:prstGeom>
            <a:noFill/>
            <a:ln w="38100">
              <a:solidFill>
                <a:srgbClr val="FF66FF"/>
              </a:solidFill>
              <a:round/>
              <a:headEnd/>
              <a:tailEnd/>
            </a:ln>
          </p:spPr>
          <p:txBody>
            <a:bodyPr/>
            <a:lstStyle/>
            <a:p>
              <a:endParaRPr lang="en-ZA"/>
            </a:p>
          </p:txBody>
        </p:sp>
        <p:sp>
          <p:nvSpPr>
            <p:cNvPr id="33892" name="Arc 44"/>
            <p:cNvSpPr>
              <a:spLocks/>
            </p:cNvSpPr>
            <p:nvPr/>
          </p:nvSpPr>
          <p:spPr bwMode="auto">
            <a:xfrm rot="21178426" flipV="1">
              <a:off x="2936875" y="3217863"/>
              <a:ext cx="541338" cy="296862"/>
            </a:xfrm>
            <a:custGeom>
              <a:avLst/>
              <a:gdLst>
                <a:gd name="T0" fmla="*/ 0 w 20342"/>
                <a:gd name="T1" fmla="*/ 0 h 21600"/>
                <a:gd name="T2" fmla="*/ 0 w 20342"/>
                <a:gd name="T3" fmla="*/ 0 h 21600"/>
                <a:gd name="T4" fmla="*/ 0 w 20342"/>
                <a:gd name="T5" fmla="*/ 0 h 21600"/>
                <a:gd name="T6" fmla="*/ 0 60000 65536"/>
                <a:gd name="T7" fmla="*/ 0 60000 65536"/>
                <a:gd name="T8" fmla="*/ 0 60000 65536"/>
                <a:gd name="T9" fmla="*/ 0 w 20342"/>
                <a:gd name="T10" fmla="*/ 0 h 21600"/>
                <a:gd name="T11" fmla="*/ 20342 w 20342"/>
                <a:gd name="T12" fmla="*/ 21600 h 21600"/>
              </a:gdLst>
              <a:ahLst/>
              <a:cxnLst>
                <a:cxn ang="T6">
                  <a:pos x="T0" y="T1"/>
                </a:cxn>
                <a:cxn ang="T7">
                  <a:pos x="T2" y="T3"/>
                </a:cxn>
                <a:cxn ang="T8">
                  <a:pos x="T4" y="T5"/>
                </a:cxn>
              </a:cxnLst>
              <a:rect l="T9" t="T10" r="T11" b="T12"/>
              <a:pathLst>
                <a:path w="20342" h="21600" fill="none" extrusionOk="0">
                  <a:moveTo>
                    <a:pt x="-1" y="0"/>
                  </a:moveTo>
                  <a:cubicBezTo>
                    <a:pt x="9129" y="0"/>
                    <a:pt x="17272" y="5739"/>
                    <a:pt x="20342" y="14336"/>
                  </a:cubicBezTo>
                </a:path>
                <a:path w="20342" h="21600" stroke="0" extrusionOk="0">
                  <a:moveTo>
                    <a:pt x="-1" y="0"/>
                  </a:moveTo>
                  <a:cubicBezTo>
                    <a:pt x="9129" y="0"/>
                    <a:pt x="17272" y="5739"/>
                    <a:pt x="20342" y="14336"/>
                  </a:cubicBezTo>
                  <a:lnTo>
                    <a:pt x="0" y="21600"/>
                  </a:lnTo>
                  <a:close/>
                </a:path>
              </a:pathLst>
            </a:custGeom>
            <a:noFill/>
            <a:ln w="38100">
              <a:solidFill>
                <a:srgbClr val="FF66FF"/>
              </a:solidFill>
              <a:round/>
              <a:headEnd/>
              <a:tailEnd/>
            </a:ln>
          </p:spPr>
          <p:txBody>
            <a:bodyPr rot="10800000" wrap="none" anchor="ctr"/>
            <a:lstStyle/>
            <a:p>
              <a:endParaRPr lang="en-ZA"/>
            </a:p>
          </p:txBody>
        </p:sp>
        <p:sp>
          <p:nvSpPr>
            <p:cNvPr id="33893" name="Line 45"/>
            <p:cNvSpPr>
              <a:spLocks noChangeShapeType="1"/>
            </p:cNvSpPr>
            <p:nvPr/>
          </p:nvSpPr>
          <p:spPr bwMode="auto">
            <a:xfrm rot="19416639" flipV="1">
              <a:off x="3394075" y="3062288"/>
              <a:ext cx="309563" cy="147637"/>
            </a:xfrm>
            <a:prstGeom prst="line">
              <a:avLst/>
            </a:prstGeom>
            <a:noFill/>
            <a:ln w="38100">
              <a:solidFill>
                <a:srgbClr val="FF66FF"/>
              </a:solidFill>
              <a:round/>
              <a:headEnd/>
              <a:tailEnd/>
            </a:ln>
          </p:spPr>
          <p:txBody>
            <a:bodyPr/>
            <a:lstStyle/>
            <a:p>
              <a:endParaRPr lang="en-ZA"/>
            </a:p>
          </p:txBody>
        </p:sp>
        <p:sp>
          <p:nvSpPr>
            <p:cNvPr id="33894" name="Line 64"/>
            <p:cNvSpPr>
              <a:spLocks noChangeShapeType="1"/>
            </p:cNvSpPr>
            <p:nvPr/>
          </p:nvSpPr>
          <p:spPr bwMode="auto">
            <a:xfrm>
              <a:off x="2809875" y="3546475"/>
              <a:ext cx="152400" cy="0"/>
            </a:xfrm>
            <a:prstGeom prst="line">
              <a:avLst/>
            </a:prstGeom>
            <a:noFill/>
            <a:ln w="38100">
              <a:solidFill>
                <a:srgbClr val="FF66FF"/>
              </a:solidFill>
              <a:round/>
              <a:headEnd/>
              <a:tailEnd/>
            </a:ln>
          </p:spPr>
          <p:txBody>
            <a:bodyPr/>
            <a:lstStyle/>
            <a:p>
              <a:endParaRPr lang="en-ZA"/>
            </a:p>
          </p:txBody>
        </p:sp>
      </p:grpSp>
      <p:sp>
        <p:nvSpPr>
          <p:cNvPr id="33820" name="Line 66"/>
          <p:cNvSpPr>
            <a:spLocks noChangeShapeType="1"/>
          </p:cNvSpPr>
          <p:nvPr/>
        </p:nvSpPr>
        <p:spPr bwMode="auto">
          <a:xfrm>
            <a:off x="3408362" y="3465867"/>
            <a:ext cx="1219200" cy="0"/>
          </a:xfrm>
          <a:prstGeom prst="line">
            <a:avLst/>
          </a:prstGeom>
          <a:noFill/>
          <a:ln w="38100">
            <a:solidFill>
              <a:srgbClr val="FFFF00"/>
            </a:solidFill>
            <a:round/>
            <a:headEnd/>
            <a:tailEnd/>
          </a:ln>
        </p:spPr>
        <p:txBody>
          <a:bodyPr/>
          <a:lstStyle/>
          <a:p>
            <a:endParaRPr lang="en-ZA"/>
          </a:p>
        </p:txBody>
      </p:sp>
      <p:sp>
        <p:nvSpPr>
          <p:cNvPr id="33821" name="Arc 67"/>
          <p:cNvSpPr>
            <a:spLocks/>
          </p:cNvSpPr>
          <p:nvPr/>
        </p:nvSpPr>
        <p:spPr bwMode="auto">
          <a:xfrm rot="275119">
            <a:off x="4570412" y="3483330"/>
            <a:ext cx="527050" cy="176212"/>
          </a:xfrm>
          <a:custGeom>
            <a:avLst/>
            <a:gdLst>
              <a:gd name="T0" fmla="*/ 0 w 21492"/>
              <a:gd name="T1" fmla="*/ 0 h 21600"/>
              <a:gd name="T2" fmla="*/ 0 w 21492"/>
              <a:gd name="T3" fmla="*/ 0 h 21600"/>
              <a:gd name="T4" fmla="*/ 0 w 21492"/>
              <a:gd name="T5" fmla="*/ 0 h 21600"/>
              <a:gd name="T6" fmla="*/ 0 60000 65536"/>
              <a:gd name="T7" fmla="*/ 0 60000 65536"/>
              <a:gd name="T8" fmla="*/ 0 60000 65536"/>
              <a:gd name="T9" fmla="*/ 0 w 21492"/>
              <a:gd name="T10" fmla="*/ 0 h 21600"/>
              <a:gd name="T11" fmla="*/ 21492 w 21492"/>
              <a:gd name="T12" fmla="*/ 21600 h 21600"/>
            </a:gdLst>
            <a:ahLst/>
            <a:cxnLst>
              <a:cxn ang="T6">
                <a:pos x="T0" y="T1"/>
              </a:cxn>
              <a:cxn ang="T7">
                <a:pos x="T2" y="T3"/>
              </a:cxn>
              <a:cxn ang="T8">
                <a:pos x="T4" y="T5"/>
              </a:cxn>
            </a:cxnLst>
            <a:rect l="T9" t="T10" r="T11" b="T12"/>
            <a:pathLst>
              <a:path w="21492" h="21600" fill="none" extrusionOk="0">
                <a:moveTo>
                  <a:pt x="44" y="0"/>
                </a:moveTo>
                <a:cubicBezTo>
                  <a:pt x="11122" y="23"/>
                  <a:pt x="20387" y="8422"/>
                  <a:pt x="21492" y="19444"/>
                </a:cubicBezTo>
              </a:path>
              <a:path w="21492" h="21600" stroke="0" extrusionOk="0">
                <a:moveTo>
                  <a:pt x="44" y="0"/>
                </a:moveTo>
                <a:cubicBezTo>
                  <a:pt x="11122" y="23"/>
                  <a:pt x="20387" y="8422"/>
                  <a:pt x="21492" y="19444"/>
                </a:cubicBezTo>
                <a:lnTo>
                  <a:pt x="0" y="21600"/>
                </a:lnTo>
                <a:close/>
              </a:path>
            </a:pathLst>
          </a:custGeom>
          <a:noFill/>
          <a:ln w="38100">
            <a:solidFill>
              <a:srgbClr val="FFFF00"/>
            </a:solidFill>
            <a:round/>
            <a:headEnd/>
            <a:tailEnd/>
          </a:ln>
        </p:spPr>
        <p:txBody>
          <a:bodyPr wrap="none" anchor="ctr"/>
          <a:lstStyle/>
          <a:p>
            <a:endParaRPr lang="en-ZA"/>
          </a:p>
        </p:txBody>
      </p:sp>
      <p:grpSp>
        <p:nvGrpSpPr>
          <p:cNvPr id="33822" name="Group 80"/>
          <p:cNvGrpSpPr>
            <a:grpSpLocks/>
          </p:cNvGrpSpPr>
          <p:nvPr/>
        </p:nvGrpSpPr>
        <p:grpSpPr bwMode="auto">
          <a:xfrm>
            <a:off x="4776787" y="3529507"/>
            <a:ext cx="5297488" cy="2060575"/>
            <a:chOff x="2164" y="1960"/>
            <a:chExt cx="3337" cy="1298"/>
          </a:xfrm>
        </p:grpSpPr>
        <p:sp>
          <p:nvSpPr>
            <p:cNvPr id="33859" name="Arc 81"/>
            <p:cNvSpPr>
              <a:spLocks/>
            </p:cNvSpPr>
            <p:nvPr/>
          </p:nvSpPr>
          <p:spPr bwMode="auto">
            <a:xfrm rot="-9702632">
              <a:off x="3514" y="2360"/>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60" name="Line 82"/>
            <p:cNvSpPr>
              <a:spLocks noChangeShapeType="1"/>
            </p:cNvSpPr>
            <p:nvPr/>
          </p:nvSpPr>
          <p:spPr bwMode="auto">
            <a:xfrm>
              <a:off x="3810" y="2688"/>
              <a:ext cx="432" cy="42"/>
            </a:xfrm>
            <a:prstGeom prst="line">
              <a:avLst/>
            </a:prstGeom>
            <a:noFill/>
            <a:ln w="38100">
              <a:solidFill>
                <a:srgbClr val="FFFF00"/>
              </a:solidFill>
              <a:prstDash val="sysDot"/>
              <a:round/>
              <a:headEnd/>
              <a:tailEnd/>
            </a:ln>
          </p:spPr>
          <p:txBody>
            <a:bodyPr/>
            <a:lstStyle/>
            <a:p>
              <a:endParaRPr lang="en-ZA"/>
            </a:p>
          </p:txBody>
        </p:sp>
        <p:sp>
          <p:nvSpPr>
            <p:cNvPr id="33861" name="Arc 83"/>
            <p:cNvSpPr>
              <a:spLocks/>
            </p:cNvSpPr>
            <p:nvPr/>
          </p:nvSpPr>
          <p:spPr bwMode="auto">
            <a:xfrm rot="-7969800">
              <a:off x="2425" y="1998"/>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2" name="Arc 84"/>
            <p:cNvSpPr>
              <a:spLocks/>
            </p:cNvSpPr>
            <p:nvPr/>
          </p:nvSpPr>
          <p:spPr bwMode="auto">
            <a:xfrm rot="2673277">
              <a:off x="2760" y="1976"/>
              <a:ext cx="53"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63" name="Arc 85"/>
            <p:cNvSpPr>
              <a:spLocks/>
            </p:cNvSpPr>
            <p:nvPr/>
          </p:nvSpPr>
          <p:spPr bwMode="auto">
            <a:xfrm rot="3926098">
              <a:off x="2871" y="2335"/>
              <a:ext cx="114" cy="536"/>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4" name="Arc 86"/>
            <p:cNvSpPr>
              <a:spLocks/>
            </p:cNvSpPr>
            <p:nvPr/>
          </p:nvSpPr>
          <p:spPr bwMode="auto">
            <a:xfrm rot="-7446315">
              <a:off x="3468" y="22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5" name="Arc 87"/>
            <p:cNvSpPr>
              <a:spLocks/>
            </p:cNvSpPr>
            <p:nvPr/>
          </p:nvSpPr>
          <p:spPr bwMode="auto">
            <a:xfrm rot="18323471" flipH="1">
              <a:off x="4599" y="2356"/>
              <a:ext cx="161" cy="132"/>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66" name="Arc 88"/>
            <p:cNvSpPr>
              <a:spLocks/>
            </p:cNvSpPr>
            <p:nvPr/>
          </p:nvSpPr>
          <p:spPr bwMode="auto">
            <a:xfrm rot="18926723" flipV="1">
              <a:off x="4919" y="2592"/>
              <a:ext cx="212" cy="11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67" name="Arc 89"/>
            <p:cNvSpPr>
              <a:spLocks/>
            </p:cNvSpPr>
            <p:nvPr/>
          </p:nvSpPr>
          <p:spPr bwMode="auto">
            <a:xfrm rot="15341407" flipV="1">
              <a:off x="4563" y="2145"/>
              <a:ext cx="61" cy="325"/>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8" name="Arc 90"/>
            <p:cNvSpPr>
              <a:spLocks/>
            </p:cNvSpPr>
            <p:nvPr/>
          </p:nvSpPr>
          <p:spPr bwMode="auto">
            <a:xfrm rot="6379178">
              <a:off x="4299" y="253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69" name="Arc 91"/>
            <p:cNvSpPr>
              <a:spLocks/>
            </p:cNvSpPr>
            <p:nvPr/>
          </p:nvSpPr>
          <p:spPr bwMode="auto">
            <a:xfrm rot="3043010">
              <a:off x="2203" y="1986"/>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70" name="Arc 92"/>
            <p:cNvSpPr>
              <a:spLocks/>
            </p:cNvSpPr>
            <p:nvPr/>
          </p:nvSpPr>
          <p:spPr bwMode="auto">
            <a:xfrm rot="-10349750">
              <a:off x="2486" y="2079"/>
              <a:ext cx="150" cy="228"/>
            </a:xfrm>
            <a:custGeom>
              <a:avLst/>
              <a:gdLst>
                <a:gd name="T0" fmla="*/ 0 w 12080"/>
                <a:gd name="T1" fmla="*/ 0 h 21597"/>
                <a:gd name="T2" fmla="*/ 0 w 12080"/>
                <a:gd name="T3" fmla="*/ 0 h 21597"/>
                <a:gd name="T4" fmla="*/ 0 w 12080"/>
                <a:gd name="T5" fmla="*/ 0 h 21597"/>
                <a:gd name="T6" fmla="*/ 0 60000 65536"/>
                <a:gd name="T7" fmla="*/ 0 60000 65536"/>
                <a:gd name="T8" fmla="*/ 0 60000 65536"/>
                <a:gd name="T9" fmla="*/ 0 w 12080"/>
                <a:gd name="T10" fmla="*/ 0 h 21597"/>
                <a:gd name="T11" fmla="*/ 12080 w 12080"/>
                <a:gd name="T12" fmla="*/ 21597 h 21597"/>
              </a:gdLst>
              <a:ahLst/>
              <a:cxnLst>
                <a:cxn ang="T6">
                  <a:pos x="T0" y="T1"/>
                </a:cxn>
                <a:cxn ang="T7">
                  <a:pos x="T2" y="T3"/>
                </a:cxn>
                <a:cxn ang="T8">
                  <a:pos x="T4" y="T5"/>
                </a:cxn>
              </a:cxnLst>
              <a:rect l="T9" t="T10" r="T11" b="T12"/>
              <a:pathLst>
                <a:path w="12080" h="21597" fill="none" extrusionOk="0">
                  <a:moveTo>
                    <a:pt x="350" y="-1"/>
                  </a:moveTo>
                  <a:cubicBezTo>
                    <a:pt x="4535" y="67"/>
                    <a:pt x="8610" y="1349"/>
                    <a:pt x="12080" y="3690"/>
                  </a:cubicBezTo>
                </a:path>
                <a:path w="12080" h="21597" stroke="0" extrusionOk="0">
                  <a:moveTo>
                    <a:pt x="350" y="-1"/>
                  </a:moveTo>
                  <a:cubicBezTo>
                    <a:pt x="4535" y="67"/>
                    <a:pt x="8610" y="1349"/>
                    <a:pt x="12080" y="3690"/>
                  </a:cubicBezTo>
                  <a:lnTo>
                    <a:pt x="0" y="21597"/>
                  </a:lnTo>
                  <a:close/>
                </a:path>
              </a:pathLst>
            </a:custGeom>
            <a:noFill/>
            <a:ln w="38100">
              <a:solidFill>
                <a:srgbClr val="FFFF00"/>
              </a:solidFill>
              <a:prstDash val="sysDot"/>
              <a:round/>
              <a:headEnd/>
              <a:tailEnd/>
            </a:ln>
          </p:spPr>
          <p:txBody>
            <a:bodyPr rot="10800000" wrap="none" anchor="ctr"/>
            <a:lstStyle/>
            <a:p>
              <a:endParaRPr lang="en-ZA"/>
            </a:p>
          </p:txBody>
        </p:sp>
        <p:sp>
          <p:nvSpPr>
            <p:cNvPr id="33871" name="Arc 93"/>
            <p:cNvSpPr>
              <a:spLocks/>
            </p:cNvSpPr>
            <p:nvPr/>
          </p:nvSpPr>
          <p:spPr bwMode="auto">
            <a:xfrm rot="6378606">
              <a:off x="2638" y="2097"/>
              <a:ext cx="161" cy="84"/>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72" name="Arc 94"/>
            <p:cNvSpPr>
              <a:spLocks/>
            </p:cNvSpPr>
            <p:nvPr/>
          </p:nvSpPr>
          <p:spPr bwMode="auto">
            <a:xfrm rot="-5860485">
              <a:off x="2888" y="1843"/>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en-ZA"/>
            </a:p>
          </p:txBody>
        </p:sp>
        <p:sp>
          <p:nvSpPr>
            <p:cNvPr id="33873" name="Line 95"/>
            <p:cNvSpPr>
              <a:spLocks noChangeShapeType="1"/>
            </p:cNvSpPr>
            <p:nvPr/>
          </p:nvSpPr>
          <p:spPr bwMode="auto">
            <a:xfrm>
              <a:off x="2875" y="2052"/>
              <a:ext cx="96" cy="384"/>
            </a:xfrm>
            <a:prstGeom prst="line">
              <a:avLst/>
            </a:prstGeom>
            <a:noFill/>
            <a:ln w="38100">
              <a:solidFill>
                <a:srgbClr val="FFFF00"/>
              </a:solidFill>
              <a:prstDash val="sysDot"/>
              <a:round/>
              <a:headEnd/>
              <a:tailEnd/>
            </a:ln>
          </p:spPr>
          <p:txBody>
            <a:bodyPr/>
            <a:lstStyle/>
            <a:p>
              <a:endParaRPr lang="en-ZA"/>
            </a:p>
          </p:txBody>
        </p:sp>
        <p:sp>
          <p:nvSpPr>
            <p:cNvPr id="33874" name="Arc 96"/>
            <p:cNvSpPr>
              <a:spLocks/>
            </p:cNvSpPr>
            <p:nvPr/>
          </p:nvSpPr>
          <p:spPr bwMode="auto">
            <a:xfrm rot="-10492917">
              <a:off x="3004" y="2441"/>
              <a:ext cx="100" cy="1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wrap="none" anchor="ctr"/>
            <a:lstStyle/>
            <a:p>
              <a:endParaRPr lang="en-ZA"/>
            </a:p>
          </p:txBody>
        </p:sp>
        <p:sp>
          <p:nvSpPr>
            <p:cNvPr id="33875" name="Line 97"/>
            <p:cNvSpPr>
              <a:spLocks noChangeShapeType="1"/>
            </p:cNvSpPr>
            <p:nvPr/>
          </p:nvSpPr>
          <p:spPr bwMode="auto">
            <a:xfrm>
              <a:off x="2961" y="2384"/>
              <a:ext cx="48" cy="192"/>
            </a:xfrm>
            <a:prstGeom prst="line">
              <a:avLst/>
            </a:prstGeom>
            <a:noFill/>
            <a:ln w="38100">
              <a:solidFill>
                <a:srgbClr val="FFFF00"/>
              </a:solidFill>
              <a:prstDash val="sysDot"/>
              <a:round/>
              <a:headEnd/>
              <a:tailEnd/>
            </a:ln>
          </p:spPr>
          <p:txBody>
            <a:bodyPr/>
            <a:lstStyle/>
            <a:p>
              <a:endParaRPr lang="en-ZA"/>
            </a:p>
          </p:txBody>
        </p:sp>
        <p:sp>
          <p:nvSpPr>
            <p:cNvPr id="33876" name="Arc 98"/>
            <p:cNvSpPr>
              <a:spLocks/>
            </p:cNvSpPr>
            <p:nvPr/>
          </p:nvSpPr>
          <p:spPr bwMode="auto">
            <a:xfrm rot="9980083" flipV="1">
              <a:off x="3307" y="2192"/>
              <a:ext cx="122" cy="1066"/>
            </a:xfrm>
            <a:custGeom>
              <a:avLst/>
              <a:gdLst>
                <a:gd name="T0" fmla="*/ 0 w 6782"/>
                <a:gd name="T1" fmla="*/ 0 h 21600"/>
                <a:gd name="T2" fmla="*/ 0 w 6782"/>
                <a:gd name="T3" fmla="*/ 0 h 21600"/>
                <a:gd name="T4" fmla="*/ 0 w 6782"/>
                <a:gd name="T5" fmla="*/ 0 h 21600"/>
                <a:gd name="T6" fmla="*/ 0 60000 65536"/>
                <a:gd name="T7" fmla="*/ 0 60000 65536"/>
                <a:gd name="T8" fmla="*/ 0 60000 65536"/>
                <a:gd name="T9" fmla="*/ 0 w 6782"/>
                <a:gd name="T10" fmla="*/ 0 h 21600"/>
                <a:gd name="T11" fmla="*/ 6782 w 6782"/>
                <a:gd name="T12" fmla="*/ 21600 h 21600"/>
              </a:gdLst>
              <a:ahLst/>
              <a:cxnLst>
                <a:cxn ang="T6">
                  <a:pos x="T0" y="T1"/>
                </a:cxn>
                <a:cxn ang="T7">
                  <a:pos x="T2" y="T3"/>
                </a:cxn>
                <a:cxn ang="T8">
                  <a:pos x="T4" y="T5"/>
                </a:cxn>
              </a:cxnLst>
              <a:rect l="T9" t="T10" r="T11" b="T12"/>
              <a:pathLst>
                <a:path w="6782" h="21600" fill="none" extrusionOk="0">
                  <a:moveTo>
                    <a:pt x="-1" y="0"/>
                  </a:moveTo>
                  <a:cubicBezTo>
                    <a:pt x="2304" y="0"/>
                    <a:pt x="4594" y="368"/>
                    <a:pt x="6781" y="1092"/>
                  </a:cubicBezTo>
                </a:path>
                <a:path w="6782" h="21600" stroke="0" extrusionOk="0">
                  <a:moveTo>
                    <a:pt x="-1" y="0"/>
                  </a:moveTo>
                  <a:cubicBezTo>
                    <a:pt x="2304" y="0"/>
                    <a:pt x="4594" y="368"/>
                    <a:pt x="6781" y="1092"/>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77" name="Line 99"/>
            <p:cNvSpPr>
              <a:spLocks noChangeShapeType="1"/>
            </p:cNvSpPr>
            <p:nvPr/>
          </p:nvSpPr>
          <p:spPr bwMode="auto">
            <a:xfrm flipH="1">
              <a:off x="3168" y="2262"/>
              <a:ext cx="31" cy="186"/>
            </a:xfrm>
            <a:prstGeom prst="line">
              <a:avLst/>
            </a:prstGeom>
            <a:noFill/>
            <a:ln w="38100">
              <a:solidFill>
                <a:srgbClr val="FFFF00"/>
              </a:solidFill>
              <a:prstDash val="sysDot"/>
              <a:round/>
              <a:headEnd/>
              <a:tailEnd/>
            </a:ln>
          </p:spPr>
          <p:txBody>
            <a:bodyPr/>
            <a:lstStyle/>
            <a:p>
              <a:endParaRPr lang="en-ZA"/>
            </a:p>
          </p:txBody>
        </p:sp>
        <p:sp>
          <p:nvSpPr>
            <p:cNvPr id="33878" name="Arc 100"/>
            <p:cNvSpPr>
              <a:spLocks/>
            </p:cNvSpPr>
            <p:nvPr/>
          </p:nvSpPr>
          <p:spPr bwMode="auto">
            <a:xfrm rot="397284">
              <a:off x="2940" y="2178"/>
              <a:ext cx="521" cy="288"/>
            </a:xfrm>
            <a:custGeom>
              <a:avLst/>
              <a:gdLst>
                <a:gd name="T0" fmla="*/ 0 w 21311"/>
                <a:gd name="T1" fmla="*/ 0 h 14610"/>
                <a:gd name="T2" fmla="*/ 0 w 21311"/>
                <a:gd name="T3" fmla="*/ 0 h 14610"/>
                <a:gd name="T4" fmla="*/ 0 w 21311"/>
                <a:gd name="T5" fmla="*/ 0 h 14610"/>
                <a:gd name="T6" fmla="*/ 0 60000 65536"/>
                <a:gd name="T7" fmla="*/ 0 60000 65536"/>
                <a:gd name="T8" fmla="*/ 0 60000 65536"/>
                <a:gd name="T9" fmla="*/ 0 w 21311"/>
                <a:gd name="T10" fmla="*/ 0 h 14610"/>
                <a:gd name="T11" fmla="*/ 21311 w 21311"/>
                <a:gd name="T12" fmla="*/ 14610 h 14610"/>
              </a:gdLst>
              <a:ahLst/>
              <a:cxnLst>
                <a:cxn ang="T6">
                  <a:pos x="T0" y="T1"/>
                </a:cxn>
                <a:cxn ang="T7">
                  <a:pos x="T2" y="T3"/>
                </a:cxn>
                <a:cxn ang="T8">
                  <a:pos x="T4" y="T5"/>
                </a:cxn>
              </a:cxnLst>
              <a:rect l="T9" t="T10" r="T11" b="T12"/>
              <a:pathLst>
                <a:path w="21311" h="14610" fill="none" extrusionOk="0">
                  <a:moveTo>
                    <a:pt x="15909" y="-1"/>
                  </a:moveTo>
                  <a:cubicBezTo>
                    <a:pt x="18748" y="3092"/>
                    <a:pt x="20626" y="6944"/>
                    <a:pt x="21310" y="11087"/>
                  </a:cubicBezTo>
                </a:path>
                <a:path w="21311" h="14610" stroke="0" extrusionOk="0">
                  <a:moveTo>
                    <a:pt x="15909" y="-1"/>
                  </a:moveTo>
                  <a:cubicBezTo>
                    <a:pt x="18748" y="3092"/>
                    <a:pt x="20626" y="6944"/>
                    <a:pt x="21310" y="11087"/>
                  </a:cubicBezTo>
                  <a:lnTo>
                    <a:pt x="0" y="14610"/>
                  </a:lnTo>
                  <a:close/>
                </a:path>
              </a:pathLst>
            </a:custGeom>
            <a:noFill/>
            <a:ln w="38100">
              <a:solidFill>
                <a:srgbClr val="FFFF00"/>
              </a:solidFill>
              <a:prstDash val="sysDot"/>
              <a:round/>
              <a:headEnd/>
              <a:tailEnd/>
            </a:ln>
          </p:spPr>
          <p:txBody>
            <a:bodyPr wrap="none" anchor="ctr"/>
            <a:lstStyle/>
            <a:p>
              <a:endParaRPr lang="en-ZA"/>
            </a:p>
          </p:txBody>
        </p:sp>
        <p:sp>
          <p:nvSpPr>
            <p:cNvPr id="33879" name="Arc 101"/>
            <p:cNvSpPr>
              <a:spLocks/>
            </p:cNvSpPr>
            <p:nvPr/>
          </p:nvSpPr>
          <p:spPr bwMode="auto">
            <a:xfrm rot="3043010">
              <a:off x="4665" y="2337"/>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0" name="Arc 102"/>
            <p:cNvSpPr>
              <a:spLocks/>
            </p:cNvSpPr>
            <p:nvPr/>
          </p:nvSpPr>
          <p:spPr bwMode="auto">
            <a:xfrm rot="-4632620">
              <a:off x="5232" y="2462"/>
              <a:ext cx="161" cy="246"/>
            </a:xfrm>
            <a:custGeom>
              <a:avLst/>
              <a:gdLst>
                <a:gd name="T0" fmla="*/ 0 w 12080"/>
                <a:gd name="T1" fmla="*/ 0 h 19695"/>
                <a:gd name="T2" fmla="*/ 0 w 12080"/>
                <a:gd name="T3" fmla="*/ 0 h 19695"/>
                <a:gd name="T4" fmla="*/ 0 w 12080"/>
                <a:gd name="T5" fmla="*/ 0 h 19695"/>
                <a:gd name="T6" fmla="*/ 0 60000 65536"/>
                <a:gd name="T7" fmla="*/ 0 60000 65536"/>
                <a:gd name="T8" fmla="*/ 0 60000 65536"/>
                <a:gd name="T9" fmla="*/ 0 w 12080"/>
                <a:gd name="T10" fmla="*/ 0 h 19695"/>
                <a:gd name="T11" fmla="*/ 12080 w 12080"/>
                <a:gd name="T12" fmla="*/ 19695 h 19695"/>
              </a:gdLst>
              <a:ahLst/>
              <a:cxnLst>
                <a:cxn ang="T6">
                  <a:pos x="T0" y="T1"/>
                </a:cxn>
                <a:cxn ang="T7">
                  <a:pos x="T2" y="T3"/>
                </a:cxn>
                <a:cxn ang="T8">
                  <a:pos x="T4" y="T5"/>
                </a:cxn>
              </a:cxnLst>
              <a:rect l="T9" t="T10" r="T11" b="T12"/>
              <a:pathLst>
                <a:path w="12080" h="19695" fill="none" extrusionOk="0">
                  <a:moveTo>
                    <a:pt x="8869" y="0"/>
                  </a:moveTo>
                  <a:cubicBezTo>
                    <a:pt x="9988" y="504"/>
                    <a:pt x="11062" y="1102"/>
                    <a:pt x="12080" y="1788"/>
                  </a:cubicBezTo>
                </a:path>
                <a:path w="12080" h="19695" stroke="0" extrusionOk="0">
                  <a:moveTo>
                    <a:pt x="8869" y="0"/>
                  </a:moveTo>
                  <a:cubicBezTo>
                    <a:pt x="9988" y="504"/>
                    <a:pt x="11062" y="1102"/>
                    <a:pt x="12080" y="1788"/>
                  </a:cubicBezTo>
                  <a:lnTo>
                    <a:pt x="0" y="19695"/>
                  </a:lnTo>
                  <a:close/>
                </a:path>
              </a:pathLst>
            </a:custGeom>
            <a:noFill/>
            <a:ln w="38100">
              <a:solidFill>
                <a:srgbClr val="FFFF00"/>
              </a:solidFill>
              <a:prstDash val="sysDot"/>
              <a:round/>
              <a:headEnd/>
              <a:tailEnd/>
            </a:ln>
          </p:spPr>
          <p:txBody>
            <a:bodyPr vert="eaVert" wrap="none" anchor="ctr"/>
            <a:lstStyle/>
            <a:p>
              <a:endParaRPr lang="en-ZA"/>
            </a:p>
          </p:txBody>
        </p:sp>
        <p:sp>
          <p:nvSpPr>
            <p:cNvPr id="33881" name="Arc 103"/>
            <p:cNvSpPr>
              <a:spLocks/>
            </p:cNvSpPr>
            <p:nvPr/>
          </p:nvSpPr>
          <p:spPr bwMode="auto">
            <a:xfrm rot="6309552" flipV="1">
              <a:off x="5151" y="2455"/>
              <a:ext cx="88" cy="613"/>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vert="eaVert" wrap="none" anchor="ctr"/>
            <a:lstStyle/>
            <a:p>
              <a:endParaRPr lang="en-ZA"/>
            </a:p>
          </p:txBody>
        </p:sp>
        <p:sp>
          <p:nvSpPr>
            <p:cNvPr id="33882" name="Line 104"/>
            <p:cNvSpPr>
              <a:spLocks noChangeShapeType="1"/>
            </p:cNvSpPr>
            <p:nvPr/>
          </p:nvSpPr>
          <p:spPr bwMode="auto">
            <a:xfrm rot="-362852">
              <a:off x="4866" y="2454"/>
              <a:ext cx="24" cy="192"/>
            </a:xfrm>
            <a:prstGeom prst="line">
              <a:avLst/>
            </a:prstGeom>
            <a:noFill/>
            <a:ln w="38100">
              <a:solidFill>
                <a:srgbClr val="FFFF00"/>
              </a:solidFill>
              <a:prstDash val="sysDot"/>
              <a:round/>
              <a:headEnd/>
              <a:tailEnd/>
            </a:ln>
          </p:spPr>
          <p:txBody>
            <a:bodyPr/>
            <a:lstStyle/>
            <a:p>
              <a:endParaRPr lang="en-ZA"/>
            </a:p>
          </p:txBody>
        </p:sp>
        <p:sp>
          <p:nvSpPr>
            <p:cNvPr id="33883" name="Arc 105"/>
            <p:cNvSpPr>
              <a:spLocks/>
            </p:cNvSpPr>
            <p:nvPr/>
          </p:nvSpPr>
          <p:spPr bwMode="auto">
            <a:xfrm rot="7670416" flipV="1">
              <a:off x="4648" y="2272"/>
              <a:ext cx="113" cy="8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vert="eaVert" wrap="none" anchor="ctr"/>
            <a:lstStyle/>
            <a:p>
              <a:endParaRPr lang="en-ZA"/>
            </a:p>
          </p:txBody>
        </p:sp>
        <p:sp>
          <p:nvSpPr>
            <p:cNvPr id="33884" name="Arc 106"/>
            <p:cNvSpPr>
              <a:spLocks/>
            </p:cNvSpPr>
            <p:nvPr/>
          </p:nvSpPr>
          <p:spPr bwMode="auto">
            <a:xfrm rot="8126723" flipV="1">
              <a:off x="5237" y="2427"/>
              <a:ext cx="97" cy="47"/>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wrap="none" anchor="ctr"/>
            <a:lstStyle/>
            <a:p>
              <a:endParaRPr lang="en-ZA"/>
            </a:p>
          </p:txBody>
        </p:sp>
        <p:sp>
          <p:nvSpPr>
            <p:cNvPr id="33885" name="Arc 107"/>
            <p:cNvSpPr>
              <a:spLocks/>
            </p:cNvSpPr>
            <p:nvPr/>
          </p:nvSpPr>
          <p:spPr bwMode="auto">
            <a:xfrm rot="16110710" flipV="1">
              <a:off x="5204" y="2269"/>
              <a:ext cx="36" cy="27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6" name="Arc 108"/>
            <p:cNvSpPr>
              <a:spLocks/>
            </p:cNvSpPr>
            <p:nvPr/>
          </p:nvSpPr>
          <p:spPr bwMode="auto">
            <a:xfrm rot="5952281">
              <a:off x="4357" y="2425"/>
              <a:ext cx="161" cy="240"/>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FF00"/>
              </a:solidFill>
              <a:prstDash val="sysDot"/>
              <a:round/>
              <a:headEnd/>
              <a:tailEnd/>
            </a:ln>
          </p:spPr>
          <p:txBody>
            <a:bodyPr rot="10800000" vert="eaVert" wrap="none" anchor="ctr"/>
            <a:lstStyle/>
            <a:p>
              <a:endParaRPr lang="en-ZA"/>
            </a:p>
          </p:txBody>
        </p:sp>
        <p:sp>
          <p:nvSpPr>
            <p:cNvPr id="33887" name="Line 109"/>
            <p:cNvSpPr>
              <a:spLocks noChangeShapeType="1"/>
            </p:cNvSpPr>
            <p:nvPr/>
          </p:nvSpPr>
          <p:spPr bwMode="auto">
            <a:xfrm flipH="1">
              <a:off x="5136" y="2508"/>
              <a:ext cx="78" cy="96"/>
            </a:xfrm>
            <a:prstGeom prst="line">
              <a:avLst/>
            </a:prstGeom>
            <a:noFill/>
            <a:ln w="38100">
              <a:solidFill>
                <a:srgbClr val="FFFF66"/>
              </a:solidFill>
              <a:prstDash val="sysDot"/>
              <a:round/>
              <a:headEnd/>
              <a:tailEnd/>
            </a:ln>
          </p:spPr>
          <p:txBody>
            <a:bodyPr/>
            <a:lstStyle/>
            <a:p>
              <a:endParaRPr lang="en-ZA"/>
            </a:p>
          </p:txBody>
        </p:sp>
        <p:sp>
          <p:nvSpPr>
            <p:cNvPr id="33888" name="Line 110"/>
            <p:cNvSpPr>
              <a:spLocks noChangeShapeType="1"/>
            </p:cNvSpPr>
            <p:nvPr/>
          </p:nvSpPr>
          <p:spPr bwMode="auto">
            <a:xfrm>
              <a:off x="3660" y="2634"/>
              <a:ext cx="144" cy="48"/>
            </a:xfrm>
            <a:prstGeom prst="line">
              <a:avLst/>
            </a:prstGeom>
            <a:noFill/>
            <a:ln w="38100">
              <a:solidFill>
                <a:srgbClr val="FFFF66"/>
              </a:solidFill>
              <a:prstDash val="sysDot"/>
              <a:round/>
              <a:headEnd/>
              <a:tailEnd/>
            </a:ln>
          </p:spPr>
          <p:txBody>
            <a:bodyPr/>
            <a:lstStyle/>
            <a:p>
              <a:endParaRPr lang="en-ZA"/>
            </a:p>
          </p:txBody>
        </p:sp>
        <p:sp>
          <p:nvSpPr>
            <p:cNvPr id="33889" name="Line 111"/>
            <p:cNvSpPr>
              <a:spLocks noChangeShapeType="1"/>
            </p:cNvSpPr>
            <p:nvPr/>
          </p:nvSpPr>
          <p:spPr bwMode="auto">
            <a:xfrm rot="433468" flipV="1">
              <a:off x="4254" y="2742"/>
              <a:ext cx="144" cy="0"/>
            </a:xfrm>
            <a:prstGeom prst="line">
              <a:avLst/>
            </a:prstGeom>
            <a:noFill/>
            <a:ln w="38100">
              <a:solidFill>
                <a:srgbClr val="FFFF66"/>
              </a:solidFill>
              <a:prstDash val="sysDot"/>
              <a:round/>
              <a:headEnd/>
              <a:tailEnd/>
            </a:ln>
          </p:spPr>
          <p:txBody>
            <a:bodyPr/>
            <a:lstStyle/>
            <a:p>
              <a:endParaRPr lang="en-ZA"/>
            </a:p>
          </p:txBody>
        </p:sp>
        <p:sp>
          <p:nvSpPr>
            <p:cNvPr id="33890" name="Line 112"/>
            <p:cNvSpPr>
              <a:spLocks noChangeShapeType="1"/>
            </p:cNvSpPr>
            <p:nvPr/>
          </p:nvSpPr>
          <p:spPr bwMode="auto">
            <a:xfrm rot="8989415" flipH="1">
              <a:off x="2628" y="2268"/>
              <a:ext cx="96" cy="48"/>
            </a:xfrm>
            <a:prstGeom prst="line">
              <a:avLst/>
            </a:prstGeom>
            <a:noFill/>
            <a:ln w="38100">
              <a:solidFill>
                <a:srgbClr val="FFFF66"/>
              </a:solidFill>
              <a:prstDash val="sysDot"/>
              <a:round/>
              <a:headEnd/>
              <a:tailEnd/>
            </a:ln>
          </p:spPr>
          <p:txBody>
            <a:bodyPr/>
            <a:lstStyle/>
            <a:p>
              <a:endParaRPr lang="en-ZA"/>
            </a:p>
          </p:txBody>
        </p:sp>
      </p:grpSp>
      <p:grpSp>
        <p:nvGrpSpPr>
          <p:cNvPr id="33823" name="Group 113"/>
          <p:cNvGrpSpPr>
            <a:grpSpLocks/>
          </p:cNvGrpSpPr>
          <p:nvPr/>
        </p:nvGrpSpPr>
        <p:grpSpPr bwMode="auto">
          <a:xfrm>
            <a:off x="5083176" y="3270605"/>
            <a:ext cx="5430837" cy="1757362"/>
            <a:chOff x="2309" y="1776"/>
            <a:chExt cx="3317" cy="1107"/>
          </a:xfrm>
        </p:grpSpPr>
        <p:grpSp>
          <p:nvGrpSpPr>
            <p:cNvPr id="33834" name="Group 114"/>
            <p:cNvGrpSpPr>
              <a:grpSpLocks/>
            </p:cNvGrpSpPr>
            <p:nvPr/>
          </p:nvGrpSpPr>
          <p:grpSpPr bwMode="auto">
            <a:xfrm>
              <a:off x="2309" y="1776"/>
              <a:ext cx="3317" cy="935"/>
              <a:chOff x="2309" y="1776"/>
              <a:chExt cx="3317" cy="935"/>
            </a:xfrm>
          </p:grpSpPr>
          <p:sp>
            <p:nvSpPr>
              <p:cNvPr id="33836" name="Arc 115"/>
              <p:cNvSpPr>
                <a:spLocks/>
              </p:cNvSpPr>
              <p:nvPr/>
            </p:nvSpPr>
            <p:spPr bwMode="auto">
              <a:xfrm rot="17039513" flipV="1">
                <a:off x="2409" y="1676"/>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grpSp>
            <p:nvGrpSpPr>
              <p:cNvPr id="33837" name="Group 116"/>
              <p:cNvGrpSpPr>
                <a:grpSpLocks/>
              </p:cNvGrpSpPr>
              <p:nvPr/>
            </p:nvGrpSpPr>
            <p:grpSpPr bwMode="auto">
              <a:xfrm>
                <a:off x="2400" y="1799"/>
                <a:ext cx="3226" cy="912"/>
                <a:chOff x="2400" y="1799"/>
                <a:chExt cx="3226" cy="912"/>
              </a:xfrm>
            </p:grpSpPr>
            <p:sp>
              <p:nvSpPr>
                <p:cNvPr id="33838" name="Arc 117"/>
                <p:cNvSpPr>
                  <a:spLocks/>
                </p:cNvSpPr>
                <p:nvPr/>
              </p:nvSpPr>
              <p:spPr bwMode="auto">
                <a:xfrm rot="6004523" flipV="1">
                  <a:off x="5315" y="2400"/>
                  <a:ext cx="48"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39" name="Arc 118"/>
                <p:cNvSpPr>
                  <a:spLocks/>
                </p:cNvSpPr>
                <p:nvPr/>
              </p:nvSpPr>
              <p:spPr bwMode="auto">
                <a:xfrm rot="-6004523">
                  <a:off x="3531" y="1825"/>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40" name="Arc 119"/>
                <p:cNvSpPr>
                  <a:spLocks/>
                </p:cNvSpPr>
                <p:nvPr/>
              </p:nvSpPr>
              <p:spPr bwMode="auto">
                <a:xfrm rot="16978081" flipV="1">
                  <a:off x="3167" y="1849"/>
                  <a:ext cx="79" cy="499"/>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1" name="Arc 120"/>
                <p:cNvSpPr>
                  <a:spLocks/>
                </p:cNvSpPr>
                <p:nvPr/>
              </p:nvSpPr>
              <p:spPr bwMode="auto">
                <a:xfrm rot="5296370" flipV="1">
                  <a:off x="3235" y="2380"/>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42" name="Arc 121"/>
                <p:cNvSpPr>
                  <a:spLocks/>
                </p:cNvSpPr>
                <p:nvPr/>
              </p:nvSpPr>
              <p:spPr bwMode="auto">
                <a:xfrm rot="4464943">
                  <a:off x="3049" y="2447"/>
                  <a:ext cx="64" cy="26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3" name="Line 122"/>
                <p:cNvSpPr>
                  <a:spLocks noChangeShapeType="1"/>
                </p:cNvSpPr>
                <p:nvPr/>
              </p:nvSpPr>
              <p:spPr bwMode="auto">
                <a:xfrm rot="21456489" flipV="1">
                  <a:off x="3221" y="2195"/>
                  <a:ext cx="97" cy="272"/>
                </a:xfrm>
                <a:prstGeom prst="line">
                  <a:avLst/>
                </a:prstGeom>
                <a:noFill/>
                <a:ln w="38100">
                  <a:solidFill>
                    <a:srgbClr val="FF66FF"/>
                  </a:solidFill>
                  <a:prstDash val="sysDot"/>
                  <a:round/>
                  <a:headEnd/>
                  <a:tailEnd/>
                </a:ln>
              </p:spPr>
              <p:txBody>
                <a:bodyPr/>
                <a:lstStyle/>
                <a:p>
                  <a:endParaRPr lang="en-ZA"/>
                </a:p>
              </p:txBody>
            </p:sp>
            <p:sp>
              <p:nvSpPr>
                <p:cNvPr id="33844" name="Line 123"/>
                <p:cNvSpPr>
                  <a:spLocks noChangeShapeType="1"/>
                </p:cNvSpPr>
                <p:nvPr/>
              </p:nvSpPr>
              <p:spPr bwMode="auto">
                <a:xfrm flipH="1" flipV="1">
                  <a:off x="3028" y="1999"/>
                  <a:ext cx="96" cy="480"/>
                </a:xfrm>
                <a:prstGeom prst="line">
                  <a:avLst/>
                </a:prstGeom>
                <a:noFill/>
                <a:ln w="38100">
                  <a:solidFill>
                    <a:srgbClr val="FF66FF"/>
                  </a:solidFill>
                  <a:prstDash val="sysDot"/>
                  <a:round/>
                  <a:headEnd/>
                  <a:tailEnd/>
                </a:ln>
              </p:spPr>
              <p:txBody>
                <a:bodyPr/>
                <a:lstStyle/>
                <a:p>
                  <a:endParaRPr lang="en-ZA"/>
                </a:p>
              </p:txBody>
            </p:sp>
            <p:sp>
              <p:nvSpPr>
                <p:cNvPr id="33845" name="Line 124"/>
                <p:cNvSpPr>
                  <a:spLocks noChangeShapeType="1"/>
                </p:cNvSpPr>
                <p:nvPr/>
              </p:nvSpPr>
              <p:spPr bwMode="auto">
                <a:xfrm flipV="1">
                  <a:off x="4558" y="2215"/>
                  <a:ext cx="180" cy="420"/>
                </a:xfrm>
                <a:prstGeom prst="line">
                  <a:avLst/>
                </a:prstGeom>
                <a:noFill/>
                <a:ln w="38100">
                  <a:solidFill>
                    <a:srgbClr val="FF66FF"/>
                  </a:solidFill>
                  <a:prstDash val="sysDot"/>
                  <a:round/>
                  <a:headEnd/>
                  <a:tailEnd/>
                </a:ln>
              </p:spPr>
              <p:txBody>
                <a:bodyPr/>
                <a:lstStyle/>
                <a:p>
                  <a:endParaRPr lang="en-ZA"/>
                </a:p>
              </p:txBody>
            </p:sp>
            <p:sp>
              <p:nvSpPr>
                <p:cNvPr id="33846" name="Line 125"/>
                <p:cNvSpPr>
                  <a:spLocks noChangeShapeType="1"/>
                </p:cNvSpPr>
                <p:nvPr/>
              </p:nvSpPr>
              <p:spPr bwMode="auto">
                <a:xfrm flipH="1" flipV="1">
                  <a:off x="4948" y="2275"/>
                  <a:ext cx="96" cy="312"/>
                </a:xfrm>
                <a:prstGeom prst="line">
                  <a:avLst/>
                </a:prstGeom>
                <a:noFill/>
                <a:ln w="38100">
                  <a:solidFill>
                    <a:srgbClr val="FF66FF"/>
                  </a:solidFill>
                  <a:prstDash val="sysDot"/>
                  <a:round/>
                  <a:headEnd/>
                  <a:tailEnd/>
                </a:ln>
              </p:spPr>
              <p:txBody>
                <a:bodyPr/>
                <a:lstStyle/>
                <a:p>
                  <a:endParaRPr lang="en-ZA"/>
                </a:p>
              </p:txBody>
            </p:sp>
            <p:sp>
              <p:nvSpPr>
                <p:cNvPr id="33847" name="Arc 126"/>
                <p:cNvSpPr>
                  <a:spLocks/>
                </p:cNvSpPr>
                <p:nvPr/>
              </p:nvSpPr>
              <p:spPr bwMode="auto">
                <a:xfrm rot="15350208" flipV="1">
                  <a:off x="4614" y="1999"/>
                  <a:ext cx="156" cy="475"/>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48" name="Line 127"/>
                <p:cNvSpPr>
                  <a:spLocks noChangeShapeType="1"/>
                </p:cNvSpPr>
                <p:nvPr/>
              </p:nvSpPr>
              <p:spPr bwMode="auto">
                <a:xfrm>
                  <a:off x="3440" y="2173"/>
                  <a:ext cx="84" cy="366"/>
                </a:xfrm>
                <a:prstGeom prst="line">
                  <a:avLst/>
                </a:prstGeom>
                <a:noFill/>
                <a:ln w="38100">
                  <a:solidFill>
                    <a:srgbClr val="FF66FF"/>
                  </a:solidFill>
                  <a:prstDash val="sysDot"/>
                  <a:round/>
                  <a:headEnd/>
                  <a:tailEnd/>
                </a:ln>
              </p:spPr>
              <p:txBody>
                <a:bodyPr/>
                <a:lstStyle/>
                <a:p>
                  <a:endParaRPr lang="en-ZA"/>
                </a:p>
              </p:txBody>
            </p:sp>
            <p:sp>
              <p:nvSpPr>
                <p:cNvPr id="33849" name="Line 128"/>
                <p:cNvSpPr>
                  <a:spLocks noChangeShapeType="1"/>
                </p:cNvSpPr>
                <p:nvPr/>
              </p:nvSpPr>
              <p:spPr bwMode="auto">
                <a:xfrm rot="21100584" flipH="1">
                  <a:off x="5206" y="2479"/>
                  <a:ext cx="120" cy="144"/>
                </a:xfrm>
                <a:prstGeom prst="line">
                  <a:avLst/>
                </a:prstGeom>
                <a:noFill/>
                <a:ln w="38100">
                  <a:solidFill>
                    <a:srgbClr val="FF66FF"/>
                  </a:solidFill>
                  <a:prstDash val="sysDot"/>
                  <a:round/>
                  <a:headEnd/>
                  <a:tailEnd/>
                </a:ln>
              </p:spPr>
              <p:txBody>
                <a:bodyPr/>
                <a:lstStyle/>
                <a:p>
                  <a:endParaRPr lang="en-ZA"/>
                </a:p>
              </p:txBody>
            </p:sp>
            <p:sp>
              <p:nvSpPr>
                <p:cNvPr id="33850" name="Arc 129"/>
                <p:cNvSpPr>
                  <a:spLocks/>
                </p:cNvSpPr>
                <p:nvPr/>
              </p:nvSpPr>
              <p:spPr bwMode="auto">
                <a:xfrm rot="-4330318">
                  <a:off x="4967" y="1964"/>
                  <a:ext cx="119" cy="574"/>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1" name="Arc 130"/>
                <p:cNvSpPr>
                  <a:spLocks/>
                </p:cNvSpPr>
                <p:nvPr/>
              </p:nvSpPr>
              <p:spPr bwMode="auto">
                <a:xfrm rot="-5285775">
                  <a:off x="2587" y="1695"/>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2" name="Line 131"/>
                <p:cNvSpPr>
                  <a:spLocks noChangeShapeType="1"/>
                </p:cNvSpPr>
                <p:nvPr/>
              </p:nvSpPr>
              <p:spPr bwMode="auto">
                <a:xfrm flipV="1">
                  <a:off x="2400" y="1879"/>
                  <a:ext cx="84" cy="288"/>
                </a:xfrm>
                <a:prstGeom prst="line">
                  <a:avLst/>
                </a:prstGeom>
                <a:noFill/>
                <a:ln w="38100">
                  <a:solidFill>
                    <a:srgbClr val="FF66FF"/>
                  </a:solidFill>
                  <a:prstDash val="sysDot"/>
                  <a:round/>
                  <a:headEnd/>
                  <a:tailEnd/>
                </a:ln>
              </p:spPr>
              <p:txBody>
                <a:bodyPr/>
                <a:lstStyle/>
                <a:p>
                  <a:endParaRPr lang="en-ZA"/>
                </a:p>
              </p:txBody>
            </p:sp>
            <p:sp>
              <p:nvSpPr>
                <p:cNvPr id="5252" name="Arc 132"/>
                <p:cNvSpPr>
                  <a:spLocks/>
                </p:cNvSpPr>
                <p:nvPr/>
              </p:nvSpPr>
              <p:spPr bwMode="auto">
                <a:xfrm rot="16461178" flipV="1">
                  <a:off x="2873" y="1877"/>
                  <a:ext cx="64" cy="264"/>
                </a:xfrm>
                <a:custGeom>
                  <a:avLst/>
                  <a:gdLst>
                    <a:gd name="T0" fmla="*/ 4 w 12683"/>
                    <a:gd name="T1" fmla="*/ 0 h 21588"/>
                    <a:gd name="T2" fmla="*/ 64 w 12683"/>
                    <a:gd name="T3" fmla="*/ 50 h 21588"/>
                    <a:gd name="T4" fmla="*/ 0 w 12683"/>
                    <a:gd name="T5" fmla="*/ 264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wrap="none" anchor="ctr"/>
                <a:lstStyle/>
                <a:p>
                  <a:pPr algn="ctr" eaLnBrk="0" hangingPunct="0">
                    <a:defRPr/>
                  </a:pPr>
                  <a:endParaRPr lang="en-US" sz="2000">
                    <a:effectLst>
                      <a:outerShdw blurRad="38100" dist="38100" dir="2700000" algn="tl">
                        <a:srgbClr val="C0C0C0"/>
                      </a:outerShdw>
                    </a:effectLst>
                    <a:latin typeface="Times" pitchFamily="18" charset="0"/>
                    <a:cs typeface="Arial" charset="0"/>
                  </a:endParaRPr>
                </a:p>
              </p:txBody>
            </p:sp>
            <p:sp>
              <p:nvSpPr>
                <p:cNvPr id="33854" name="Arc 133"/>
                <p:cNvSpPr>
                  <a:spLocks/>
                </p:cNvSpPr>
                <p:nvPr/>
              </p:nvSpPr>
              <p:spPr bwMode="auto">
                <a:xfrm rot="5165771">
                  <a:off x="2561" y="2288"/>
                  <a:ext cx="114" cy="347"/>
                </a:xfrm>
                <a:custGeom>
                  <a:avLst/>
                  <a:gdLst>
                    <a:gd name="T0" fmla="*/ 0 w 13738"/>
                    <a:gd name="T1" fmla="*/ 0 h 21517"/>
                    <a:gd name="T2" fmla="*/ 0 w 13738"/>
                    <a:gd name="T3" fmla="*/ 0 h 21517"/>
                    <a:gd name="T4" fmla="*/ 0 w 13738"/>
                    <a:gd name="T5" fmla="*/ 0 h 21517"/>
                    <a:gd name="T6" fmla="*/ 0 60000 65536"/>
                    <a:gd name="T7" fmla="*/ 0 60000 65536"/>
                    <a:gd name="T8" fmla="*/ 0 60000 65536"/>
                    <a:gd name="T9" fmla="*/ 0 w 13738"/>
                    <a:gd name="T10" fmla="*/ 0 h 21517"/>
                    <a:gd name="T11" fmla="*/ 13738 w 13738"/>
                    <a:gd name="T12" fmla="*/ 21517 h 21517"/>
                  </a:gdLst>
                  <a:ahLst/>
                  <a:cxnLst>
                    <a:cxn ang="T6">
                      <a:pos x="T0" y="T1"/>
                    </a:cxn>
                    <a:cxn ang="T7">
                      <a:pos x="T2" y="T3"/>
                    </a:cxn>
                    <a:cxn ang="T8">
                      <a:pos x="T4" y="T5"/>
                    </a:cxn>
                  </a:cxnLst>
                  <a:rect l="T9" t="T10" r="T11" b="T12"/>
                  <a:pathLst>
                    <a:path w="13738" h="21517" fill="none" extrusionOk="0">
                      <a:moveTo>
                        <a:pt x="1887" y="-1"/>
                      </a:moveTo>
                      <a:cubicBezTo>
                        <a:pt x="6236" y="381"/>
                        <a:pt x="10368" y="2071"/>
                        <a:pt x="13738" y="4848"/>
                      </a:cubicBezTo>
                    </a:path>
                    <a:path w="13738" h="21517" stroke="0" extrusionOk="0">
                      <a:moveTo>
                        <a:pt x="1887" y="-1"/>
                      </a:moveTo>
                      <a:cubicBezTo>
                        <a:pt x="6236" y="381"/>
                        <a:pt x="10368" y="2071"/>
                        <a:pt x="13738" y="4848"/>
                      </a:cubicBezTo>
                      <a:lnTo>
                        <a:pt x="0" y="21517"/>
                      </a:lnTo>
                      <a:close/>
                    </a:path>
                  </a:pathLst>
                </a:custGeom>
                <a:noFill/>
                <a:ln w="38100">
                  <a:solidFill>
                    <a:srgbClr val="FF66FF"/>
                  </a:solidFill>
                  <a:prstDash val="sysDot"/>
                  <a:round/>
                  <a:headEnd/>
                  <a:tailEnd/>
                </a:ln>
              </p:spPr>
              <p:txBody>
                <a:bodyPr rot="10800000" vert="eaVert" wrap="none" anchor="ctr"/>
                <a:lstStyle/>
                <a:p>
                  <a:endParaRPr lang="en-ZA"/>
                </a:p>
              </p:txBody>
            </p:sp>
            <p:sp>
              <p:nvSpPr>
                <p:cNvPr id="33855" name="Line 134"/>
                <p:cNvSpPr>
                  <a:spLocks noChangeShapeType="1"/>
                </p:cNvSpPr>
                <p:nvPr/>
              </p:nvSpPr>
              <p:spPr bwMode="auto">
                <a:xfrm flipV="1">
                  <a:off x="2770" y="2083"/>
                  <a:ext cx="156" cy="372"/>
                </a:xfrm>
                <a:prstGeom prst="line">
                  <a:avLst/>
                </a:prstGeom>
                <a:noFill/>
                <a:ln w="38100">
                  <a:solidFill>
                    <a:srgbClr val="FF66FF"/>
                  </a:solidFill>
                  <a:prstDash val="sysDot"/>
                  <a:round/>
                  <a:headEnd/>
                  <a:tailEnd/>
                </a:ln>
              </p:spPr>
              <p:txBody>
                <a:bodyPr/>
                <a:lstStyle/>
                <a:p>
                  <a:endParaRPr lang="en-ZA"/>
                </a:p>
              </p:txBody>
            </p:sp>
            <p:sp>
              <p:nvSpPr>
                <p:cNvPr id="33856" name="Arc 135"/>
                <p:cNvSpPr>
                  <a:spLocks/>
                </p:cNvSpPr>
                <p:nvPr/>
              </p:nvSpPr>
              <p:spPr bwMode="auto">
                <a:xfrm rot="-5285775">
                  <a:off x="3047" y="1871"/>
                  <a:ext cx="96" cy="303"/>
                </a:xfrm>
                <a:custGeom>
                  <a:avLst/>
                  <a:gdLst>
                    <a:gd name="T0" fmla="*/ 0 w 12683"/>
                    <a:gd name="T1" fmla="*/ 0 h 21588"/>
                    <a:gd name="T2" fmla="*/ 0 w 12683"/>
                    <a:gd name="T3" fmla="*/ 0 h 21588"/>
                    <a:gd name="T4" fmla="*/ 0 w 12683"/>
                    <a:gd name="T5" fmla="*/ 0 h 21588"/>
                    <a:gd name="T6" fmla="*/ 0 60000 65536"/>
                    <a:gd name="T7" fmla="*/ 0 60000 65536"/>
                    <a:gd name="T8" fmla="*/ 0 60000 65536"/>
                    <a:gd name="T9" fmla="*/ 0 w 12683"/>
                    <a:gd name="T10" fmla="*/ 0 h 21588"/>
                    <a:gd name="T11" fmla="*/ 12683 w 12683"/>
                    <a:gd name="T12" fmla="*/ 21588 h 21588"/>
                  </a:gdLst>
                  <a:ahLst/>
                  <a:cxnLst>
                    <a:cxn ang="T6">
                      <a:pos x="T0" y="T1"/>
                    </a:cxn>
                    <a:cxn ang="T7">
                      <a:pos x="T2" y="T3"/>
                    </a:cxn>
                    <a:cxn ang="T8">
                      <a:pos x="T4" y="T5"/>
                    </a:cxn>
                  </a:cxnLst>
                  <a:rect l="T9" t="T10" r="T11" b="T12"/>
                  <a:pathLst>
                    <a:path w="12683" h="21588" fill="none" extrusionOk="0">
                      <a:moveTo>
                        <a:pt x="725" y="0"/>
                      </a:moveTo>
                      <a:cubicBezTo>
                        <a:pt x="5031" y="145"/>
                        <a:pt x="9195" y="1574"/>
                        <a:pt x="12683" y="4103"/>
                      </a:cubicBezTo>
                    </a:path>
                    <a:path w="12683" h="21588" stroke="0" extrusionOk="0">
                      <a:moveTo>
                        <a:pt x="725" y="0"/>
                      </a:moveTo>
                      <a:cubicBezTo>
                        <a:pt x="5031" y="145"/>
                        <a:pt x="9195" y="1574"/>
                        <a:pt x="12683" y="4103"/>
                      </a:cubicBezTo>
                      <a:lnTo>
                        <a:pt x="0" y="21588"/>
                      </a:lnTo>
                      <a:close/>
                    </a:path>
                  </a:pathLst>
                </a:custGeom>
                <a:noFill/>
                <a:ln w="38100">
                  <a:solidFill>
                    <a:srgbClr val="FF66FF"/>
                  </a:solidFill>
                  <a:prstDash val="sysDot"/>
                  <a:round/>
                  <a:headEnd/>
                  <a:tailEnd/>
                </a:ln>
              </p:spPr>
              <p:txBody>
                <a:bodyPr vert="eaVert" wrap="none" anchor="ctr"/>
                <a:lstStyle/>
                <a:p>
                  <a:endParaRPr lang="en-ZA"/>
                </a:p>
              </p:txBody>
            </p:sp>
            <p:sp>
              <p:nvSpPr>
                <p:cNvPr id="33857" name="Arc 136"/>
                <p:cNvSpPr>
                  <a:spLocks/>
                </p:cNvSpPr>
                <p:nvPr/>
              </p:nvSpPr>
              <p:spPr bwMode="auto">
                <a:xfrm rot="-7451400">
                  <a:off x="2720" y="2363"/>
                  <a:ext cx="96" cy="151"/>
                </a:xfrm>
                <a:custGeom>
                  <a:avLst/>
                  <a:gdLst>
                    <a:gd name="T0" fmla="*/ 0 w 12080"/>
                    <a:gd name="T1" fmla="*/ 0 h 21600"/>
                    <a:gd name="T2" fmla="*/ 0 w 12080"/>
                    <a:gd name="T3" fmla="*/ 0 h 21600"/>
                    <a:gd name="T4" fmla="*/ 0 w 12080"/>
                    <a:gd name="T5" fmla="*/ 0 h 21600"/>
                    <a:gd name="T6" fmla="*/ 0 60000 65536"/>
                    <a:gd name="T7" fmla="*/ 0 60000 65536"/>
                    <a:gd name="T8" fmla="*/ 0 60000 65536"/>
                    <a:gd name="T9" fmla="*/ 0 w 12080"/>
                    <a:gd name="T10" fmla="*/ 0 h 21600"/>
                    <a:gd name="T11" fmla="*/ 12080 w 12080"/>
                    <a:gd name="T12" fmla="*/ 21600 h 21600"/>
                  </a:gdLst>
                  <a:ahLst/>
                  <a:cxnLst>
                    <a:cxn ang="T6">
                      <a:pos x="T0" y="T1"/>
                    </a:cxn>
                    <a:cxn ang="T7">
                      <a:pos x="T2" y="T3"/>
                    </a:cxn>
                    <a:cxn ang="T8">
                      <a:pos x="T4" y="T5"/>
                    </a:cxn>
                  </a:cxnLst>
                  <a:rect l="T9" t="T10" r="T11" b="T12"/>
                  <a:pathLst>
                    <a:path w="12080" h="21600" fill="none" extrusionOk="0">
                      <a:moveTo>
                        <a:pt x="-1" y="0"/>
                      </a:moveTo>
                      <a:cubicBezTo>
                        <a:pt x="4304" y="0"/>
                        <a:pt x="8511" y="1286"/>
                        <a:pt x="12080" y="3693"/>
                      </a:cubicBezTo>
                    </a:path>
                    <a:path w="12080" h="21600" stroke="0" extrusionOk="0">
                      <a:moveTo>
                        <a:pt x="-1" y="0"/>
                      </a:moveTo>
                      <a:cubicBezTo>
                        <a:pt x="4304" y="0"/>
                        <a:pt x="8511" y="1286"/>
                        <a:pt x="12080" y="3693"/>
                      </a:cubicBezTo>
                      <a:lnTo>
                        <a:pt x="0" y="21600"/>
                      </a:lnTo>
                      <a:close/>
                    </a:path>
                  </a:pathLst>
                </a:custGeom>
                <a:noFill/>
                <a:ln w="38100">
                  <a:solidFill>
                    <a:srgbClr val="FF66FF"/>
                  </a:solidFill>
                  <a:prstDash val="sysDot"/>
                  <a:round/>
                  <a:headEnd/>
                  <a:tailEnd/>
                </a:ln>
              </p:spPr>
              <p:txBody>
                <a:bodyPr vert="eaVert" wrap="none" anchor="ctr"/>
                <a:lstStyle/>
                <a:p>
                  <a:endParaRPr lang="en-ZA"/>
                </a:p>
              </p:txBody>
            </p:sp>
            <p:sp>
              <p:nvSpPr>
                <p:cNvPr id="33858" name="Line 137"/>
                <p:cNvSpPr>
                  <a:spLocks noChangeShapeType="1"/>
                </p:cNvSpPr>
                <p:nvPr/>
              </p:nvSpPr>
              <p:spPr bwMode="auto">
                <a:xfrm>
                  <a:off x="2584" y="1951"/>
                  <a:ext cx="128" cy="512"/>
                </a:xfrm>
                <a:prstGeom prst="line">
                  <a:avLst/>
                </a:prstGeom>
                <a:noFill/>
                <a:ln w="38100">
                  <a:solidFill>
                    <a:srgbClr val="FF66FF"/>
                  </a:solidFill>
                  <a:prstDash val="sysDot"/>
                  <a:round/>
                  <a:headEnd/>
                  <a:tailEnd/>
                </a:ln>
              </p:spPr>
              <p:txBody>
                <a:bodyPr/>
                <a:lstStyle/>
                <a:p>
                  <a:endParaRPr lang="en-ZA"/>
                </a:p>
              </p:txBody>
            </p:sp>
          </p:grpSp>
        </p:grpSp>
        <p:sp>
          <p:nvSpPr>
            <p:cNvPr id="33835" name="Arc 138"/>
            <p:cNvSpPr>
              <a:spLocks/>
            </p:cNvSpPr>
            <p:nvPr/>
          </p:nvSpPr>
          <p:spPr bwMode="auto">
            <a:xfrm rot="7934452">
              <a:off x="3738" y="2120"/>
              <a:ext cx="714" cy="812"/>
            </a:xfrm>
            <a:custGeom>
              <a:avLst/>
              <a:gdLst>
                <a:gd name="T0" fmla="*/ 0 w 21600"/>
                <a:gd name="T1" fmla="*/ 0 h 21966"/>
                <a:gd name="T2" fmla="*/ 0 w 21600"/>
                <a:gd name="T3" fmla="*/ 0 h 21966"/>
                <a:gd name="T4" fmla="*/ 0 w 21600"/>
                <a:gd name="T5" fmla="*/ 0 h 21966"/>
                <a:gd name="T6" fmla="*/ 0 60000 65536"/>
                <a:gd name="T7" fmla="*/ 0 60000 65536"/>
                <a:gd name="T8" fmla="*/ 0 60000 65536"/>
                <a:gd name="T9" fmla="*/ 0 w 21600"/>
                <a:gd name="T10" fmla="*/ 0 h 21966"/>
                <a:gd name="T11" fmla="*/ 21600 w 21600"/>
                <a:gd name="T12" fmla="*/ 21966 h 21966"/>
              </a:gdLst>
              <a:ahLst/>
              <a:cxnLst>
                <a:cxn ang="T6">
                  <a:pos x="T0" y="T1"/>
                </a:cxn>
                <a:cxn ang="T7">
                  <a:pos x="T2" y="T3"/>
                </a:cxn>
                <a:cxn ang="T8">
                  <a:pos x="T4" y="T5"/>
                </a:cxn>
              </a:cxnLst>
              <a:rect l="T9" t="T10" r="T11" b="T12"/>
              <a:pathLst>
                <a:path w="21600" h="21966" fill="none" extrusionOk="0">
                  <a:moveTo>
                    <a:pt x="3497" y="0"/>
                  </a:moveTo>
                  <a:cubicBezTo>
                    <a:pt x="13937" y="1713"/>
                    <a:pt x="21600" y="10735"/>
                    <a:pt x="21600" y="21315"/>
                  </a:cubicBezTo>
                  <a:cubicBezTo>
                    <a:pt x="21600" y="21532"/>
                    <a:pt x="21596" y="21749"/>
                    <a:pt x="21590" y="21966"/>
                  </a:cubicBezTo>
                </a:path>
                <a:path w="21600" h="21966" stroke="0" extrusionOk="0">
                  <a:moveTo>
                    <a:pt x="3497" y="0"/>
                  </a:moveTo>
                  <a:cubicBezTo>
                    <a:pt x="13937" y="1713"/>
                    <a:pt x="21600" y="10735"/>
                    <a:pt x="21600" y="21315"/>
                  </a:cubicBezTo>
                  <a:cubicBezTo>
                    <a:pt x="21600" y="21532"/>
                    <a:pt x="21596" y="21749"/>
                    <a:pt x="21590" y="21966"/>
                  </a:cubicBezTo>
                  <a:lnTo>
                    <a:pt x="0" y="21315"/>
                  </a:lnTo>
                  <a:close/>
                </a:path>
              </a:pathLst>
            </a:custGeom>
            <a:noFill/>
            <a:ln w="38100">
              <a:solidFill>
                <a:srgbClr val="FF66FF"/>
              </a:solidFill>
              <a:prstDash val="sysDot"/>
              <a:round/>
              <a:headEnd/>
              <a:tailEnd/>
            </a:ln>
          </p:spPr>
          <p:txBody>
            <a:bodyPr rot="10800000" vert="eaVert" wrap="none" anchor="ctr"/>
            <a:lstStyle/>
            <a:p>
              <a:endParaRPr lang="en-ZA"/>
            </a:p>
          </p:txBody>
        </p:sp>
      </p:grpSp>
      <p:sp>
        <p:nvSpPr>
          <p:cNvPr id="33824" name="Right Arrow 120"/>
          <p:cNvSpPr>
            <a:spLocks noChangeArrowheads="1"/>
          </p:cNvSpPr>
          <p:nvPr/>
        </p:nvSpPr>
        <p:spPr bwMode="auto">
          <a:xfrm flipH="1">
            <a:off x="5734051" y="2794355"/>
            <a:ext cx="4295775" cy="304800"/>
          </a:xfrm>
          <a:prstGeom prst="rightArrow">
            <a:avLst>
              <a:gd name="adj1" fmla="val 100000"/>
              <a:gd name="adj2" fmla="val 223999"/>
            </a:avLst>
          </a:prstGeom>
          <a:solidFill>
            <a:schemeClr val="accent2"/>
          </a:solidFill>
          <a:ln w="9525" algn="ctr">
            <a:noFill/>
            <a:round/>
            <a:headEnd/>
            <a:tailEnd/>
          </a:ln>
        </p:spPr>
        <p:txBody>
          <a:bodyPr/>
          <a:lstStyle/>
          <a:p>
            <a:pPr algn="ctr">
              <a:lnSpc>
                <a:spcPct val="90000"/>
              </a:lnSpc>
              <a:spcBef>
                <a:spcPct val="35000"/>
              </a:spcBef>
              <a:spcAft>
                <a:spcPct val="25000"/>
              </a:spcAft>
              <a:buClr>
                <a:schemeClr val="folHlink"/>
              </a:buClr>
            </a:pPr>
            <a:r>
              <a:rPr lang="en-US" dirty="0" err="1">
                <a:solidFill>
                  <a:schemeClr val="bg1"/>
                </a:solidFill>
                <a:latin typeface="Arial" pitchFamily="34" charset="0"/>
                <a:cs typeface="Arial" pitchFamily="34" charset="0"/>
              </a:rPr>
              <a:t>Anti-HBeAg</a:t>
            </a:r>
            <a:endParaRPr lang="en-US" dirty="0">
              <a:solidFill>
                <a:schemeClr val="bg1"/>
              </a:solidFill>
              <a:latin typeface="Arial" pitchFamily="34" charset="0"/>
              <a:cs typeface="Arial" pitchFamily="34" charset="0"/>
            </a:endParaRPr>
          </a:p>
        </p:txBody>
      </p:sp>
      <p:sp>
        <p:nvSpPr>
          <p:cNvPr id="33825" name="Line 9"/>
          <p:cNvSpPr>
            <a:spLocks noChangeShapeType="1"/>
          </p:cNvSpPr>
          <p:nvPr/>
        </p:nvSpPr>
        <p:spPr bwMode="auto">
          <a:xfrm>
            <a:off x="2263775" y="3654780"/>
            <a:ext cx="381000" cy="0"/>
          </a:xfrm>
          <a:prstGeom prst="line">
            <a:avLst/>
          </a:prstGeom>
          <a:noFill/>
          <a:ln w="57150">
            <a:solidFill>
              <a:srgbClr val="FF66FF"/>
            </a:solidFill>
            <a:prstDash val="sysDot"/>
            <a:round/>
            <a:headEnd/>
            <a:tailEnd/>
          </a:ln>
        </p:spPr>
        <p:txBody>
          <a:bodyPr/>
          <a:lstStyle/>
          <a:p>
            <a:endParaRPr lang="en-ZA"/>
          </a:p>
        </p:txBody>
      </p:sp>
      <p:sp>
        <p:nvSpPr>
          <p:cNvPr id="33826" name="Line 11"/>
          <p:cNvSpPr>
            <a:spLocks noChangeShapeType="1"/>
          </p:cNvSpPr>
          <p:nvPr/>
        </p:nvSpPr>
        <p:spPr bwMode="auto">
          <a:xfrm>
            <a:off x="2263775" y="4248505"/>
            <a:ext cx="381000" cy="0"/>
          </a:xfrm>
          <a:prstGeom prst="line">
            <a:avLst/>
          </a:prstGeom>
          <a:noFill/>
          <a:ln w="57150">
            <a:solidFill>
              <a:srgbClr val="FFFF00"/>
            </a:solidFill>
            <a:prstDash val="sysDot"/>
            <a:round/>
            <a:headEnd/>
            <a:tailEnd/>
          </a:ln>
        </p:spPr>
        <p:txBody>
          <a:bodyPr/>
          <a:lstStyle/>
          <a:p>
            <a:endParaRPr lang="en-ZA"/>
          </a:p>
        </p:txBody>
      </p:sp>
      <p:sp>
        <p:nvSpPr>
          <p:cNvPr id="33827" name="Line 7"/>
          <p:cNvSpPr>
            <a:spLocks noChangeShapeType="1"/>
          </p:cNvSpPr>
          <p:nvPr/>
        </p:nvSpPr>
        <p:spPr bwMode="auto">
          <a:xfrm>
            <a:off x="2187575" y="3654780"/>
            <a:ext cx="381000" cy="0"/>
          </a:xfrm>
          <a:prstGeom prst="line">
            <a:avLst/>
          </a:prstGeom>
          <a:noFill/>
          <a:ln w="57150">
            <a:solidFill>
              <a:srgbClr val="FF66FF"/>
            </a:solidFill>
            <a:round/>
            <a:headEnd/>
            <a:tailEnd/>
          </a:ln>
        </p:spPr>
        <p:txBody>
          <a:bodyPr/>
          <a:lstStyle/>
          <a:p>
            <a:endParaRPr lang="en-ZA"/>
          </a:p>
        </p:txBody>
      </p:sp>
      <p:sp>
        <p:nvSpPr>
          <p:cNvPr id="33828" name="Text Box 8"/>
          <p:cNvSpPr txBox="1">
            <a:spLocks noChangeArrowheads="1"/>
          </p:cNvSpPr>
          <p:nvPr/>
        </p:nvSpPr>
        <p:spPr bwMode="auto">
          <a:xfrm>
            <a:off x="1882775" y="3867505"/>
            <a:ext cx="1084262" cy="336550"/>
          </a:xfrm>
          <a:prstGeom prst="rect">
            <a:avLst/>
          </a:prstGeom>
          <a:noFill/>
          <a:ln w="9525">
            <a:noFill/>
            <a:miter lim="800000"/>
            <a:headEnd/>
            <a:tailEnd/>
          </a:ln>
        </p:spPr>
        <p:txBody>
          <a:bodyPr wrap="none">
            <a:spAutoFit/>
          </a:bodyPr>
          <a:lstStyle/>
          <a:p>
            <a:r>
              <a:rPr lang="en-US" sz="1600" dirty="0">
                <a:latin typeface="Arial" pitchFamily="34" charset="0"/>
                <a:cs typeface="Arial" pitchFamily="34" charset="0"/>
              </a:rPr>
              <a:t>ADN VHB</a:t>
            </a:r>
          </a:p>
        </p:txBody>
      </p:sp>
      <p:sp>
        <p:nvSpPr>
          <p:cNvPr id="33829" name="Line 10"/>
          <p:cNvSpPr>
            <a:spLocks noChangeShapeType="1"/>
          </p:cNvSpPr>
          <p:nvPr/>
        </p:nvSpPr>
        <p:spPr bwMode="auto">
          <a:xfrm>
            <a:off x="2187575" y="4248505"/>
            <a:ext cx="381000" cy="0"/>
          </a:xfrm>
          <a:prstGeom prst="line">
            <a:avLst/>
          </a:prstGeom>
          <a:noFill/>
          <a:ln w="57150">
            <a:solidFill>
              <a:srgbClr val="FFFF00"/>
            </a:solidFill>
            <a:round/>
            <a:headEnd/>
            <a:tailEnd/>
          </a:ln>
        </p:spPr>
        <p:txBody>
          <a:bodyPr/>
          <a:lstStyle/>
          <a:p>
            <a:endParaRPr lang="en-ZA"/>
          </a:p>
        </p:txBody>
      </p:sp>
      <p:sp>
        <p:nvSpPr>
          <p:cNvPr id="33830" name="Text Box 8"/>
          <p:cNvSpPr txBox="1">
            <a:spLocks noChangeArrowheads="1"/>
          </p:cNvSpPr>
          <p:nvPr/>
        </p:nvSpPr>
        <p:spPr bwMode="auto">
          <a:xfrm>
            <a:off x="1806576" y="3257905"/>
            <a:ext cx="1233487" cy="336550"/>
          </a:xfrm>
          <a:prstGeom prst="rect">
            <a:avLst/>
          </a:prstGeom>
          <a:noFill/>
          <a:ln w="9525">
            <a:noFill/>
            <a:miter lim="800000"/>
            <a:headEnd/>
            <a:tailEnd/>
          </a:ln>
        </p:spPr>
        <p:txBody>
          <a:bodyPr wrap="none">
            <a:spAutoFit/>
          </a:bodyPr>
          <a:lstStyle/>
          <a:p>
            <a:r>
              <a:rPr lang="en-US" sz="1600">
                <a:latin typeface="Arial" pitchFamily="34" charset="0"/>
                <a:cs typeface="Arial" pitchFamily="34" charset="0"/>
              </a:rPr>
              <a:t>Activité ALT</a:t>
            </a:r>
          </a:p>
        </p:txBody>
      </p:sp>
      <p:sp>
        <p:nvSpPr>
          <p:cNvPr id="33831" name="TextBox 127"/>
          <p:cNvSpPr txBox="1">
            <a:spLocks noChangeArrowheads="1"/>
          </p:cNvSpPr>
          <p:nvPr/>
        </p:nvSpPr>
        <p:spPr bwMode="auto">
          <a:xfrm>
            <a:off x="1097279" y="1834197"/>
            <a:ext cx="10178731" cy="646331"/>
          </a:xfrm>
          <a:prstGeom prst="rect">
            <a:avLst/>
          </a:prstGeom>
          <a:noFill/>
          <a:ln w="9525">
            <a:noFill/>
            <a:miter lim="800000"/>
            <a:headEnd/>
            <a:tailEnd/>
          </a:ln>
        </p:spPr>
        <p:txBody>
          <a:bodyPr wrap="square">
            <a:spAutoFit/>
          </a:bodyPr>
          <a:lstStyle/>
          <a:p>
            <a:pPr algn="ctr"/>
            <a:r>
              <a:rPr lang="en-US" b="1" dirty="0">
                <a:latin typeface="Arial" pitchFamily="34" charset="0"/>
                <a:cs typeface="Arial" pitchFamily="34" charset="0"/>
              </a:rPr>
              <a:t>Histoire naturelle dynamique et complexe. Les étapes ont une durée variable </a:t>
            </a:r>
            <a:r>
              <a:rPr lang="en-US" b="1" dirty="0" smtClean="0">
                <a:latin typeface="Arial" pitchFamily="34" charset="0"/>
                <a:cs typeface="Arial" pitchFamily="34" charset="0"/>
              </a:rPr>
              <a:t>et ne sont pas nécessairement séquentielles. Toutes les phases nécessitent potentiellement un traitement.</a:t>
            </a:r>
            <a:endParaRPr lang="en-US" b="1" dirty="0">
              <a:latin typeface="Arial" pitchFamily="34" charset="0"/>
              <a:cs typeface="Arial" pitchFamily="34" charset="0"/>
            </a:endParaRPr>
          </a:p>
        </p:txBody>
      </p:sp>
      <p:sp>
        <p:nvSpPr>
          <p:cNvPr id="33833" name="Right Arrow 119"/>
          <p:cNvSpPr>
            <a:spLocks noChangeArrowheads="1"/>
          </p:cNvSpPr>
          <p:nvPr/>
        </p:nvSpPr>
        <p:spPr bwMode="auto">
          <a:xfrm>
            <a:off x="3141662" y="2578455"/>
            <a:ext cx="3276600" cy="304800"/>
          </a:xfrm>
          <a:prstGeom prst="rightArrow">
            <a:avLst>
              <a:gd name="adj1" fmla="val 100000"/>
              <a:gd name="adj2" fmla="val 224008"/>
            </a:avLst>
          </a:prstGeom>
          <a:solidFill>
            <a:schemeClr val="accent1"/>
          </a:solidFill>
          <a:ln w="9525" algn="ctr">
            <a:noFill/>
            <a:round/>
            <a:headEnd/>
            <a:tailEnd/>
          </a:ln>
        </p:spPr>
        <p:txBody>
          <a:bodyPr/>
          <a:lstStyle/>
          <a:p>
            <a:pPr algn="ctr">
              <a:lnSpc>
                <a:spcPct val="90000"/>
              </a:lnSpc>
              <a:spcBef>
                <a:spcPct val="35000"/>
              </a:spcBef>
              <a:spcAft>
                <a:spcPct val="25000"/>
              </a:spcAft>
              <a:buClr>
                <a:schemeClr val="folHlink"/>
              </a:buClr>
            </a:pPr>
            <a:r>
              <a:rPr lang="en-US" dirty="0" err="1">
                <a:solidFill>
                  <a:schemeClr val="bg1"/>
                </a:solidFill>
                <a:latin typeface="Arial" pitchFamily="34" charset="0"/>
                <a:cs typeface="Arial" pitchFamily="34" charset="0"/>
              </a:rPr>
              <a:t>HBeAg</a:t>
            </a:r>
            <a:endParaRPr lang="en-US" dirty="0">
              <a:solidFill>
                <a:schemeClr val="bg1"/>
              </a:solidFill>
              <a:latin typeface="Arial" pitchFamily="34" charset="0"/>
              <a:cs typeface="Arial" pitchFamily="34" charset="0"/>
            </a:endParaRPr>
          </a:p>
        </p:txBody>
      </p:sp>
      <p:pic>
        <p:nvPicPr>
          <p:cNvPr id="81" name="Picture 80"/>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82"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US" sz="4000" b="1" dirty="0" smtClean="0">
                <a:solidFill>
                  <a:schemeClr val="accent1"/>
                </a:solidFill>
                <a:latin typeface="Arial" charset="0"/>
              </a:rPr>
              <a:t>Phases d'infection chronique par le VHB</a:t>
            </a:r>
            <a:endParaRPr kumimoji="0" lang="en-GB" sz="4000" b="1" i="0" u="none" strike="noStrike" kern="1200" cap="none" spc="-50" normalizeH="0" baseline="0" noProof="0" dirty="0">
              <a:ln>
                <a:noFill/>
              </a:ln>
              <a:solidFill>
                <a:schemeClr val="accent1"/>
              </a:solidFill>
              <a:effectLst/>
              <a:uLnTx/>
              <a:uFillTx/>
              <a:latin typeface="Arial" charset="0"/>
              <a:ea typeface="+mj-ea"/>
              <a:cs typeface="Arial" charset="0"/>
            </a:endParaRPr>
          </a:p>
        </p:txBody>
      </p:sp>
      <p:cxnSp>
        <p:nvCxnSpPr>
          <p:cNvPr id="83" name="Straight Connector 82"/>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2547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AutoShape 4"/>
          <p:cNvSpPr>
            <a:spLocks noChangeArrowheads="1"/>
          </p:cNvSpPr>
          <p:nvPr/>
        </p:nvSpPr>
        <p:spPr bwMode="auto">
          <a:xfrm>
            <a:off x="3430588" y="2422960"/>
            <a:ext cx="5688013" cy="3024188"/>
          </a:xfrm>
          <a:prstGeom prst="rightArrow">
            <a:avLst>
              <a:gd name="adj1" fmla="val 50000"/>
              <a:gd name="adj2" fmla="val 47021"/>
            </a:avLst>
          </a:prstGeom>
          <a:solidFill>
            <a:schemeClr val="accent1"/>
          </a:solidFill>
          <a:ln w="9525">
            <a:solidFill>
              <a:schemeClr val="bg1"/>
            </a:solidFill>
            <a:miter lim="800000"/>
            <a:headEnd/>
            <a:tailEnd/>
          </a:ln>
        </p:spPr>
        <p:txBody>
          <a:bodyPr wrap="none" anchor="ctr"/>
          <a:lstStyle/>
          <a:p>
            <a:endParaRPr lang="en-ZA"/>
          </a:p>
        </p:txBody>
      </p:sp>
      <p:sp>
        <p:nvSpPr>
          <p:cNvPr id="23556" name="Text Box 5"/>
          <p:cNvSpPr txBox="1">
            <a:spLocks noChangeArrowheads="1"/>
          </p:cNvSpPr>
          <p:nvPr/>
        </p:nvSpPr>
        <p:spPr bwMode="auto">
          <a:xfrm>
            <a:off x="1990726" y="1919724"/>
            <a:ext cx="1512887" cy="701675"/>
          </a:xfrm>
          <a:prstGeom prst="rect">
            <a:avLst/>
          </a:prstGeom>
          <a:noFill/>
          <a:ln w="9525">
            <a:noFill/>
            <a:miter lim="800000"/>
            <a:headEnd/>
            <a:tailEnd/>
          </a:ln>
        </p:spPr>
        <p:txBody>
          <a:bodyPr>
            <a:spAutoFit/>
          </a:bodyPr>
          <a:lstStyle/>
          <a:p>
            <a:pPr algn="ctr">
              <a:spcBef>
                <a:spcPct val="50000"/>
              </a:spcBef>
            </a:pPr>
            <a:r>
              <a:rPr lang="en-ZA" sz="2000" b="1" dirty="0">
                <a:latin typeface="Arial" charset="0"/>
              </a:rPr>
              <a:t>Taux ADN VHB</a:t>
            </a:r>
            <a:endParaRPr lang="en-GB" sz="2000" b="1" dirty="0">
              <a:latin typeface="Arial" charset="0"/>
            </a:endParaRPr>
          </a:p>
        </p:txBody>
      </p:sp>
      <p:sp>
        <p:nvSpPr>
          <p:cNvPr id="23557" name="Text Box 6"/>
          <p:cNvSpPr txBox="1">
            <a:spLocks noChangeArrowheads="1"/>
          </p:cNvSpPr>
          <p:nvPr/>
        </p:nvSpPr>
        <p:spPr bwMode="auto">
          <a:xfrm>
            <a:off x="4149726" y="2351524"/>
            <a:ext cx="1152525" cy="396875"/>
          </a:xfrm>
          <a:prstGeom prst="rect">
            <a:avLst/>
          </a:prstGeom>
          <a:noFill/>
          <a:ln w="9525">
            <a:noFill/>
            <a:miter lim="800000"/>
            <a:headEnd/>
            <a:tailEnd/>
          </a:ln>
        </p:spPr>
        <p:txBody>
          <a:bodyPr>
            <a:spAutoFit/>
          </a:bodyPr>
          <a:lstStyle/>
          <a:p>
            <a:pPr>
              <a:spcBef>
                <a:spcPct val="50000"/>
              </a:spcBef>
            </a:pPr>
            <a:r>
              <a:rPr lang="en-ZA" sz="2000" b="1">
                <a:latin typeface="Arial" charset="0"/>
              </a:rPr>
              <a:t>Genre</a:t>
            </a:r>
            <a:endParaRPr lang="en-GB" sz="2000" b="1">
              <a:latin typeface="Arial" charset="0"/>
            </a:endParaRPr>
          </a:p>
        </p:txBody>
      </p:sp>
      <p:sp>
        <p:nvSpPr>
          <p:cNvPr id="23558" name="Text Box 7"/>
          <p:cNvSpPr txBox="1">
            <a:spLocks noChangeArrowheads="1"/>
          </p:cNvSpPr>
          <p:nvPr/>
        </p:nvSpPr>
        <p:spPr bwMode="auto">
          <a:xfrm>
            <a:off x="6094412" y="1919724"/>
            <a:ext cx="1600200" cy="701675"/>
          </a:xfrm>
          <a:prstGeom prst="rect">
            <a:avLst/>
          </a:prstGeom>
          <a:noFill/>
          <a:ln w="9525">
            <a:noFill/>
            <a:miter lim="800000"/>
            <a:headEnd/>
            <a:tailEnd/>
          </a:ln>
        </p:spPr>
        <p:txBody>
          <a:bodyPr wrap="square">
            <a:spAutoFit/>
          </a:bodyPr>
          <a:lstStyle/>
          <a:p>
            <a:pPr>
              <a:spcBef>
                <a:spcPct val="50000"/>
              </a:spcBef>
            </a:pPr>
            <a:r>
              <a:rPr lang="en-ZA" sz="2000" b="1" dirty="0">
                <a:latin typeface="Arial" charset="0"/>
              </a:rPr>
              <a:t>Âge à l'infection</a:t>
            </a:r>
            <a:endParaRPr lang="en-GB" sz="2000" b="1" dirty="0">
              <a:latin typeface="Arial" charset="0"/>
            </a:endParaRPr>
          </a:p>
        </p:txBody>
      </p:sp>
      <p:sp>
        <p:nvSpPr>
          <p:cNvPr id="23559" name="Text Box 8"/>
          <p:cNvSpPr txBox="1">
            <a:spLocks noChangeArrowheads="1"/>
          </p:cNvSpPr>
          <p:nvPr/>
        </p:nvSpPr>
        <p:spPr bwMode="auto">
          <a:xfrm>
            <a:off x="8326438" y="1919724"/>
            <a:ext cx="2232025" cy="701675"/>
          </a:xfrm>
          <a:prstGeom prst="rect">
            <a:avLst/>
          </a:prstGeom>
          <a:noFill/>
          <a:ln w="9525">
            <a:noFill/>
            <a:miter lim="800000"/>
            <a:headEnd/>
            <a:tailEnd/>
          </a:ln>
        </p:spPr>
        <p:txBody>
          <a:bodyPr wrap="square">
            <a:spAutoFit/>
          </a:bodyPr>
          <a:lstStyle/>
          <a:p>
            <a:pPr algn="ctr">
              <a:spcBef>
                <a:spcPct val="50000"/>
              </a:spcBef>
            </a:pPr>
            <a:r>
              <a:rPr lang="en-ZA" sz="2000" b="1" dirty="0" err="1">
                <a:latin typeface="Arial" charset="0"/>
              </a:rPr>
              <a:t>État</a:t>
            </a:r>
            <a:r>
              <a:rPr lang="en-ZA" sz="2000" b="1" dirty="0">
                <a:latin typeface="Arial" charset="0"/>
              </a:rPr>
              <a:t> </a:t>
            </a:r>
            <a:r>
              <a:rPr lang="en-ZA" sz="2000" b="1" dirty="0" err="1">
                <a:latin typeface="Arial" charset="0"/>
              </a:rPr>
              <a:t>immunitaire</a:t>
            </a:r>
            <a:r>
              <a:rPr lang="en-ZA" sz="2000" b="1" dirty="0">
                <a:latin typeface="Arial" charset="0"/>
              </a:rPr>
              <a:t> </a:t>
            </a:r>
            <a:r>
              <a:rPr lang="en-ZA" sz="2000" b="1" dirty="0" err="1">
                <a:latin typeface="Arial" charset="0"/>
              </a:rPr>
              <a:t>hôte</a:t>
            </a:r>
            <a:endParaRPr lang="en-GB" sz="2000" b="1" dirty="0">
              <a:latin typeface="Arial" charset="0"/>
            </a:endParaRPr>
          </a:p>
        </p:txBody>
      </p:sp>
      <p:sp>
        <p:nvSpPr>
          <p:cNvPr id="23560" name="Text Box 9"/>
          <p:cNvSpPr txBox="1">
            <a:spLocks noChangeArrowheads="1"/>
          </p:cNvSpPr>
          <p:nvPr/>
        </p:nvSpPr>
        <p:spPr bwMode="auto">
          <a:xfrm>
            <a:off x="1265306" y="5205349"/>
            <a:ext cx="1902125" cy="1015663"/>
          </a:xfrm>
          <a:prstGeom prst="rect">
            <a:avLst/>
          </a:prstGeom>
          <a:noFill/>
          <a:ln w="9525">
            <a:noFill/>
            <a:miter lim="800000"/>
            <a:headEnd/>
            <a:tailEnd/>
          </a:ln>
        </p:spPr>
        <p:txBody>
          <a:bodyPr wrap="square">
            <a:spAutoFit/>
          </a:bodyPr>
          <a:lstStyle/>
          <a:p>
            <a:pPr algn="ctr">
              <a:spcBef>
                <a:spcPct val="50000"/>
              </a:spcBef>
            </a:pPr>
            <a:r>
              <a:rPr lang="en-ZA" sz="2000" b="1" dirty="0">
                <a:latin typeface="Arial" charset="0"/>
              </a:rPr>
              <a:t>Mutations et génotype du VHB</a:t>
            </a:r>
            <a:endParaRPr lang="en-GB" sz="2000" b="1" dirty="0">
              <a:latin typeface="Arial" charset="0"/>
            </a:endParaRPr>
          </a:p>
        </p:txBody>
      </p:sp>
      <p:sp>
        <p:nvSpPr>
          <p:cNvPr id="23561" name="Text Box 10"/>
          <p:cNvSpPr txBox="1">
            <a:spLocks noChangeArrowheads="1"/>
          </p:cNvSpPr>
          <p:nvPr/>
        </p:nvSpPr>
        <p:spPr bwMode="auto">
          <a:xfrm>
            <a:off x="3122612" y="5231249"/>
            <a:ext cx="1295921" cy="1169551"/>
          </a:xfrm>
          <a:prstGeom prst="rect">
            <a:avLst/>
          </a:prstGeom>
          <a:noFill/>
          <a:ln w="9525">
            <a:noFill/>
            <a:miter lim="800000"/>
            <a:headEnd/>
            <a:tailEnd/>
          </a:ln>
        </p:spPr>
        <p:txBody>
          <a:bodyPr wrap="square">
            <a:spAutoFit/>
          </a:bodyPr>
          <a:lstStyle/>
          <a:p>
            <a:pPr algn="ctr">
              <a:spcBef>
                <a:spcPct val="50000"/>
              </a:spcBef>
            </a:pPr>
            <a:r>
              <a:rPr lang="en-ZA" sz="2000" b="1" dirty="0">
                <a:latin typeface="Arial" charset="0"/>
              </a:rPr>
              <a:t>Diabète sucré</a:t>
            </a:r>
          </a:p>
          <a:p>
            <a:pPr algn="ctr">
              <a:spcBef>
                <a:spcPct val="50000"/>
              </a:spcBef>
            </a:pPr>
            <a:endParaRPr lang="en-GB" sz="2000" b="1" dirty="0">
              <a:latin typeface="Arial" charset="0"/>
            </a:endParaRPr>
          </a:p>
        </p:txBody>
      </p:sp>
      <p:sp>
        <p:nvSpPr>
          <p:cNvPr id="23562" name="Text Box 11"/>
          <p:cNvSpPr txBox="1">
            <a:spLocks noChangeArrowheads="1"/>
          </p:cNvSpPr>
          <p:nvPr/>
        </p:nvSpPr>
        <p:spPr bwMode="auto">
          <a:xfrm>
            <a:off x="4283669" y="5231249"/>
            <a:ext cx="2045693" cy="701675"/>
          </a:xfrm>
          <a:prstGeom prst="rect">
            <a:avLst/>
          </a:prstGeom>
          <a:noFill/>
          <a:ln w="9525">
            <a:noFill/>
            <a:miter lim="800000"/>
            <a:headEnd/>
            <a:tailEnd/>
          </a:ln>
        </p:spPr>
        <p:txBody>
          <a:bodyPr wrap="square">
            <a:spAutoFit/>
          </a:bodyPr>
          <a:lstStyle/>
          <a:p>
            <a:pPr algn="ctr">
              <a:spcBef>
                <a:spcPct val="50000"/>
              </a:spcBef>
            </a:pPr>
            <a:r>
              <a:rPr lang="en-ZA" sz="2000" b="1" dirty="0">
                <a:latin typeface="Arial" charset="0"/>
              </a:rPr>
              <a:t>Consommation d'alcool</a:t>
            </a:r>
            <a:endParaRPr lang="en-GB" sz="2000" b="1" dirty="0">
              <a:latin typeface="Arial" charset="0"/>
            </a:endParaRPr>
          </a:p>
        </p:txBody>
      </p:sp>
      <p:sp>
        <p:nvSpPr>
          <p:cNvPr id="23563" name="Text Box 12"/>
          <p:cNvSpPr txBox="1">
            <a:spLocks noChangeArrowheads="1"/>
          </p:cNvSpPr>
          <p:nvPr/>
        </p:nvSpPr>
        <p:spPr bwMode="auto">
          <a:xfrm>
            <a:off x="7966076" y="5304274"/>
            <a:ext cx="2232025" cy="701675"/>
          </a:xfrm>
          <a:prstGeom prst="rect">
            <a:avLst/>
          </a:prstGeom>
          <a:noFill/>
          <a:ln w="9525">
            <a:noFill/>
            <a:miter lim="800000"/>
            <a:headEnd/>
            <a:tailEnd/>
          </a:ln>
        </p:spPr>
        <p:txBody>
          <a:bodyPr>
            <a:spAutoFit/>
          </a:bodyPr>
          <a:lstStyle/>
          <a:p>
            <a:pPr algn="ctr">
              <a:spcBef>
                <a:spcPct val="50000"/>
              </a:spcBef>
            </a:pPr>
            <a:r>
              <a:rPr lang="en-ZA" sz="2000" b="1" dirty="0" err="1">
                <a:latin typeface="Arial" charset="0"/>
              </a:rPr>
              <a:t>Coinfection</a:t>
            </a:r>
            <a:r>
              <a:rPr lang="en-ZA" sz="2000" b="1" dirty="0">
                <a:latin typeface="Arial" charset="0"/>
              </a:rPr>
              <a:t> par le VHC </a:t>
            </a:r>
            <a:r>
              <a:rPr lang="en-ZA" sz="2000" b="1" dirty="0" err="1">
                <a:latin typeface="Arial" charset="0"/>
              </a:rPr>
              <a:t>ou</a:t>
            </a:r>
            <a:r>
              <a:rPr lang="en-ZA" sz="2000" b="1" dirty="0">
                <a:latin typeface="Arial" charset="0"/>
              </a:rPr>
              <a:t> le VIH</a:t>
            </a:r>
            <a:endParaRPr lang="en-GB" sz="2000" b="1" dirty="0">
              <a:latin typeface="Arial" charset="0"/>
            </a:endParaRPr>
          </a:p>
        </p:txBody>
      </p:sp>
      <p:sp>
        <p:nvSpPr>
          <p:cNvPr id="23564" name="Text Box 13"/>
          <p:cNvSpPr txBox="1">
            <a:spLocks noChangeArrowheads="1"/>
          </p:cNvSpPr>
          <p:nvPr/>
        </p:nvSpPr>
        <p:spPr bwMode="auto">
          <a:xfrm>
            <a:off x="3430588" y="3428127"/>
            <a:ext cx="4278602" cy="1077218"/>
          </a:xfrm>
          <a:prstGeom prst="rect">
            <a:avLst/>
          </a:prstGeom>
          <a:noFill/>
          <a:ln w="9525">
            <a:noFill/>
            <a:miter lim="800000"/>
            <a:headEnd/>
            <a:tailEnd/>
          </a:ln>
        </p:spPr>
        <p:txBody>
          <a:bodyPr wrap="square">
            <a:spAutoFit/>
          </a:bodyPr>
          <a:lstStyle/>
          <a:p>
            <a:pPr algn="ctr">
              <a:spcBef>
                <a:spcPct val="50000"/>
              </a:spcBef>
            </a:pPr>
            <a:r>
              <a:rPr lang="en-ZA" sz="3200" dirty="0" smtClean="0">
                <a:solidFill>
                  <a:schemeClr val="bg1"/>
                </a:solidFill>
                <a:latin typeface="Arial" charset="0"/>
              </a:rPr>
              <a:t>Progression de la maladie</a:t>
            </a:r>
            <a:endParaRPr lang="en-GB" sz="3200" dirty="0">
              <a:solidFill>
                <a:schemeClr val="bg1"/>
              </a:solidFill>
              <a:latin typeface="Arial" charset="0"/>
            </a:endParaRPr>
          </a:p>
        </p:txBody>
      </p:sp>
      <p:sp>
        <p:nvSpPr>
          <p:cNvPr id="23565" name="Line 17"/>
          <p:cNvSpPr>
            <a:spLocks noChangeShapeType="1"/>
          </p:cNvSpPr>
          <p:nvPr/>
        </p:nvSpPr>
        <p:spPr bwMode="auto">
          <a:xfrm rot="10750610" flipH="1">
            <a:off x="2565401" y="4728011"/>
            <a:ext cx="790575" cy="576263"/>
          </a:xfrm>
          <a:prstGeom prst="line">
            <a:avLst/>
          </a:prstGeom>
          <a:noFill/>
          <a:ln w="31750">
            <a:solidFill>
              <a:schemeClr val="tx1"/>
            </a:solidFill>
            <a:round/>
            <a:headEnd/>
            <a:tailEnd type="triangle" w="med" len="med"/>
          </a:ln>
        </p:spPr>
        <p:txBody>
          <a:bodyPr/>
          <a:lstStyle/>
          <a:p>
            <a:endParaRPr lang="en-ZA"/>
          </a:p>
        </p:txBody>
      </p:sp>
      <p:sp>
        <p:nvSpPr>
          <p:cNvPr id="23566" name="Line 18"/>
          <p:cNvSpPr>
            <a:spLocks noChangeShapeType="1"/>
          </p:cNvSpPr>
          <p:nvPr/>
        </p:nvSpPr>
        <p:spPr bwMode="auto">
          <a:xfrm rot="15232740" flipH="1">
            <a:off x="2509044" y="2717442"/>
            <a:ext cx="912812" cy="511175"/>
          </a:xfrm>
          <a:prstGeom prst="line">
            <a:avLst/>
          </a:prstGeom>
          <a:noFill/>
          <a:ln w="31750">
            <a:solidFill>
              <a:schemeClr val="tx1"/>
            </a:solidFill>
            <a:round/>
            <a:headEnd/>
            <a:tailEnd type="triangle" w="med" len="med"/>
          </a:ln>
        </p:spPr>
        <p:txBody>
          <a:bodyPr/>
          <a:lstStyle/>
          <a:p>
            <a:endParaRPr lang="en-ZA"/>
          </a:p>
        </p:txBody>
      </p:sp>
      <p:sp>
        <p:nvSpPr>
          <p:cNvPr id="23567" name="Line 19"/>
          <p:cNvSpPr>
            <a:spLocks noChangeShapeType="1"/>
          </p:cNvSpPr>
          <p:nvPr/>
        </p:nvSpPr>
        <p:spPr bwMode="auto">
          <a:xfrm rot="16690968" flipH="1">
            <a:off x="4636293" y="2801579"/>
            <a:ext cx="388938" cy="209550"/>
          </a:xfrm>
          <a:prstGeom prst="line">
            <a:avLst/>
          </a:prstGeom>
          <a:noFill/>
          <a:ln w="31750">
            <a:solidFill>
              <a:schemeClr val="tx1"/>
            </a:solidFill>
            <a:round/>
            <a:headEnd/>
            <a:tailEnd type="triangle" w="med" len="med"/>
          </a:ln>
        </p:spPr>
        <p:txBody>
          <a:bodyPr/>
          <a:lstStyle/>
          <a:p>
            <a:endParaRPr lang="en-ZA"/>
          </a:p>
        </p:txBody>
      </p:sp>
      <p:sp>
        <p:nvSpPr>
          <p:cNvPr id="23568" name="Line 20"/>
          <p:cNvSpPr>
            <a:spLocks noChangeShapeType="1"/>
          </p:cNvSpPr>
          <p:nvPr/>
        </p:nvSpPr>
        <p:spPr bwMode="auto">
          <a:xfrm rot="5722998">
            <a:off x="6380162" y="2778560"/>
            <a:ext cx="503238" cy="77788"/>
          </a:xfrm>
          <a:prstGeom prst="line">
            <a:avLst/>
          </a:prstGeom>
          <a:noFill/>
          <a:ln w="31750">
            <a:solidFill>
              <a:schemeClr val="tx1"/>
            </a:solidFill>
            <a:round/>
            <a:headEnd/>
            <a:tailEnd type="triangle" w="med" len="med"/>
          </a:ln>
        </p:spPr>
        <p:txBody>
          <a:bodyPr/>
          <a:lstStyle/>
          <a:p>
            <a:endParaRPr lang="en-ZA"/>
          </a:p>
        </p:txBody>
      </p:sp>
      <p:sp>
        <p:nvSpPr>
          <p:cNvPr id="23569" name="Line 21"/>
          <p:cNvSpPr>
            <a:spLocks noChangeShapeType="1"/>
          </p:cNvSpPr>
          <p:nvPr/>
        </p:nvSpPr>
        <p:spPr bwMode="auto">
          <a:xfrm rot="20975782" flipH="1">
            <a:off x="8542337" y="2638860"/>
            <a:ext cx="649288" cy="361950"/>
          </a:xfrm>
          <a:prstGeom prst="line">
            <a:avLst/>
          </a:prstGeom>
          <a:noFill/>
          <a:ln w="31750">
            <a:solidFill>
              <a:schemeClr val="tx1"/>
            </a:solidFill>
            <a:round/>
            <a:headEnd/>
            <a:tailEnd type="triangle" w="med" len="med"/>
          </a:ln>
        </p:spPr>
        <p:txBody>
          <a:bodyPr/>
          <a:lstStyle/>
          <a:p>
            <a:endParaRPr lang="en-ZA"/>
          </a:p>
        </p:txBody>
      </p:sp>
      <p:sp>
        <p:nvSpPr>
          <p:cNvPr id="23570" name="Line 22"/>
          <p:cNvSpPr>
            <a:spLocks noChangeShapeType="1"/>
          </p:cNvSpPr>
          <p:nvPr/>
        </p:nvSpPr>
        <p:spPr bwMode="auto">
          <a:xfrm rot="-7706675">
            <a:off x="8329613" y="5012173"/>
            <a:ext cx="503237" cy="77788"/>
          </a:xfrm>
          <a:prstGeom prst="line">
            <a:avLst/>
          </a:prstGeom>
          <a:noFill/>
          <a:ln w="31750">
            <a:solidFill>
              <a:schemeClr val="tx1"/>
            </a:solidFill>
            <a:round/>
            <a:headEnd/>
            <a:tailEnd type="triangle" w="med" len="med"/>
          </a:ln>
        </p:spPr>
        <p:txBody>
          <a:bodyPr/>
          <a:lstStyle/>
          <a:p>
            <a:endParaRPr lang="en-ZA"/>
          </a:p>
        </p:txBody>
      </p:sp>
      <p:sp>
        <p:nvSpPr>
          <p:cNvPr id="23571" name="Line 23"/>
          <p:cNvSpPr>
            <a:spLocks noChangeShapeType="1"/>
          </p:cNvSpPr>
          <p:nvPr/>
        </p:nvSpPr>
        <p:spPr bwMode="auto">
          <a:xfrm rot="7163533" flipH="1">
            <a:off x="3495875"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3572" name="Line 24"/>
          <p:cNvSpPr>
            <a:spLocks noChangeShapeType="1"/>
          </p:cNvSpPr>
          <p:nvPr/>
        </p:nvSpPr>
        <p:spPr bwMode="auto">
          <a:xfrm rot="7163533" flipH="1">
            <a:off x="5518944"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1" name="Line 24"/>
          <p:cNvSpPr>
            <a:spLocks noChangeShapeType="1"/>
          </p:cNvSpPr>
          <p:nvPr/>
        </p:nvSpPr>
        <p:spPr bwMode="auto">
          <a:xfrm rot="7163533" flipH="1">
            <a:off x="6896885" y="4889142"/>
            <a:ext cx="388937" cy="209550"/>
          </a:xfrm>
          <a:prstGeom prst="line">
            <a:avLst/>
          </a:prstGeom>
          <a:noFill/>
          <a:ln w="31750">
            <a:solidFill>
              <a:schemeClr val="tx1"/>
            </a:solidFill>
            <a:round/>
            <a:headEnd/>
            <a:tailEnd type="triangle" w="med" len="med"/>
          </a:ln>
        </p:spPr>
        <p:txBody>
          <a:bodyPr/>
          <a:lstStyle/>
          <a:p>
            <a:endParaRPr lang="en-ZA"/>
          </a:p>
        </p:txBody>
      </p:sp>
      <p:sp>
        <p:nvSpPr>
          <p:cNvPr id="2" name="TextBox 1"/>
          <p:cNvSpPr txBox="1"/>
          <p:nvPr/>
        </p:nvSpPr>
        <p:spPr>
          <a:xfrm>
            <a:off x="6323012" y="5190945"/>
            <a:ext cx="1517401" cy="707886"/>
          </a:xfrm>
          <a:prstGeom prst="rect">
            <a:avLst/>
          </a:prstGeom>
          <a:noFill/>
        </p:spPr>
        <p:txBody>
          <a:bodyPr wrap="square" rtlCol="0">
            <a:spAutoFit/>
          </a:bodyPr>
          <a:lstStyle/>
          <a:p>
            <a:pPr algn="ctr"/>
            <a:r>
              <a:rPr lang="en-ZA" sz="2000" b="1" dirty="0">
                <a:latin typeface="Arial"/>
                <a:cs typeface="Arial"/>
              </a:rPr>
              <a:t>Surcharge</a:t>
            </a:r>
          </a:p>
          <a:p>
            <a:pPr algn="ctr"/>
            <a:r>
              <a:rPr lang="en-ZA" sz="2000" b="1" dirty="0">
                <a:latin typeface="Arial"/>
                <a:cs typeface="Arial"/>
              </a:rPr>
              <a:t>de fer</a:t>
            </a:r>
          </a:p>
        </p:txBody>
      </p:sp>
      <p:sp>
        <p:nvSpPr>
          <p:cNvPr id="24" name="Line 20"/>
          <p:cNvSpPr>
            <a:spLocks noChangeShapeType="1"/>
          </p:cNvSpPr>
          <p:nvPr/>
        </p:nvSpPr>
        <p:spPr bwMode="auto">
          <a:xfrm rot="5722998" flipH="1" flipV="1">
            <a:off x="3036713" y="3755284"/>
            <a:ext cx="58253" cy="618170"/>
          </a:xfrm>
          <a:prstGeom prst="line">
            <a:avLst/>
          </a:prstGeom>
          <a:noFill/>
          <a:ln w="31750">
            <a:solidFill>
              <a:schemeClr val="tx1"/>
            </a:solidFill>
            <a:round/>
            <a:headEnd/>
            <a:tailEnd type="triangle" w="med" len="med"/>
          </a:ln>
        </p:spPr>
        <p:txBody>
          <a:bodyPr/>
          <a:lstStyle/>
          <a:p>
            <a:endParaRPr lang="en-ZA"/>
          </a:p>
        </p:txBody>
      </p:sp>
      <p:sp>
        <p:nvSpPr>
          <p:cNvPr id="5" name="TextBox 4"/>
          <p:cNvSpPr txBox="1"/>
          <p:nvPr/>
        </p:nvSpPr>
        <p:spPr>
          <a:xfrm>
            <a:off x="1646700" y="3891734"/>
            <a:ext cx="1108685" cy="707886"/>
          </a:xfrm>
          <a:prstGeom prst="rect">
            <a:avLst/>
          </a:prstGeom>
          <a:noFill/>
        </p:spPr>
        <p:txBody>
          <a:bodyPr wrap="square" rtlCol="0">
            <a:spAutoFit/>
          </a:bodyPr>
          <a:lstStyle/>
          <a:p>
            <a:r>
              <a:rPr lang="en-ZA" sz="2000" b="1" dirty="0">
                <a:latin typeface="Arial" panose="020B0604020202020204" pitchFamily="34" charset="0"/>
                <a:cs typeface="Arial" panose="020B0604020202020204" pitchFamily="34" charset="0"/>
              </a:rPr>
              <a:t>État</a:t>
            </a:r>
          </a:p>
          <a:p>
            <a:r>
              <a:rPr lang="en-ZA" sz="2000" b="1" dirty="0">
                <a:latin typeface="Arial" panose="020B0604020202020204" pitchFamily="34" charset="0"/>
                <a:cs typeface="Arial" panose="020B0604020202020204" pitchFamily="34" charset="0"/>
              </a:rPr>
              <a:t>HBeAg</a:t>
            </a:r>
          </a:p>
        </p:txBody>
      </p:sp>
      <p:sp>
        <p:nvSpPr>
          <p:cNvPr id="25"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ZA" sz="4000" b="1" dirty="0" smtClean="0">
                <a:solidFill>
                  <a:schemeClr val="accent1"/>
                </a:solidFill>
                <a:latin typeface="Arial" charset="0"/>
              </a:rPr>
              <a:t>Facteurs influant sur l'histoire naturelle</a:t>
            </a:r>
            <a:endParaRPr kumimoji="0" lang="en-GB" sz="4000" b="1" i="0" u="none" strike="noStrike" kern="1200" cap="none" spc="-50" normalizeH="0" baseline="0" noProof="0" dirty="0">
              <a:ln>
                <a:noFill/>
              </a:ln>
              <a:solidFill>
                <a:schemeClr val="accent1"/>
              </a:solidFill>
              <a:effectLst/>
              <a:uLnTx/>
              <a:uFillTx/>
              <a:latin typeface="Arial" charset="0"/>
              <a:ea typeface="+mj-ea"/>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60214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16" name="Text Box 13"/>
          <p:cNvSpPr txBox="1">
            <a:spLocks noChangeArrowheads="1"/>
          </p:cNvSpPr>
          <p:nvPr/>
        </p:nvSpPr>
        <p:spPr bwMode="auto">
          <a:xfrm>
            <a:off x="3646487" y="3429000"/>
            <a:ext cx="4248150" cy="584200"/>
          </a:xfrm>
          <a:prstGeom prst="rect">
            <a:avLst/>
          </a:prstGeom>
          <a:noFill/>
          <a:ln w="9525">
            <a:noFill/>
            <a:miter lim="800000"/>
            <a:headEnd/>
            <a:tailEnd/>
          </a:ln>
        </p:spPr>
        <p:txBody>
          <a:bodyPr>
            <a:spAutoFit/>
          </a:bodyPr>
          <a:lstStyle/>
          <a:p>
            <a:pPr algn="ctr">
              <a:spcBef>
                <a:spcPct val="50000"/>
              </a:spcBef>
            </a:pPr>
            <a:r>
              <a:rPr lang="en-ZA" sz="3200" dirty="0">
                <a:solidFill>
                  <a:schemeClr val="bg1"/>
                </a:solidFill>
                <a:latin typeface="Arial" pitchFamily="34" charset="0"/>
              </a:rPr>
              <a:t>Progression de la maladie</a:t>
            </a:r>
            <a:endParaRPr lang="en-GB" sz="3200" dirty="0">
              <a:solidFill>
                <a:schemeClr val="bg1"/>
              </a:solidFill>
              <a:latin typeface="Arial" pitchFamily="34" charset="0"/>
            </a:endParaRPr>
          </a:p>
        </p:txBody>
      </p:sp>
      <p:pic>
        <p:nvPicPr>
          <p:cNvPr id="2" name="Picture 1"/>
          <p:cNvPicPr>
            <a:picLocks noChangeAspect="1"/>
          </p:cNvPicPr>
          <p:nvPr/>
        </p:nvPicPr>
        <p:blipFill>
          <a:blip r:embed="rId2"/>
          <a:srcRect t="29130" b="5329"/>
          <a:stretch>
            <a:fillRect/>
          </a:stretch>
        </p:blipFill>
        <p:spPr>
          <a:xfrm>
            <a:off x="1349771" y="1981200"/>
            <a:ext cx="9489281" cy="411480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6" name="Rectangle 2"/>
          <p:cNvSpPr txBox="1">
            <a:spLocks noChangeArrowheads="1"/>
          </p:cNvSpPr>
          <p:nvPr/>
        </p:nvSpPr>
        <p:spPr>
          <a:xfrm>
            <a:off x="1097280" y="283464"/>
            <a:ext cx="10058400" cy="1453896"/>
          </a:xfrm>
          <a:prstGeom prst="rect">
            <a:avLst/>
          </a:prstGeom>
        </p:spPr>
        <p:txBody>
          <a:bodyPr vert="horz" lIns="91440" tIns="45720" rIns="91440" bIns="45720" rtlCol="0" anchor="b">
            <a:normAutofit/>
          </a:bodyPr>
          <a:lstStyle/>
          <a:p>
            <a:pPr lvl="0" defTabSz="914126">
              <a:lnSpc>
                <a:spcPct val="85000"/>
              </a:lnSpc>
              <a:spcBef>
                <a:spcPct val="0"/>
              </a:spcBef>
              <a:defRPr/>
            </a:pPr>
            <a:r>
              <a:rPr lang="en-US" sz="4000" b="1" dirty="0" smtClean="0">
                <a:solidFill>
                  <a:schemeClr val="accent1"/>
                </a:solidFill>
                <a:latin typeface="Arial" charset="0"/>
              </a:rPr>
              <a:t>Étude REVEAL</a:t>
            </a:r>
          </a:p>
          <a:p>
            <a:pPr lvl="0" defTabSz="914126">
              <a:lnSpc>
                <a:spcPct val="85000"/>
              </a:lnSpc>
              <a:spcBef>
                <a:spcPct val="0"/>
              </a:spcBef>
              <a:defRPr/>
            </a:pPr>
            <a:r>
              <a:rPr lang="en-US" sz="2800" dirty="0" smtClean="0">
                <a:solidFill>
                  <a:schemeClr val="accent1"/>
                </a:solidFill>
                <a:latin typeface="Arial" charset="0"/>
              </a:rPr>
              <a:t>Risque de CHC et cirrhose selon l'ADN VHB de base</a:t>
            </a:r>
            <a:endParaRPr kumimoji="0" lang="en-GB" sz="2800" i="0" u="none" strike="noStrike" kern="1200" cap="none" spc="-50" normalizeH="0" baseline="0" noProof="0" dirty="0">
              <a:ln>
                <a:noFill/>
              </a:ln>
              <a:solidFill>
                <a:schemeClr val="accent1"/>
              </a:solidFill>
              <a:effectLst/>
              <a:uLnTx/>
              <a:uFillTx/>
              <a:latin typeface="Arial" charset="0"/>
              <a:ea typeface="+mj-ea"/>
              <a:cs typeface="Arial" charset="0"/>
            </a:endParaRPr>
          </a:p>
        </p:txBody>
      </p:sp>
      <p:cxnSp>
        <p:nvCxnSpPr>
          <p:cNvPr id="7" name="Straight Connector 6"/>
          <p:cNvCxnSpPr/>
          <p:nvPr/>
        </p:nvCxnSpPr>
        <p:spPr>
          <a:xfrm>
            <a:off x="1193221" y="1752600"/>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146304" y="6455664"/>
            <a:ext cx="8105654" cy="289823"/>
          </a:xfrm>
          <a:prstGeom prst="rect">
            <a:avLst/>
          </a:prstGeom>
          <a:noFill/>
          <a:ln w="9525">
            <a:noFill/>
            <a:miter lim="800000"/>
            <a:headEnd/>
            <a:tailEnd/>
          </a:ln>
        </p:spPr>
        <p:txBody>
          <a:bodyPr wrap="none">
            <a:spAutoFit/>
          </a:bodyPr>
          <a:lstStyle/>
          <a:p>
            <a:pPr>
              <a:lnSpc>
                <a:spcPct val="90000"/>
              </a:lnSpc>
            </a:pPr>
            <a:r>
              <a:rPr lang="en-US" sz="1400" dirty="0" smtClean="0">
                <a:solidFill>
                  <a:schemeClr val="bg1"/>
                </a:solidFill>
                <a:latin typeface="Arial" pitchFamily="34" charset="0"/>
                <a:cs typeface="Arial" pitchFamily="34" charset="0"/>
              </a:rPr>
              <a:t>1. Chen CJ, et al. JAMA. 2006 ; 295 : 65-73.    2. Iloeje UH, et al. Gastroentérologie. 2006 ; 130 : 678-686.</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7219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835332" cy="5754960"/>
          </a:xfrm>
        </p:spPr>
        <p:txBody>
          <a:bodyPr>
            <a:noAutofit/>
          </a:bodyPr>
          <a:lstStyle/>
          <a:p>
            <a:pPr marL="0" indent="0">
              <a:lnSpc>
                <a:spcPct val="100000"/>
              </a:lnSpc>
              <a:buClr>
                <a:schemeClr val="tx1"/>
              </a:buClr>
              <a:buSzTx/>
              <a:buNone/>
            </a:pPr>
            <a:r>
              <a:rPr lang="en-GB" sz="2400" b="1" dirty="0">
                <a:solidFill>
                  <a:schemeClr val="accent1"/>
                </a:solidFill>
                <a:latin typeface="Arial" charset="0"/>
              </a:rPr>
              <a:t>Biopsie du foie</a:t>
            </a:r>
            <a:endParaRPr lang="en-GB" sz="2400" b="1" dirty="0" smtClean="0">
              <a:solidFill>
                <a:schemeClr val="accent1"/>
              </a:solidFill>
              <a:latin typeface="Arial" charset="0"/>
            </a:endParaRPr>
          </a:p>
          <a:p>
            <a:pPr marL="347472" indent="-347472" eaLnBrk="1" hangingPunct="1">
              <a:lnSpc>
                <a:spcPct val="100000"/>
              </a:lnSpc>
              <a:buSzTx/>
              <a:buFont typeface="Wingdings" panose="05000000000000000000" pitchFamily="2" charset="2"/>
              <a:buChar char="§"/>
            </a:pPr>
            <a:r>
              <a:rPr lang="en-GB" sz="2200" dirty="0" smtClean="0">
                <a:solidFill>
                  <a:schemeClr val="tx1"/>
                </a:solidFill>
                <a:latin typeface="Arial" charset="0"/>
              </a:rPr>
              <a:t>La biopsie du foie a été considérée la norme de référence pour évaluer et déterminer l'étape d'une maladie du foie, ainsi que pour établir le rôle des cofacteurs</a:t>
            </a:r>
          </a:p>
          <a:p>
            <a:pPr marL="347472" indent="-347472" eaLnBrk="1" hangingPunct="1">
              <a:lnSpc>
                <a:spcPct val="100000"/>
              </a:lnSpc>
              <a:buSzTx/>
              <a:buFont typeface="Wingdings" panose="05000000000000000000" pitchFamily="2" charset="2"/>
              <a:buChar char="§"/>
            </a:pPr>
            <a:r>
              <a:rPr lang="en-GB" sz="2200" dirty="0">
                <a:solidFill>
                  <a:schemeClr val="tx1"/>
                </a:solidFill>
                <a:latin typeface="Arial" charset="0"/>
              </a:rPr>
              <a:t>Systèmes de notation standardisés de la biopsie - </a:t>
            </a:r>
            <a:r>
              <a:rPr lang="en-GB" sz="2200" i="1" dirty="0">
                <a:solidFill>
                  <a:schemeClr val="tx1"/>
                </a:solidFill>
                <a:latin typeface="Arial" charset="0"/>
              </a:rPr>
              <a:t>Taux METAVIR et Knodell et Ishak</a:t>
            </a:r>
          </a:p>
          <a:p>
            <a:pPr marL="0" indent="0">
              <a:lnSpc>
                <a:spcPct val="80000"/>
              </a:lnSpc>
              <a:buClr>
                <a:schemeClr val="tx1"/>
              </a:buClr>
              <a:buSzTx/>
              <a:buNone/>
            </a:pPr>
            <a:endParaRPr lang="en-GB" sz="2400" dirty="0">
              <a:latin typeface="Arial" charset="0"/>
            </a:endParaRPr>
          </a:p>
          <a:p>
            <a:pPr marL="0" indent="0">
              <a:lnSpc>
                <a:spcPct val="80000"/>
              </a:lnSpc>
              <a:buClr>
                <a:schemeClr val="tx1"/>
              </a:buClr>
              <a:buSzTx/>
              <a:buNone/>
            </a:pPr>
            <a:endParaRPr lang="en-GB" sz="2400" dirty="0">
              <a:latin typeface="Arial" charset="0"/>
            </a:endParaRPr>
          </a:p>
          <a:p>
            <a:pPr marL="0" indent="0">
              <a:lnSpc>
                <a:spcPct val="80000"/>
              </a:lnSpc>
              <a:buClr>
                <a:schemeClr val="tx1"/>
              </a:buClr>
              <a:buSzTx/>
              <a:buNone/>
            </a:pPr>
            <a:endParaRPr lang="en-US" sz="2400" b="1" dirty="0" smtClean="0">
              <a:solidFill>
                <a:schemeClr val="accent1"/>
              </a:solidFill>
              <a:latin typeface="Arial" pitchFamily="34" charset="0"/>
              <a:cs typeface="Arial" pitchFamily="34" charset="0"/>
            </a:endParaRPr>
          </a:p>
          <a:p>
            <a:pPr marL="0" indent="0">
              <a:lnSpc>
                <a:spcPct val="80000"/>
              </a:lnSpc>
              <a:buClr>
                <a:schemeClr val="tx1"/>
              </a:buClr>
              <a:buSzTx/>
              <a:buNone/>
            </a:pPr>
            <a:endParaRPr lang="en-GB" sz="2400" dirty="0" smtClean="0">
              <a:solidFill>
                <a:schemeClr val="tx1"/>
              </a:solidFill>
              <a:latin typeface="Arial" charset="0"/>
            </a:endParaRPr>
          </a:p>
        </p:txBody>
      </p:sp>
      <p:pic>
        <p:nvPicPr>
          <p:cNvPr id="2" name="Picture 1"/>
          <p:cNvPicPr>
            <a:picLocks noChangeAspect="1"/>
          </p:cNvPicPr>
          <p:nvPr/>
        </p:nvPicPr>
        <p:blipFill>
          <a:blip r:embed="rId3"/>
          <a:stretch>
            <a:fillRect/>
          </a:stretch>
        </p:blipFill>
        <p:spPr>
          <a:xfrm>
            <a:off x="1337931" y="5173417"/>
            <a:ext cx="5594681" cy="9987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dirty="0" smtClean="0">
                <a:solidFill>
                  <a:schemeClr val="accent1"/>
                </a:solidFill>
                <a:latin typeface="Arial" charset="0"/>
              </a:rPr>
              <a:t>Évaluation de l'étape de la maladie hépatique</a:t>
            </a:r>
            <a:endParaRPr kumimoji="0" lang="en-US" sz="40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8" name="Rectangle 3"/>
          <p:cNvSpPr txBox="1">
            <a:spLocks noChangeArrowheads="1"/>
          </p:cNvSpPr>
          <p:nvPr/>
        </p:nvSpPr>
        <p:spPr>
          <a:xfrm>
            <a:off x="7251192" y="1938528"/>
            <a:ext cx="3994468" cy="3776472"/>
          </a:xfrm>
          <a:prstGeom prst="rect">
            <a:avLst/>
          </a:prstGeom>
        </p:spPr>
        <p:txBody>
          <a:bodyPr vert="horz" lIns="0" tIns="45720" rIns="0" bIns="45720" rtlCol="0">
            <a:noAutofit/>
          </a:bodyPr>
          <a:lstStyle/>
          <a:p>
            <a:pPr marL="0" marR="0" lvl="0" indent="0" algn="l" defTabSz="914126" rtl="0" eaLnBrk="1" fontAlgn="auto" latinLnBrk="0" hangingPunct="1">
              <a:spcBef>
                <a:spcPts val="1200"/>
              </a:spcBef>
              <a:spcAft>
                <a:spcPts val="200"/>
              </a:spcAft>
              <a:buClr>
                <a:schemeClr val="tx1"/>
              </a:buClr>
              <a:buSzTx/>
              <a:buFont typeface="Calibri" panose="020F0502020204030204" pitchFamily="34" charset="0"/>
              <a:buNone/>
              <a:tabLst/>
              <a:defRPr/>
            </a:pPr>
            <a:r>
              <a:rPr kumimoji="0" lang="en-GB" sz="2400" b="1" strike="noStrike" kern="1200" cap="none" spc="0" normalizeH="0" baseline="0" noProof="0" dirty="0" smtClean="0">
                <a:ln>
                  <a:noFill/>
                </a:ln>
                <a:solidFill>
                  <a:schemeClr val="accent1"/>
                </a:solidFill>
                <a:effectLst/>
                <a:uLnTx/>
                <a:uFillTx/>
                <a:latin typeface="Arial" charset="0"/>
                <a:ea typeface="+mn-ea"/>
                <a:cs typeface="+mn-cs"/>
              </a:rPr>
              <a:t>Difficilement disponible dans un contexte aux ressources limitées </a:t>
            </a: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200" strike="noStrike" kern="1200" cap="none" spc="0" normalizeH="0" baseline="0" noProof="0" dirty="0" smtClean="0">
                <a:ln>
                  <a:noFill/>
                </a:ln>
                <a:solidFill>
                  <a:schemeClr val="tx1"/>
                </a:solidFill>
                <a:effectLst/>
                <a:uLnTx/>
                <a:uFillTx/>
                <a:latin typeface="Arial" charset="0"/>
                <a:ea typeface="+mn-ea"/>
                <a:cs typeface="+mn-cs"/>
              </a:rPr>
              <a:t>Coûteux ; invasif - risques </a:t>
            </a:r>
            <a:r>
              <a:rPr kumimoji="0" lang="en-GB" sz="2200" b="0" i="0" u="none" strike="noStrike" kern="1200" cap="none" spc="0" normalizeH="0" baseline="0" noProof="0" dirty="0" smtClean="0">
                <a:ln>
                  <a:noFill/>
                </a:ln>
                <a:solidFill>
                  <a:schemeClr val="tx1"/>
                </a:solidFill>
                <a:effectLst/>
                <a:uLnTx/>
                <a:uFillTx/>
                <a:latin typeface="Arial" charset="0"/>
                <a:ea typeface="+mn-ea"/>
                <a:cs typeface="+mn-cs"/>
              </a:rPr>
              <a:t/>
            </a:r>
            <a:br>
              <a:rPr kumimoji="0" lang="en-GB" sz="2200" b="0" i="0" u="none" strike="noStrike" kern="1200" cap="none" spc="0" normalizeH="0" baseline="0" noProof="0" dirty="0" smtClean="0">
                <a:ln>
                  <a:noFill/>
                </a:ln>
                <a:solidFill>
                  <a:schemeClr val="tx1"/>
                </a:solidFill>
                <a:effectLst/>
                <a:uLnTx/>
                <a:uFillTx/>
                <a:latin typeface="Arial" charset="0"/>
                <a:ea typeface="+mn-ea"/>
                <a:cs typeface="+mn-cs"/>
              </a:rPr>
            </a:br>
            <a:r>
              <a:rPr kumimoji="0" lang="en-GB" sz="2200" strike="noStrike" kern="1200" cap="none" spc="0" normalizeH="0" baseline="0" noProof="0" dirty="0" err="1" smtClean="0">
                <a:ln>
                  <a:noFill/>
                </a:ln>
                <a:solidFill>
                  <a:schemeClr val="tx1"/>
                </a:solidFill>
                <a:effectLst/>
                <a:uLnTx/>
                <a:uFillTx/>
                <a:latin typeface="Arial" charset="0"/>
                <a:ea typeface="+mn-ea"/>
                <a:cs typeface="+mn-cs"/>
              </a:rPr>
              <a:t>de saignements et de pneumothorax</a:t>
            </a:r>
            <a:endParaRPr kumimoji="0" lang="en-GB" sz="2200" b="0" i="0" u="none" strike="noStrike" kern="1200" cap="none" spc="0" normalizeH="0" baseline="0" noProof="0" dirty="0" smtClean="0">
              <a:ln>
                <a:noFill/>
              </a:ln>
              <a:solidFill>
                <a:schemeClr val="tx1"/>
              </a:solidFill>
              <a:effectLst/>
              <a:uLnTx/>
              <a:uFillTx/>
              <a:latin typeface="Arial" charset="0"/>
              <a:ea typeface="+mn-ea"/>
              <a:cs typeface="+mn-cs"/>
            </a:endParaRP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200" strike="noStrike" kern="1200" cap="none" spc="0" normalizeH="0" baseline="0" noProof="0" dirty="0" smtClean="0">
                <a:ln>
                  <a:noFill/>
                </a:ln>
                <a:solidFill>
                  <a:schemeClr val="tx1"/>
                </a:solidFill>
                <a:effectLst/>
                <a:uLnTx/>
                <a:uFillTx/>
                <a:latin typeface="Arial" charset="0"/>
                <a:ea typeface="+mn-ea"/>
                <a:cs typeface="+mn-cs"/>
              </a:rPr>
              <a:t>Erreur d'échantillonnage</a:t>
            </a:r>
          </a:p>
          <a:p>
            <a:pPr marL="347472" marR="0" lvl="0" indent="-347472" algn="l" defTabSz="914126" rtl="0" eaLnBrk="1" fontAlgn="auto" latinLnBrk="0" hangingPunct="1">
              <a:spcBef>
                <a:spcPts val="1200"/>
              </a:spcBef>
              <a:spcAft>
                <a:spcPts val="200"/>
              </a:spcAft>
              <a:buClr>
                <a:schemeClr val="accent1"/>
              </a:buClr>
              <a:buSzPct val="110000"/>
              <a:buFont typeface="Wingdings" panose="05000000000000000000" pitchFamily="2" charset="2"/>
              <a:buChar char="§"/>
              <a:tabLst/>
              <a:defRPr/>
            </a:pPr>
            <a:r>
              <a:rPr kumimoji="0" lang="en-GB" sz="2200" strike="noStrike" kern="1200" cap="none" spc="0" normalizeH="0" baseline="0" noProof="0" dirty="0" smtClean="0">
                <a:ln>
                  <a:noFill/>
                </a:ln>
                <a:solidFill>
                  <a:schemeClr val="tx1"/>
                </a:solidFill>
                <a:effectLst/>
                <a:uLnTx/>
                <a:uFillTx/>
                <a:latin typeface="Arial" charset="0"/>
                <a:ea typeface="+mn-ea"/>
                <a:cs typeface="+mn-cs"/>
              </a:rPr>
              <a:t>Interprétation histologique spécialisée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9906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916835" cy="3735372"/>
          </a:xfrm>
        </p:spPr>
        <p:txBody>
          <a:bodyPr>
            <a:noAutofit/>
          </a:bodyPr>
          <a:lstStyle/>
          <a:p>
            <a:pPr marL="0" indent="0">
              <a:lnSpc>
                <a:spcPct val="100000"/>
              </a:lnSpc>
              <a:buClr>
                <a:schemeClr val="tx1"/>
              </a:buClr>
              <a:buNone/>
            </a:pPr>
            <a:r>
              <a:rPr lang="en-GB" sz="2400" b="1" dirty="0" smtClean="0">
                <a:solidFill>
                  <a:schemeClr val="accent1"/>
                </a:solidFill>
                <a:latin typeface="Arial" charset="0"/>
              </a:rPr>
              <a:t>Tests sanguins/sériques</a:t>
            </a: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APRI</a:t>
            </a:r>
          </a:p>
          <a:p>
            <a:pPr marL="347472" indent="-347472">
              <a:lnSpc>
                <a:spcPct val="100000"/>
              </a:lnSpc>
              <a:buFont typeface="Wingdings" panose="05000000000000000000" pitchFamily="2" charset="2"/>
              <a:buChar char="§"/>
            </a:pPr>
            <a:r>
              <a:rPr lang="en-US" sz="2400" dirty="0">
                <a:solidFill>
                  <a:schemeClr val="tx1"/>
                </a:solidFill>
                <a:latin typeface="Arial" pitchFamily="34" charset="0"/>
                <a:cs typeface="Arial" pitchFamily="34" charset="0"/>
              </a:rPr>
              <a:t>Fib-4</a:t>
            </a:r>
            <a:endParaRPr lang="en-US" sz="2400" dirty="0" smtClean="0">
              <a:solidFill>
                <a:schemeClr val="tx1"/>
              </a:solidFill>
              <a:latin typeface="Arial" pitchFamily="34" charset="0"/>
              <a:cs typeface="Arial" pitchFamily="34" charset="0"/>
            </a:endParaRPr>
          </a:p>
          <a:p>
            <a:pPr marL="347472" indent="-347472">
              <a:lnSpc>
                <a:spcPct val="100000"/>
              </a:lnSpc>
              <a:spcAft>
                <a:spcPts val="1200"/>
              </a:spcAft>
              <a:buFont typeface="Wingdings" panose="05000000000000000000" pitchFamily="2" charset="2"/>
              <a:buChar char="§"/>
            </a:pPr>
            <a:r>
              <a:rPr lang="en-US" sz="2400" dirty="0" smtClean="0">
                <a:solidFill>
                  <a:schemeClr val="tx1"/>
                </a:solidFill>
                <a:latin typeface="Arial" pitchFamily="34" charset="0"/>
                <a:cs typeface="Arial" pitchFamily="34" charset="0"/>
              </a:rPr>
              <a:t>FibroTest (test commercial breveté)</a:t>
            </a:r>
            <a:endParaRPr lang="en-GB" sz="2400" dirty="0" smtClean="0">
              <a:latin typeface="Arial" charset="0"/>
            </a:endParaRPr>
          </a:p>
          <a:p>
            <a:pPr marL="0" indent="0">
              <a:lnSpc>
                <a:spcPct val="80000"/>
              </a:lnSpc>
              <a:buClr>
                <a:schemeClr val="tx1"/>
              </a:buClr>
              <a:buSzTx/>
              <a:buNone/>
            </a:pPr>
            <a:r>
              <a:rPr lang="en-US" sz="2400" b="1" dirty="0" err="1" smtClean="0">
                <a:solidFill>
                  <a:schemeClr val="accent1"/>
                </a:solidFill>
                <a:latin typeface="Arial" pitchFamily="34" charset="0"/>
                <a:cs typeface="Arial" pitchFamily="34" charset="0"/>
              </a:rPr>
              <a:t>Élastographie transitoire</a:t>
            </a:r>
            <a:endParaRPr lang="en-US" sz="2400" b="1" dirty="0" smtClean="0">
              <a:solidFill>
                <a:schemeClr val="accent1"/>
              </a:solidFill>
              <a:latin typeface="Arial" pitchFamily="34" charset="0"/>
              <a:cs typeface="Arial" pitchFamily="34" charset="0"/>
            </a:endParaRPr>
          </a:p>
          <a:p>
            <a:pPr marL="347472" indent="-347472" eaLnBrk="1" hangingPunct="1">
              <a:lnSpc>
                <a:spcPct val="100000"/>
              </a:lnSpc>
              <a:buSzTx/>
              <a:buFont typeface="Wingdings" panose="05000000000000000000" pitchFamily="2" charset="2"/>
              <a:buChar char="§"/>
            </a:pPr>
            <a:r>
              <a:rPr lang="en-US" sz="2400" dirty="0" err="1" smtClean="0">
                <a:solidFill>
                  <a:schemeClr val="tx1"/>
                </a:solidFill>
                <a:latin typeface="Arial" pitchFamily="34" charset="0"/>
                <a:cs typeface="Arial" pitchFamily="34" charset="0"/>
              </a:rPr>
              <a:t>FibroScan</a:t>
            </a:r>
            <a:endParaRPr lang="en-GB" sz="2400" dirty="0">
              <a:solidFill>
                <a:schemeClr val="tx1"/>
              </a:solidFill>
              <a:latin typeface="Arial" pitchFamily="34" charset="0"/>
              <a:cs typeface="Arial" pitchFamily="34" charset="0"/>
            </a:endParaRPr>
          </a:p>
          <a:p>
            <a:pPr marL="450850" indent="-450850">
              <a:lnSpc>
                <a:spcPct val="80000"/>
              </a:lnSpc>
              <a:buClr>
                <a:schemeClr val="tx1"/>
              </a:buClr>
              <a:buSzTx/>
              <a:buNone/>
            </a:pPr>
            <a:r>
              <a:rPr lang="en-US" sz="2400" dirty="0">
                <a:latin typeface="Arial" pitchFamily="34" charset="0"/>
                <a:cs typeface="Arial" pitchFamily="34" charset="0"/>
              </a:rPr>
              <a:t>    </a:t>
            </a:r>
            <a:endParaRPr lang="en-GB" sz="2400" dirty="0">
              <a:latin typeface="Arial" charset="0"/>
            </a:endParaRPr>
          </a:p>
        </p:txBody>
      </p:sp>
      <p:sp>
        <p:nvSpPr>
          <p:cNvPr id="5" name="Rectangle 4"/>
          <p:cNvSpPr/>
          <p:nvPr/>
        </p:nvSpPr>
        <p:spPr>
          <a:xfrm>
            <a:off x="7251192" y="1938528"/>
            <a:ext cx="3995928" cy="3406061"/>
          </a:xfrm>
          <a:prstGeom prst="rect">
            <a:avLst/>
          </a:prstGeom>
        </p:spPr>
        <p:txBody>
          <a:bodyPr wrap="square" lIns="0" rIns="0">
            <a:spAutoFit/>
          </a:bodyPr>
          <a:lstStyle/>
          <a:p>
            <a:pPr>
              <a:spcBef>
                <a:spcPts val="1200"/>
              </a:spcBef>
              <a:spcAft>
                <a:spcPts val="200"/>
              </a:spcAft>
            </a:pPr>
            <a:r>
              <a:rPr lang="en-US" sz="2400" b="1" dirty="0" smtClean="0">
                <a:solidFill>
                  <a:schemeClr val="accent1"/>
                </a:solidFill>
                <a:latin typeface="Arial"/>
                <a:cs typeface="Arial"/>
              </a:rPr>
              <a:t>Utilisation de NTI précis et validés </a:t>
            </a:r>
            <a:br>
              <a:rPr lang="en-US" sz="2400" b="1" dirty="0" smtClean="0">
                <a:solidFill>
                  <a:schemeClr val="accent1"/>
                </a:solidFill>
                <a:latin typeface="Arial"/>
                <a:cs typeface="Arial"/>
              </a:rPr>
            </a:br>
            <a:r>
              <a:rPr lang="en-US" sz="2400" b="1" dirty="0" smtClean="0">
                <a:solidFill>
                  <a:schemeClr val="accent1"/>
                </a:solidFill>
                <a:latin typeface="Arial"/>
                <a:cs typeface="Arial"/>
              </a:rPr>
              <a:t>dans les paramètres de ressources limitées </a:t>
            </a:r>
            <a:endParaRPr lang="en-US" sz="2400" dirty="0" smtClean="0">
              <a:latin typeface="Arial"/>
              <a:cs typeface="Arial"/>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a:cs typeface="Arial"/>
              </a:rPr>
              <a:t>Facilitera une sélection optimale des personnes atteintes du CHB pour la transmission antivirale</a:t>
            </a:r>
            <a:endParaRPr lang="en-US" sz="2400" dirty="0">
              <a:latin typeface="Arial"/>
              <a:cs typeface="Arial"/>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a:cs typeface="Arial"/>
              </a:rPr>
              <a:t>Peu d'études validées </a:t>
            </a:r>
            <a:br>
              <a:rPr lang="en-US" sz="2400" dirty="0" smtClean="0">
                <a:latin typeface="Arial"/>
                <a:cs typeface="Arial"/>
              </a:rPr>
            </a:br>
            <a:r>
              <a:rPr lang="en-US" sz="2400" dirty="0" err="1" smtClean="0">
                <a:latin typeface="Arial"/>
                <a:cs typeface="Arial"/>
              </a:rPr>
              <a:t>en Afrique subsaharienne</a:t>
            </a:r>
            <a:endParaRPr lang="en-US" sz="2400" dirty="0" smtClean="0">
              <a:latin typeface="Arial"/>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2400" b="1" dirty="0" smtClean="0">
                <a:solidFill>
                  <a:schemeClr val="accent1"/>
                </a:solidFill>
                <a:latin typeface="Arial" charset="0"/>
              </a:rPr>
              <a:t>Évaluation de l'étape de la maladie hépatique (suite)</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18721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916168" cy="5544616"/>
          </a:xfrm>
        </p:spPr>
        <p:txBody>
          <a:bodyPr>
            <a:noAutofit/>
          </a:bodyPr>
          <a:lstStyle/>
          <a:p>
            <a:pPr marL="0" indent="0">
              <a:lnSpc>
                <a:spcPct val="100000"/>
              </a:lnSpc>
              <a:buClr>
                <a:schemeClr val="tx1"/>
              </a:buClr>
              <a:buNone/>
            </a:pPr>
            <a:r>
              <a:rPr lang="en-GB" sz="2400" b="1" dirty="0">
                <a:solidFill>
                  <a:schemeClr val="accent1"/>
                </a:solidFill>
                <a:latin typeface="Arial" charset="0"/>
              </a:rPr>
              <a:t>APRI et Fib-4 </a:t>
            </a:r>
            <a:endParaRPr lang="en-GB" sz="2400" b="1" dirty="0" smtClean="0">
              <a:solidFill>
                <a:schemeClr val="accent1"/>
              </a:solidFill>
              <a:latin typeface="Arial" charset="0"/>
            </a:endParaRPr>
          </a:p>
          <a:p>
            <a:pPr marL="347472" indent="-347472">
              <a:lnSpc>
                <a:spcPct val="100000"/>
              </a:lnSpc>
              <a:buFont typeface="Wingdings" panose="05000000000000000000" pitchFamily="2" charset="2"/>
              <a:buChar char="§"/>
            </a:pPr>
            <a:r>
              <a:rPr lang="en-US" sz="2400" dirty="0">
                <a:solidFill>
                  <a:schemeClr val="tx1"/>
                </a:solidFill>
                <a:latin typeface="Arial" pitchFamily="34" charset="0"/>
                <a:cs typeface="Arial" pitchFamily="34" charset="0"/>
              </a:rPr>
              <a:t>Marqueurs indirects de la fibrose (ALT, AST, plaquettes) </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Facilement disponibles dans les pays à faible/moyen revenu</a:t>
            </a:r>
          </a:p>
          <a:p>
            <a:pPr marL="347472" indent="-347472">
              <a:lnSpc>
                <a:spcPct val="100000"/>
              </a:lnSpc>
              <a:buFont typeface="Wingdings" panose="05000000000000000000" pitchFamily="2" charset="2"/>
              <a:buChar char="§"/>
            </a:pPr>
            <a:r>
              <a:rPr lang="en-US" sz="2400" dirty="0">
                <a:solidFill>
                  <a:schemeClr val="tx1"/>
                </a:solidFill>
                <a:latin typeface="Arial" pitchFamily="34" charset="0"/>
                <a:cs typeface="Arial" pitchFamily="34" charset="0"/>
              </a:rPr>
              <a:t>Moins coûteux</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a:solidFill>
                  <a:schemeClr val="tx1"/>
                </a:solidFill>
                <a:latin typeface="Arial" pitchFamily="34" charset="0"/>
                <a:cs typeface="Arial" pitchFamily="34" charset="0"/>
              </a:rPr>
              <a:t>Aucune expertise requise pour l'interprétation</a:t>
            </a:r>
            <a:endParaRPr lang="en-US" sz="24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400" dirty="0" smtClean="0">
                <a:solidFill>
                  <a:schemeClr val="tx1"/>
                </a:solidFill>
                <a:latin typeface="Arial" pitchFamily="34" charset="0"/>
                <a:cs typeface="Arial" pitchFamily="34" charset="0"/>
              </a:rPr>
              <a:t>Secteur ambulatoire</a:t>
            </a:r>
            <a:endParaRPr lang="en-GB" sz="2400" b="1" dirty="0">
              <a:solidFill>
                <a:schemeClr val="tx1"/>
              </a:solidFill>
              <a:latin typeface="Arial" charset="0"/>
            </a:endParaRPr>
          </a:p>
          <a:p>
            <a:pPr marL="0" indent="0">
              <a:lnSpc>
                <a:spcPct val="100000"/>
              </a:lnSpc>
              <a:buClr>
                <a:schemeClr val="tx1"/>
              </a:buClr>
              <a:buSzTx/>
              <a:buNone/>
            </a:pPr>
            <a:r>
              <a:rPr lang="en-GB" sz="2400" dirty="0">
                <a:latin typeface="Arial" charset="0"/>
              </a:rPr>
              <a:t> </a:t>
            </a:r>
            <a:endParaRPr lang="en-GB" sz="2400" dirty="0">
              <a:latin typeface="Arial" pitchFamily="34" charset="0"/>
              <a:cs typeface="Arial" pitchFamily="34" charset="0"/>
            </a:endParaRPr>
          </a:p>
        </p:txBody>
      </p:sp>
      <p:sp>
        <p:nvSpPr>
          <p:cNvPr id="4" name="Rectangle 3"/>
          <p:cNvSpPr txBox="1">
            <a:spLocks noChangeArrowheads="1"/>
          </p:cNvSpPr>
          <p:nvPr/>
        </p:nvSpPr>
        <p:spPr>
          <a:xfrm>
            <a:off x="7251192" y="1938528"/>
            <a:ext cx="4801369" cy="5544616"/>
          </a:xfrm>
          <a:prstGeom prst="rect">
            <a:avLst/>
          </a:prstGeom>
        </p:spPr>
        <p:txBody>
          <a:bodyPr vert="horz" lIns="0" tIns="45720" rIns="0" bIns="45720" rtlCol="0">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tx1"/>
              </a:buClr>
              <a:buSzTx/>
              <a:buFont typeface="Calibri" panose="020F0502020204030204" pitchFamily="34" charset="0"/>
              <a:buNone/>
            </a:pPr>
            <a:r>
              <a:rPr lang="en-GB" sz="2400" b="1" dirty="0" err="1" smtClean="0">
                <a:solidFill>
                  <a:schemeClr val="accent1"/>
                </a:solidFill>
                <a:latin typeface="Arial" charset="0"/>
              </a:rPr>
              <a:t>FibroTest</a:t>
            </a:r>
            <a:endParaRPr lang="en-GB" sz="2400" b="1" dirty="0" smtClean="0">
              <a:solidFill>
                <a:schemeClr val="accent1"/>
              </a:solidFill>
              <a:latin typeface="Arial" charset="0"/>
            </a:endParaRPr>
          </a:p>
          <a:p>
            <a:pPr marL="347472" indent="-347472">
              <a:lnSpc>
                <a:spcPct val="100000"/>
              </a:lnSpc>
              <a:buSzTx/>
              <a:buFont typeface="Wingdings" panose="05000000000000000000" pitchFamily="2" charset="2"/>
              <a:buChar char="§"/>
            </a:pPr>
            <a:r>
              <a:rPr lang="en-GB" sz="2400" dirty="0" smtClean="0">
                <a:solidFill>
                  <a:schemeClr val="tx1"/>
                </a:solidFill>
                <a:latin typeface="Arial" charset="0"/>
              </a:rPr>
              <a:t> Test commercial breveté</a:t>
            </a:r>
          </a:p>
          <a:p>
            <a:pPr marL="347472" indent="-347472">
              <a:lnSpc>
                <a:spcPct val="100000"/>
              </a:lnSpc>
              <a:buSzTx/>
              <a:buFont typeface="Wingdings" panose="05000000000000000000" pitchFamily="2" charset="2"/>
              <a:buChar char="§"/>
            </a:pPr>
            <a:r>
              <a:rPr lang="en-GB" sz="2400" dirty="0" smtClean="0">
                <a:solidFill>
                  <a:schemeClr val="tx1"/>
                </a:solidFill>
                <a:latin typeface="Arial" charset="0"/>
              </a:rPr>
              <a:t> Coûteux</a:t>
            </a:r>
          </a:p>
          <a:p>
            <a:pPr marL="347472" indent="-347472">
              <a:lnSpc>
                <a:spcPct val="100000"/>
              </a:lnSpc>
              <a:buSzTx/>
              <a:buFont typeface="Wingdings" panose="05000000000000000000" pitchFamily="2" charset="2"/>
              <a:buChar char="§"/>
            </a:pPr>
            <a:r>
              <a:rPr lang="en-GB" sz="2400" dirty="0" smtClean="0">
                <a:solidFill>
                  <a:schemeClr val="tx1"/>
                </a:solidFill>
                <a:latin typeface="Arial" charset="0"/>
              </a:rPr>
              <a:t> Laboratoire accrédité</a:t>
            </a:r>
          </a:p>
          <a:p>
            <a:pPr marL="0" indent="0">
              <a:lnSpc>
                <a:spcPct val="100000"/>
              </a:lnSpc>
              <a:buClr>
                <a:schemeClr val="tx1"/>
              </a:buClr>
              <a:buSzTx/>
              <a:buFont typeface="Calibri" panose="020F0502020204030204" pitchFamily="34" charset="0"/>
              <a:buNone/>
            </a:pPr>
            <a:endParaRPr lang="en-GB" sz="2400" dirty="0" smtClean="0">
              <a:latin typeface="Arial" charset="0"/>
            </a:endParaRPr>
          </a:p>
          <a:p>
            <a:pPr marL="0" indent="0">
              <a:lnSpc>
                <a:spcPct val="100000"/>
              </a:lnSpc>
              <a:buClr>
                <a:schemeClr val="tx1"/>
              </a:buClr>
              <a:buSzTx/>
              <a:buFont typeface="Calibri" panose="020F0502020204030204" pitchFamily="34" charset="0"/>
              <a:buNone/>
            </a:pPr>
            <a:r>
              <a:rPr lang="en-GB" sz="2400" b="1" dirty="0" smtClean="0">
                <a:solidFill>
                  <a:schemeClr val="accent1"/>
                </a:solidFill>
                <a:latin typeface="Arial" charset="0"/>
              </a:rPr>
              <a:t>NTI non validé pour évaluer tous les stades de la fibrose/cirrhose</a:t>
            </a:r>
          </a:p>
          <a:p>
            <a:pPr>
              <a:lnSpc>
                <a:spcPct val="100000"/>
              </a:lnSpc>
              <a:buClr>
                <a:schemeClr val="tx1"/>
              </a:buClr>
              <a:buSzTx/>
              <a:buFont typeface="Arial"/>
              <a:buChar char="•"/>
            </a:pPr>
            <a:endParaRPr lang="en-GB" sz="2400" b="1" dirty="0" smtClean="0">
              <a:solidFill>
                <a:schemeClr val="accent1"/>
              </a:solidFill>
              <a:latin typeface="Arial" charset="0"/>
            </a:endParaRPr>
          </a:p>
          <a:p>
            <a:pPr marL="0" indent="0">
              <a:lnSpc>
                <a:spcPct val="100000"/>
              </a:lnSpc>
              <a:buClr>
                <a:schemeClr val="tx1"/>
              </a:buClr>
              <a:buSzTx/>
              <a:buFont typeface="Calibri" panose="020F0502020204030204" pitchFamily="34" charset="0"/>
              <a:buNone/>
            </a:pPr>
            <a:r>
              <a:rPr lang="en-GB" sz="2400" dirty="0" smtClean="0">
                <a:latin typeface="Arial" charset="0"/>
              </a:rPr>
              <a:t> </a:t>
            </a:r>
            <a:endParaRPr lang="en-GB" sz="2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2400" b="1" dirty="0">
                <a:solidFill>
                  <a:schemeClr val="accent1"/>
                </a:solidFill>
                <a:latin typeface="Arial" charset="0"/>
              </a:rPr>
              <a:t>Évaluation de l'étape de la maladie hépatique (suite)</a:t>
            </a:r>
            <a:endParaRPr lang="en-US" spc="-50" dirty="0">
              <a:solidFill>
                <a:schemeClr val="tx1">
                  <a:lumMod val="75000"/>
                  <a:lumOff val="2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16038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10515600" cy="5289129"/>
          </a:xfrm>
        </p:spPr>
        <p:txBody>
          <a:bodyPr>
            <a:noAutofit/>
          </a:bodyPr>
          <a:lstStyle/>
          <a:p>
            <a:pPr marL="0" indent="0">
              <a:lnSpc>
                <a:spcPct val="100000"/>
              </a:lnSpc>
              <a:buClr>
                <a:schemeClr val="tx1"/>
              </a:buClr>
              <a:buSzTx/>
              <a:buNone/>
            </a:pPr>
            <a:r>
              <a:rPr lang="en-US" sz="2400" b="1" dirty="0" smtClean="0">
                <a:latin typeface="Arial"/>
                <a:cs typeface="Arial"/>
              </a:rPr>
              <a:t>APRI = (AST/ULN) x 100)/nombre de plaquettes (109/L) </a:t>
            </a:r>
            <a:endParaRPr lang="en-GB" sz="2400" b="1" dirty="0" smtClean="0">
              <a:solidFill>
                <a:schemeClr val="tx1"/>
              </a:solidFill>
              <a:latin typeface="Arial" charset="0"/>
            </a:endParaRPr>
          </a:p>
          <a:p>
            <a:pPr marL="0" indent="0">
              <a:lnSpc>
                <a:spcPct val="100000"/>
              </a:lnSpc>
              <a:buClr>
                <a:schemeClr val="tx1"/>
              </a:buClr>
              <a:buNone/>
            </a:pPr>
            <a:r>
              <a:rPr lang="en-GB" sz="2200" dirty="0">
                <a:solidFill>
                  <a:schemeClr val="tx1"/>
                </a:solidFill>
                <a:latin typeface="Arial" charset="0"/>
              </a:rPr>
              <a:t>Validé à la fois pour le diagnostic de fibrose significative ≥ F2 et de cirrhose (F4)</a:t>
            </a:r>
            <a:r>
              <a:rPr lang="en-GB" sz="2200" b="1" dirty="0">
                <a:solidFill>
                  <a:schemeClr val="tx1"/>
                </a:solidFill>
                <a:latin typeface="Arial" charset="0"/>
              </a:rPr>
              <a:t> </a:t>
            </a:r>
          </a:p>
          <a:p>
            <a:pPr marL="0" indent="0">
              <a:lnSpc>
                <a:spcPct val="100000"/>
              </a:lnSpc>
              <a:buClr>
                <a:schemeClr val="tx1"/>
              </a:buClr>
              <a:buNone/>
            </a:pPr>
            <a:r>
              <a:rPr lang="en-US" sz="2400" i="1" dirty="0" smtClean="0">
                <a:solidFill>
                  <a:schemeClr val="accent1"/>
                </a:solidFill>
                <a:latin typeface="Arial"/>
                <a:cs typeface="Arial"/>
              </a:rPr>
              <a:t>Les directives de l'OMS recommandent l'utilisation d'un  seul seuil élevé&gt; 2 pour identifier </a:t>
            </a:r>
            <a:r>
              <a:rPr lang="en-US" sz="2400" i="1" dirty="0">
                <a:solidFill>
                  <a:schemeClr val="accent1"/>
                </a:solidFill>
                <a:latin typeface="Arial"/>
                <a:cs typeface="Arial"/>
              </a:rPr>
              <a:t>les adultes atteints de cirrhose (F4) et ayant besoin d'un traitement antiviral </a:t>
            </a:r>
            <a:endParaRPr lang="en-US" sz="2400" i="1" dirty="0" smtClean="0">
              <a:solidFill>
                <a:schemeClr val="accent1"/>
              </a:solidFill>
              <a:latin typeface="Arial"/>
              <a:cs typeface="Arial"/>
            </a:endParaRPr>
          </a:p>
          <a:p>
            <a:pPr marL="0" indent="0">
              <a:lnSpc>
                <a:spcPct val="100000"/>
              </a:lnSpc>
              <a:buClr>
                <a:schemeClr val="tx1"/>
              </a:buClr>
              <a:buNone/>
            </a:pPr>
            <a:endParaRPr lang="en-GB" sz="2400" b="1" i="1" dirty="0">
              <a:solidFill>
                <a:schemeClr val="accent1"/>
              </a:solidFill>
              <a:latin typeface="Arial"/>
              <a:cs typeface="Arial"/>
            </a:endParaRPr>
          </a:p>
          <a:p>
            <a:pPr marL="0" indent="0">
              <a:lnSpc>
                <a:spcPct val="100000"/>
              </a:lnSpc>
              <a:buClr>
                <a:schemeClr val="tx1"/>
              </a:buClr>
              <a:buNone/>
            </a:pPr>
            <a:r>
              <a:rPr lang="en-US" sz="2200" b="1" dirty="0" smtClean="0">
                <a:solidFill>
                  <a:srgbClr val="549E39"/>
                </a:solidFill>
                <a:latin typeface="Arial"/>
                <a:cs typeface="Arial"/>
              </a:rPr>
              <a:t>FIB-4</a:t>
            </a:r>
            <a:r>
              <a:rPr lang="en-US" sz="2200" b="1" dirty="0" smtClean="0">
                <a:solidFill>
                  <a:srgbClr val="8AB833"/>
                </a:solidFill>
                <a:latin typeface="Arial"/>
                <a:cs typeface="Arial"/>
              </a:rPr>
              <a:t> </a:t>
            </a:r>
            <a:r>
              <a:rPr lang="en-US" sz="2200" b="1" dirty="0">
                <a:latin typeface="Arial"/>
                <a:cs typeface="Arial"/>
              </a:rPr>
              <a:t>= (âge (ans) x AST (UI/L))/(nombre de plaquettes (109/L x [ALT (UI/L)]) </a:t>
            </a:r>
            <a:endParaRPr lang="en-GB" sz="2200" b="1" dirty="0">
              <a:solidFill>
                <a:srgbClr val="0F6FC6"/>
              </a:solidFill>
              <a:latin typeface="Arial"/>
              <a:cs typeface="Arial"/>
            </a:endParaRPr>
          </a:p>
          <a:p>
            <a:pPr marL="0" indent="0">
              <a:lnSpc>
                <a:spcPct val="100000"/>
              </a:lnSpc>
              <a:buClr>
                <a:schemeClr val="tx1"/>
              </a:buClr>
              <a:buNone/>
            </a:pPr>
            <a:r>
              <a:rPr lang="en-US" sz="2400" dirty="0" smtClean="0">
                <a:solidFill>
                  <a:schemeClr val="tx1"/>
                </a:solidFill>
                <a:latin typeface="Arial"/>
                <a:cs typeface="Arial"/>
              </a:rPr>
              <a:t>Validé pour le diagnostic de la fibrose significative ≥F3, mais pas de la cirrhose</a:t>
            </a:r>
            <a:endParaRPr lang="en-GB" sz="2400" b="1" dirty="0" smtClean="0">
              <a:solidFill>
                <a:schemeClr val="tx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GB" sz="2400" b="1" dirty="0" smtClean="0">
                <a:solidFill>
                  <a:schemeClr val="accent1"/>
                </a:solidFill>
                <a:latin typeface="Arial" charset="0"/>
              </a:rPr>
              <a:t>Évaluation de l'étape de la maladie hépatique</a:t>
            </a:r>
            <a:r>
              <a:rPr lang="en-GB" sz="2400" dirty="0" smtClean="0">
                <a:solidFill>
                  <a:schemeClr val="accent1"/>
                </a:solidFill>
                <a:latin typeface="Arial" charset="0"/>
              </a:rPr>
              <a:t> (suite)</a:t>
            </a:r>
            <a:endParaRPr kumimoji="0" lang="en-US" sz="24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3884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40000"/>
              </a:lnSpc>
            </a:pPr>
            <a:r>
              <a:rPr lang="en-US" sz="3600" b="1" dirty="0" smtClean="0">
                <a:solidFill>
                  <a:schemeClr val="accent1"/>
                </a:solidFill>
                <a:latin typeface="Arial"/>
                <a:cs typeface="Arial"/>
              </a:rPr>
              <a:t>Virologie de l'hépatite B</a:t>
            </a:r>
            <a:endParaRPr lang="en-US" sz="3600" b="1" dirty="0">
              <a:solidFill>
                <a:schemeClr val="accent1"/>
              </a:solidFill>
              <a:latin typeface="Arial"/>
              <a:cs typeface="Arial"/>
            </a:endParaRPr>
          </a:p>
        </p:txBody>
      </p:sp>
      <p:sp>
        <p:nvSpPr>
          <p:cNvPr id="4" name="Subtitle 3"/>
          <p:cNvSpPr>
            <a:spLocks noGrp="1"/>
          </p:cNvSpPr>
          <p:nvPr>
            <p:ph type="subTitle" idx="1"/>
          </p:nvPr>
        </p:nvSpPr>
        <p:spPr/>
        <p:txBody>
          <a:bodyPr>
            <a:normAutofit/>
          </a:bodyPr>
          <a:lstStyle/>
          <a:p>
            <a:r>
              <a:rPr lang="en-US" sz="3600" b="1" dirty="0" smtClean="0">
                <a:solidFill>
                  <a:schemeClr val="accent1"/>
                </a:solidFill>
              </a:rPr>
              <a:t>Module 1</a:t>
            </a:r>
            <a:endParaRPr lang="en-US" sz="3600" b="1"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59478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sz="half" idx="1"/>
          </p:nvPr>
        </p:nvSpPr>
        <p:spPr>
          <a:xfrm>
            <a:off x="1188720" y="1938528"/>
            <a:ext cx="5226019" cy="4478866"/>
          </a:xfrm>
        </p:spPr>
        <p:txBody>
          <a:bodyPr>
            <a:noAutofit/>
          </a:bodyPr>
          <a:lstStyle/>
          <a:p>
            <a:pPr marL="0" indent="0">
              <a:lnSpc>
                <a:spcPct val="100000"/>
              </a:lnSpc>
              <a:buClr>
                <a:schemeClr val="tx1"/>
              </a:buClr>
              <a:buNone/>
            </a:pPr>
            <a:r>
              <a:rPr lang="en-GB" sz="2400" b="1" dirty="0" smtClean="0">
                <a:solidFill>
                  <a:schemeClr val="accent1"/>
                </a:solidFill>
                <a:latin typeface="Arial"/>
                <a:cs typeface="Arial"/>
              </a:rPr>
              <a:t>APRI et FIB-4</a:t>
            </a:r>
            <a:endParaRPr lang="en-US" sz="2400"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200" dirty="0">
                <a:solidFill>
                  <a:schemeClr val="tx1"/>
                </a:solidFill>
                <a:latin typeface="Arial"/>
                <a:cs typeface="Arial"/>
              </a:rPr>
              <a:t>Les valeurs de seuils optimales en corrélation avec des étapes spécifiques de la fibrose hépatique ont été obtenues et validées </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200" dirty="0">
                <a:solidFill>
                  <a:schemeClr val="tx1"/>
                </a:solidFill>
                <a:latin typeface="Arial"/>
                <a:cs typeface="Arial"/>
              </a:rPr>
              <a:t>Utilisez deux points de seuil pour le diagnostic des étapes spécifiques de la fibrose </a:t>
            </a:r>
            <a:endParaRPr lang="en-US" sz="2200" dirty="0" smtClean="0">
              <a:solidFill>
                <a:schemeClr val="tx1"/>
              </a:solidFill>
              <a:latin typeface="Arial"/>
              <a:cs typeface="Arial"/>
            </a:endParaRPr>
          </a:p>
          <a:p>
            <a:pPr marL="694944" lvl="1" indent="-347472">
              <a:lnSpc>
                <a:spcPct val="100000"/>
              </a:lnSpc>
              <a:spcBef>
                <a:spcPts val="1200"/>
              </a:spcBef>
              <a:spcAft>
                <a:spcPts val="200"/>
              </a:spcAft>
              <a:buSzPct val="60000"/>
              <a:buFont typeface="Wingdings" charset="2"/>
              <a:buChar char=""/>
            </a:pPr>
            <a:r>
              <a:rPr lang="en-US" sz="2200" dirty="0" smtClean="0">
                <a:solidFill>
                  <a:schemeClr val="tx1"/>
                </a:solidFill>
                <a:latin typeface="Arial"/>
                <a:cs typeface="Arial"/>
              </a:rPr>
              <a:t>Un seul seuil entraînerait </a:t>
            </a:r>
            <a:br>
              <a:rPr lang="en-US" sz="2200" dirty="0" smtClean="0">
                <a:solidFill>
                  <a:schemeClr val="tx1"/>
                </a:solidFill>
                <a:latin typeface="Arial"/>
                <a:cs typeface="Arial"/>
              </a:rPr>
            </a:br>
            <a:r>
              <a:rPr lang="en-US" sz="2200" dirty="0" smtClean="0">
                <a:solidFill>
                  <a:schemeClr val="tx1"/>
                </a:solidFill>
                <a:latin typeface="Arial"/>
                <a:cs typeface="Arial"/>
              </a:rPr>
              <a:t>une sensibilité et une spécificité suboptimales</a:t>
            </a:r>
          </a:p>
        </p:txBody>
      </p:sp>
      <p:sp>
        <p:nvSpPr>
          <p:cNvPr id="3" name="Content Placeholder 2"/>
          <p:cNvSpPr>
            <a:spLocks noGrp="1"/>
          </p:cNvSpPr>
          <p:nvPr>
            <p:ph sz="half" idx="2"/>
          </p:nvPr>
        </p:nvSpPr>
        <p:spPr>
          <a:xfrm>
            <a:off x="6638544" y="1938528"/>
            <a:ext cx="4876801" cy="4174065"/>
          </a:xfrm>
        </p:spPr>
        <p:txBody>
          <a:bodyPr>
            <a:noAutofit/>
          </a:bodyPr>
          <a:lstStyle/>
          <a:p>
            <a:pPr marL="347472" indent="-347472">
              <a:lnSpc>
                <a:spcPct val="110000"/>
              </a:lnSpc>
              <a:buFont typeface="Wingdings" panose="05000000000000000000" pitchFamily="2" charset="2"/>
              <a:buChar char="§"/>
            </a:pPr>
            <a:r>
              <a:rPr lang="en-US" sz="2200" dirty="0">
                <a:solidFill>
                  <a:schemeClr val="tx1"/>
                </a:solidFill>
                <a:latin typeface="Arial"/>
                <a:cs typeface="Arial"/>
              </a:rPr>
              <a:t>Seuil et spécificité élevés (moins de résultats faux-positifs) utilisés pour diagnostiquer une fibrose ≥ 2</a:t>
            </a:r>
            <a:endParaRPr lang="en-US" sz="2200" dirty="0" smtClean="0">
              <a:solidFill>
                <a:schemeClr val="tx1"/>
              </a:solidFill>
              <a:latin typeface="Arial"/>
              <a:cs typeface="Arial"/>
            </a:endParaRPr>
          </a:p>
          <a:p>
            <a:pPr marL="347472" indent="-347472">
              <a:lnSpc>
                <a:spcPct val="110000"/>
              </a:lnSpc>
              <a:buFont typeface="Wingdings" panose="05000000000000000000" pitchFamily="2" charset="2"/>
              <a:buChar char="§"/>
            </a:pPr>
            <a:r>
              <a:rPr lang="en-US" sz="2200" dirty="0">
                <a:solidFill>
                  <a:schemeClr val="tx1"/>
                </a:solidFill>
                <a:latin typeface="Arial"/>
                <a:cs typeface="Arial"/>
              </a:rPr>
              <a:t>Un faible seuil avec une sensibilité élevée (moins de résultats faux-positifs) exclut la présence d'un stade particulier de la fibrose</a:t>
            </a:r>
            <a:endParaRPr lang="en-US" sz="2200" dirty="0" smtClean="0">
              <a:solidFill>
                <a:schemeClr val="tx1"/>
              </a:solidFill>
              <a:latin typeface="Arial"/>
              <a:cs typeface="Arial"/>
            </a:endParaRPr>
          </a:p>
          <a:p>
            <a:pPr marL="347472" indent="-347472">
              <a:lnSpc>
                <a:spcPct val="110000"/>
              </a:lnSpc>
              <a:buFont typeface="Wingdings" panose="05000000000000000000" pitchFamily="2" charset="2"/>
              <a:buChar char="§"/>
            </a:pPr>
            <a:r>
              <a:rPr lang="en-US" sz="2200" dirty="0" smtClean="0">
                <a:solidFill>
                  <a:schemeClr val="tx1"/>
                </a:solidFill>
                <a:latin typeface="Arial"/>
                <a:cs typeface="Arial"/>
              </a:rPr>
              <a:t>Valeurs indéterminée : suivre et répéter les tests</a:t>
            </a:r>
            <a:endParaRPr lang="en-US" sz="2200" dirty="0">
              <a:solidFill>
                <a:schemeClr val="tx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9"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GB" sz="2400" b="1" dirty="0" smtClean="0">
                <a:solidFill>
                  <a:schemeClr val="accent1"/>
                </a:solidFill>
                <a:latin typeface="Arial" charset="0"/>
              </a:rPr>
              <a:t>Évaluation de l'étape de la maladie hépatique</a:t>
            </a:r>
            <a:r>
              <a:rPr lang="en-GB" sz="2400" dirty="0" smtClean="0">
                <a:solidFill>
                  <a:schemeClr val="accent1"/>
                </a:solidFill>
                <a:latin typeface="Arial" charset="0"/>
              </a:rPr>
              <a:t> (suite)</a:t>
            </a:r>
            <a:endParaRPr kumimoji="0" lang="en-US" sz="24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681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188720" y="1938528"/>
            <a:ext cx="5230368" cy="3918284"/>
          </a:xfrm>
        </p:spPr>
        <p:txBody>
          <a:bodyPr>
            <a:noAutofit/>
          </a:bodyPr>
          <a:lstStyle/>
          <a:p>
            <a:pPr marL="0" indent="0">
              <a:lnSpc>
                <a:spcPct val="100000"/>
              </a:lnSpc>
              <a:buClr>
                <a:schemeClr val="tx1"/>
              </a:buClr>
              <a:buNone/>
            </a:pPr>
            <a:r>
              <a:rPr lang="en-US" sz="2400" b="1" dirty="0">
                <a:solidFill>
                  <a:schemeClr val="accent1"/>
                </a:solidFill>
                <a:latin typeface="Arial"/>
                <a:cs typeface="Arial"/>
              </a:rPr>
              <a:t>Élastographie transitoire : Fibroscan (plage comprise entre 0 et 75 kPa) </a:t>
            </a:r>
            <a:endParaRPr lang="en-GB" sz="2400" b="1" dirty="0" smtClean="0">
              <a:solidFill>
                <a:schemeClr val="accent1"/>
              </a:solidFill>
              <a:latin typeface="Arial" charset="0"/>
            </a:endParaRPr>
          </a:p>
          <a:p>
            <a:pPr marL="347472" indent="-347472">
              <a:lnSpc>
                <a:spcPct val="100000"/>
              </a:lnSpc>
              <a:buFont typeface="Wingdings" panose="05000000000000000000" pitchFamily="2" charset="2"/>
              <a:buChar char="§"/>
            </a:pPr>
            <a:r>
              <a:rPr lang="en-US" sz="2200" dirty="0">
                <a:solidFill>
                  <a:schemeClr val="tx1"/>
                </a:solidFill>
                <a:latin typeface="Arial" pitchFamily="34" charset="0"/>
                <a:cs typeface="Arial" pitchFamily="34" charset="0"/>
              </a:rPr>
              <a:t>Moins de 10 minutes à effectuer</a:t>
            </a:r>
            <a:endParaRPr lang="en-US" sz="22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200" dirty="0">
                <a:solidFill>
                  <a:schemeClr val="tx1"/>
                </a:solidFill>
                <a:latin typeface="Arial" pitchFamily="34" charset="0"/>
                <a:cs typeface="Arial" pitchFamily="34" charset="0"/>
              </a:rPr>
              <a:t>Contexte ambulatoire/communautaire</a:t>
            </a:r>
            <a:endParaRPr lang="en-US" sz="22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200" dirty="0">
                <a:solidFill>
                  <a:schemeClr val="tx1"/>
                </a:solidFill>
                <a:latin typeface="Arial" pitchFamily="34" charset="0"/>
                <a:cs typeface="Arial" pitchFamily="34" charset="0"/>
              </a:rPr>
              <a:t>Coûteux et exige la formation des opérateurs</a:t>
            </a:r>
            <a:endParaRPr lang="en-US" sz="2200" dirty="0" smtClean="0">
              <a:solidFill>
                <a:schemeClr val="tx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en-US" sz="2200" dirty="0" smtClean="0">
                <a:solidFill>
                  <a:schemeClr val="tx1"/>
                </a:solidFill>
                <a:latin typeface="Arial" pitchFamily="34" charset="0"/>
                <a:cs typeface="Arial" pitchFamily="34" charset="0"/>
              </a:rPr>
              <a:t>Entretien et réétalonnage réguliers</a:t>
            </a:r>
          </a:p>
        </p:txBody>
      </p:sp>
      <p:sp>
        <p:nvSpPr>
          <p:cNvPr id="2" name="TextBox 1"/>
          <p:cNvSpPr txBox="1"/>
          <p:nvPr/>
        </p:nvSpPr>
        <p:spPr>
          <a:xfrm>
            <a:off x="6638544" y="1938528"/>
            <a:ext cx="4882896" cy="3857466"/>
          </a:xfrm>
          <a:prstGeom prst="rect">
            <a:avLst/>
          </a:prstGeom>
          <a:noFill/>
        </p:spPr>
        <p:txBody>
          <a:bodyPr wrap="square" rtlCol="0">
            <a:spAutoFit/>
          </a:bodyPr>
          <a:lstStyle/>
          <a:p>
            <a:pPr marL="342900" indent="-342900">
              <a:spcBef>
                <a:spcPts val="1200"/>
              </a:spcBef>
              <a:spcAft>
                <a:spcPts val="200"/>
              </a:spcAft>
              <a:buClr>
                <a:schemeClr val="accent1"/>
              </a:buClr>
              <a:buFont typeface="Wingdings" panose="05000000000000000000" pitchFamily="2" charset="2"/>
              <a:buChar char="§"/>
            </a:pPr>
            <a:r>
              <a:rPr lang="en-US" sz="2200" dirty="0">
                <a:latin typeface="Arial" pitchFamily="34" charset="0"/>
                <a:cs typeface="Arial" pitchFamily="34" charset="0"/>
              </a:rPr>
              <a:t>Manque de valeurs de seuil largement validées pour des étapes spécifiques de la fibrose </a:t>
            </a:r>
            <a:endParaRPr lang="en-US" sz="2200" dirty="0" smtClean="0"/>
          </a:p>
          <a:p>
            <a:pPr>
              <a:spcBef>
                <a:spcPts val="1200"/>
              </a:spcBef>
              <a:spcAft>
                <a:spcPts val="200"/>
              </a:spcAft>
              <a:buClr>
                <a:schemeClr val="tx1"/>
              </a:buClr>
            </a:pPr>
            <a:r>
              <a:rPr lang="en-US" sz="2200" dirty="0" smtClean="0">
                <a:latin typeface="Arial" pitchFamily="34" charset="0"/>
                <a:cs typeface="Arial" pitchFamily="34" charset="0"/>
              </a:rPr>
              <a:t>Utilise une seule valeur de seuil :</a:t>
            </a:r>
          </a:p>
          <a:p>
            <a:pPr>
              <a:spcBef>
                <a:spcPts val="1200"/>
              </a:spcBef>
              <a:spcAft>
                <a:spcPts val="200"/>
              </a:spcAft>
              <a:buClr>
                <a:schemeClr val="tx1"/>
              </a:buClr>
            </a:pPr>
            <a:r>
              <a:rPr lang="en-US" sz="2200" b="1" dirty="0" smtClean="0">
                <a:latin typeface="Arial" pitchFamily="34" charset="0"/>
                <a:cs typeface="Arial" pitchFamily="34" charset="0"/>
              </a:rPr>
              <a:t>Fibrose significative </a:t>
            </a:r>
            <a:br>
              <a:rPr lang="en-US" sz="2200" b="1" dirty="0" smtClean="0">
                <a:latin typeface="Arial" pitchFamily="34" charset="0"/>
                <a:cs typeface="Arial" pitchFamily="34" charset="0"/>
              </a:rPr>
            </a:br>
            <a:r>
              <a:rPr lang="en-US" sz="2200" b="1" dirty="0" err="1">
                <a:latin typeface="Arial" pitchFamily="34" charset="0"/>
                <a:cs typeface="Arial" pitchFamily="34" charset="0"/>
              </a:rPr>
              <a:t>(≥ F2)&gt; 7- 8,5 kPa</a:t>
            </a:r>
            <a:endParaRPr lang="en-US" sz="2200" b="1" dirty="0">
              <a:latin typeface="Arial" pitchFamily="34" charset="0"/>
              <a:cs typeface="Arial" pitchFamily="34" charset="0"/>
            </a:endParaRPr>
          </a:p>
          <a:p>
            <a:pPr>
              <a:spcBef>
                <a:spcPts val="1200"/>
              </a:spcBef>
              <a:spcAft>
                <a:spcPts val="200"/>
              </a:spcAft>
              <a:buClr>
                <a:schemeClr val="tx1"/>
              </a:buClr>
            </a:pPr>
            <a:r>
              <a:rPr lang="en-US" sz="2200" b="1" dirty="0" err="1">
                <a:latin typeface="Arial" pitchFamily="34" charset="0"/>
                <a:cs typeface="Arial" pitchFamily="34" charset="0"/>
              </a:rPr>
              <a:t>Cirrhose (F4)&gt; 11-14 kPa</a:t>
            </a:r>
            <a:endParaRPr lang="en-US" sz="2200" b="1" dirty="0" smtClean="0">
              <a:latin typeface="Arial" pitchFamily="34" charset="0"/>
              <a:cs typeface="Arial" pitchFamily="34" charset="0"/>
            </a:endParaRPr>
          </a:p>
          <a:p>
            <a:pPr>
              <a:spcBef>
                <a:spcPts val="1200"/>
              </a:spcBef>
              <a:spcAft>
                <a:spcPts val="200"/>
              </a:spcAft>
              <a:buClr>
                <a:schemeClr val="tx1"/>
              </a:buClr>
            </a:pPr>
            <a:r>
              <a:rPr lang="en-US" sz="2200" b="1" dirty="0">
                <a:solidFill>
                  <a:schemeClr val="accent1"/>
                </a:solidFill>
                <a:latin typeface="Arial" pitchFamily="34" charset="0"/>
                <a:cs typeface="Arial" pitchFamily="34" charset="0"/>
              </a:rPr>
              <a:t>Seuil moyen de coupure de 12,5 kPa pour diagnostiquer la cirrhose</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2400" b="1" dirty="0" smtClean="0">
                <a:solidFill>
                  <a:schemeClr val="accent1"/>
                </a:solidFill>
                <a:latin typeface="Arial" charset="0"/>
              </a:rPr>
              <a:t>Évaluation de l'étape de la maladie hépatique (suite)</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40642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9612" y="1845924"/>
            <a:ext cx="8208912" cy="44786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4" name="Rectangle 3"/>
          <p:cNvSpPr/>
          <p:nvPr/>
        </p:nvSpPr>
        <p:spPr>
          <a:xfrm>
            <a:off x="146304" y="6474023"/>
            <a:ext cx="11891708" cy="307777"/>
          </a:xfrm>
          <a:prstGeom prst="rect">
            <a:avLst/>
          </a:prstGeom>
        </p:spPr>
        <p:txBody>
          <a:bodyPr wrap="square">
            <a:spAutoFit/>
          </a:bodyPr>
          <a:lstStyle/>
          <a:p>
            <a:r>
              <a:rPr lang="en-US" sz="1400" dirty="0">
                <a:solidFill>
                  <a:schemeClr val="bg1"/>
                </a:solidFill>
              </a:rPr>
              <a:t>2015 Directives de l'OMS pour la prévention, les soins et le traitement des personnes atteintes d'une infection par le virus de l'hépatite B	</a:t>
            </a:r>
          </a:p>
        </p:txBody>
      </p:sp>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2400" b="1" dirty="0" smtClean="0">
                <a:solidFill>
                  <a:schemeClr val="accent1"/>
                </a:solidFill>
                <a:latin typeface="Arial" charset="0"/>
              </a:rPr>
              <a:t>Évaluation de l'étape de la maladie hépatique (suite)</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52480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188720" y="1938528"/>
            <a:ext cx="10055781" cy="4023360"/>
          </a:xfrm>
        </p:spPr>
        <p:txBody>
          <a:bodyPr>
            <a:noAutofit/>
          </a:bodyPr>
          <a:lstStyle/>
          <a:p>
            <a:pPr marL="0" indent="0">
              <a:lnSpc>
                <a:spcPct val="100000"/>
              </a:lnSpc>
              <a:buClr>
                <a:schemeClr val="tx1"/>
              </a:buClr>
              <a:buSzTx/>
              <a:buNone/>
            </a:pPr>
            <a:r>
              <a:rPr lang="en-US" sz="2200" dirty="0" smtClean="0">
                <a:solidFill>
                  <a:schemeClr val="tx1"/>
                </a:solidFill>
                <a:latin typeface="Arial" panose="020B0604020202020204" pitchFamily="34" charset="0"/>
                <a:cs typeface="Arial" panose="020B0604020202020204" pitchFamily="34" charset="0"/>
              </a:rPr>
              <a:t>Les résultats du NTI peuvent être affectés par des maladies intercurrentes qui peut faussement augmenter ou diminuer les scores :</a:t>
            </a:r>
          </a:p>
          <a:p>
            <a:pPr marL="347472" indent="-342900">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Forte consommation d'alcool (en raison de l'augmentation d'ASAT de l'hépatite alcoolique)       </a:t>
            </a:r>
          </a:p>
          <a:p>
            <a:pPr marL="347472" indent="-342900">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L'utilisation de médicaments traditionnels et à base de plantes peut augmenter l'ALT/AST</a:t>
            </a:r>
          </a:p>
          <a:p>
            <a:pPr marL="347472" indent="-342900">
              <a:lnSpc>
                <a:spcPct val="100000"/>
              </a:lnSpc>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Le paludisme ou le VIH (peut diminuer le nombre de plaquettes)</a:t>
            </a:r>
            <a:endParaRPr lang="en-US" sz="2200" dirty="0">
              <a:solidFill>
                <a:schemeClr val="tx1"/>
              </a:solidFill>
              <a:latin typeface="Arial" panose="020B0604020202020204" pitchFamily="34" charset="0"/>
              <a:cs typeface="Arial" panose="020B0604020202020204" pitchFamily="34" charset="0"/>
            </a:endParaRPr>
          </a:p>
          <a:p>
            <a:pPr marL="347472" indent="-342900">
              <a:lnSpc>
                <a:spcPct val="100000"/>
              </a:lnSpc>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Les éruptions d'hépatite ou une hépatite aiguë, une insuffisance cardiaque congestive ou un repas récent peuvent également augmenter la rigidité élevée du foie (FibroScan) </a:t>
            </a:r>
          </a:p>
        </p:txBody>
      </p:sp>
      <p:sp>
        <p:nvSpPr>
          <p:cNvPr id="4" name="Rectangle 2"/>
          <p:cNvSpPr txBox="1">
            <a:spLocks noChangeArrowheads="1"/>
          </p:cNvSpPr>
          <p:nvPr/>
        </p:nvSpPr>
        <p:spPr>
          <a:xfrm>
            <a:off x="2055812" y="476673"/>
            <a:ext cx="8579296" cy="576064"/>
          </a:xfrm>
          <a:prstGeom prst="rect">
            <a:avLst/>
          </a:prstGeom>
        </p:spPr>
        <p:txBody>
          <a:bodyPr vert="horz" lIns="91440" tIns="45720" rIns="91440" bIns="45720" rtlCol="0" anchor="ctr">
            <a:no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endParaRPr lang="en-US" sz="3600" b="1" dirty="0">
              <a:solidFill>
                <a:schemeClr val="accent1"/>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7"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2400" b="1" dirty="0" smtClean="0">
                <a:solidFill>
                  <a:schemeClr val="accent1"/>
                </a:solidFill>
                <a:latin typeface="Arial" charset="0"/>
              </a:rPr>
              <a:t>Évaluation de l'étape de la maladie hépatique (suite)</a:t>
            </a:r>
            <a:endParaRPr kumimoji="0" lang="en-US"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99735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sz="half" idx="1"/>
          </p:nvPr>
        </p:nvSpPr>
        <p:spPr>
          <a:xfrm>
            <a:off x="1188720" y="1938528"/>
            <a:ext cx="4936474" cy="4023360"/>
          </a:xfrm>
        </p:spPr>
        <p:txBody>
          <a:bodyPr>
            <a:noAutofit/>
          </a:bodyPr>
          <a:lstStyle/>
          <a:p>
            <a:pPr marL="0" indent="0">
              <a:lnSpc>
                <a:spcPct val="100000"/>
              </a:lnSpc>
              <a:buClr>
                <a:schemeClr val="tx1"/>
              </a:buClr>
              <a:buNone/>
            </a:pPr>
            <a:r>
              <a:rPr lang="en-US" sz="2400" b="1" dirty="0">
                <a:solidFill>
                  <a:schemeClr val="accent1"/>
                </a:solidFill>
                <a:latin typeface="Arial"/>
                <a:cs typeface="Arial"/>
              </a:rPr>
              <a:t>Fibroscan et APRI </a:t>
            </a:r>
            <a:endParaRPr lang="en-US" sz="24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Tests les plus utiles pour évaluer la cirrhose dans les PRFM (recommandation conditionnelle) </a:t>
            </a:r>
          </a:p>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Le PPV pour la détection de la cirrhose s'est avéré faible pour tous les NTI, en particulier pour l'APRI (détection d'une personne sur 3 atteintes de la cirrhose uniquement)</a:t>
            </a:r>
          </a:p>
          <a:p>
            <a:pPr marL="347472" indent="-347472">
              <a:lnSpc>
                <a:spcPct val="100000"/>
              </a:lnSpc>
              <a:buFont typeface="Wingdings" panose="05000000000000000000" pitchFamily="2" charset="2"/>
              <a:buChar char="§"/>
            </a:pPr>
            <a:r>
              <a:rPr lang="en-US" sz="2000" dirty="0" err="1" smtClean="0">
                <a:solidFill>
                  <a:schemeClr val="tx1"/>
                </a:solidFill>
                <a:latin typeface="Arial"/>
                <a:cs typeface="Arial"/>
              </a:rPr>
              <a:t>Évaluation très limitée en Afrique subsaharienne</a:t>
            </a:r>
            <a:endParaRPr lang="en-US" sz="2000" dirty="0">
              <a:solidFill>
                <a:schemeClr val="tx1"/>
              </a:solidFill>
              <a:latin typeface="Arial"/>
              <a:cs typeface="Arial"/>
            </a:endParaRPr>
          </a:p>
          <a:p>
            <a:pPr marL="0" indent="0">
              <a:lnSpc>
                <a:spcPct val="100000"/>
              </a:lnSpc>
              <a:buClr>
                <a:schemeClr val="tx1"/>
              </a:buClr>
              <a:buNone/>
            </a:pPr>
            <a:endParaRPr lang="en-US" sz="1800" dirty="0">
              <a:solidFill>
                <a:schemeClr val="tx1"/>
              </a:solidFill>
              <a:latin typeface="Arial"/>
              <a:cs typeface="Arial"/>
            </a:endParaRPr>
          </a:p>
          <a:p>
            <a:pPr>
              <a:lnSpc>
                <a:spcPct val="100000"/>
              </a:lnSpc>
              <a:buClr>
                <a:schemeClr val="tx1"/>
              </a:buClr>
              <a:buFont typeface="Arial"/>
              <a:buChar char="•"/>
            </a:pPr>
            <a:endParaRPr lang="en-US" sz="2000" b="1" dirty="0">
              <a:solidFill>
                <a:srgbClr val="0F6FC6"/>
              </a:solidFill>
              <a:latin typeface="Arial"/>
              <a:cs typeface="Arial"/>
            </a:endParaRPr>
          </a:p>
          <a:p>
            <a:pPr>
              <a:lnSpc>
                <a:spcPct val="100000"/>
              </a:lnSpc>
              <a:buClr>
                <a:schemeClr val="tx1"/>
              </a:buClr>
              <a:buFont typeface="Arial"/>
              <a:buChar char="•"/>
            </a:pPr>
            <a:endParaRPr lang="en-GB" sz="2000" b="1" dirty="0">
              <a:solidFill>
                <a:srgbClr val="0F6FC6"/>
              </a:solidFill>
              <a:latin typeface="Arial"/>
              <a:cs typeface="Arial"/>
            </a:endParaRPr>
          </a:p>
        </p:txBody>
      </p:sp>
      <p:sp>
        <p:nvSpPr>
          <p:cNvPr id="3" name="Content Placeholder 2"/>
          <p:cNvSpPr>
            <a:spLocks noGrp="1"/>
          </p:cNvSpPr>
          <p:nvPr>
            <p:ph sz="half" idx="2"/>
          </p:nvPr>
        </p:nvSpPr>
        <p:spPr>
          <a:xfrm>
            <a:off x="6309360" y="1938528"/>
            <a:ext cx="4936474" cy="4023360"/>
          </a:xfrm>
        </p:spPr>
        <p:txBody>
          <a:bodyPr/>
          <a:lstStyle/>
          <a:p>
            <a:pPr marL="0" indent="0">
              <a:lnSpc>
                <a:spcPct val="100000"/>
              </a:lnSpc>
              <a:buClr>
                <a:schemeClr val="tx1"/>
              </a:buClr>
              <a:buNone/>
            </a:pPr>
            <a:r>
              <a:rPr lang="en-US" sz="2200" b="1" dirty="0">
                <a:solidFill>
                  <a:schemeClr val="accent1"/>
                </a:solidFill>
                <a:latin typeface="Arial"/>
                <a:cs typeface="Arial"/>
              </a:rPr>
              <a:t>FIB-4 </a:t>
            </a:r>
            <a:endParaRPr lang="en-US" sz="22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000" dirty="0">
                <a:solidFill>
                  <a:schemeClr val="tx1"/>
                </a:solidFill>
                <a:latin typeface="Arial"/>
                <a:cs typeface="Arial"/>
              </a:rPr>
              <a:t>Non examiné ou recommandé </a:t>
            </a:r>
            <a:endParaRPr lang="en-US" sz="20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Développé et validé pour la détection des étapes de la fibrose ≥F3 et non pas de la cirrhose</a:t>
            </a:r>
            <a:endParaRPr lang="en-US" sz="2000" dirty="0">
              <a:solidFill>
                <a:schemeClr val="tx1"/>
              </a:solidFill>
              <a:latin typeface="Arial"/>
              <a:cs typeface="Arial"/>
            </a:endParaRPr>
          </a:p>
          <a:p>
            <a:pPr marL="347472" indent="-347472">
              <a:lnSpc>
                <a:spcPct val="100000"/>
              </a:lnSpc>
            </a:pPr>
            <a:endParaRPr lang="en-US" sz="2000" dirty="0"/>
          </a:p>
        </p:txBody>
      </p:sp>
      <p:sp>
        <p:nvSpPr>
          <p:cNvPr id="2" name="TextBox 1"/>
          <p:cNvSpPr txBox="1"/>
          <p:nvPr/>
        </p:nvSpPr>
        <p:spPr>
          <a:xfrm>
            <a:off x="146304" y="6455664"/>
            <a:ext cx="8540736"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de l'hépatite B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8" name="Title 1"/>
          <p:cNvSpPr txBox="1">
            <a:spLocks/>
          </p:cNvSpPr>
          <p:nvPr/>
        </p:nvSpPr>
        <p:spPr>
          <a:xfrm>
            <a:off x="1097280" y="28346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3600" b="1" dirty="0" smtClean="0">
                <a:solidFill>
                  <a:schemeClr val="accent1"/>
                </a:solidFill>
                <a:latin typeface="Arial" charset="0"/>
              </a:rPr>
              <a:t>Directives de 2015 de l'OMS sur </a:t>
            </a:r>
          </a:p>
          <a:p>
            <a:pPr lvl="0" defTabSz="914126">
              <a:lnSpc>
                <a:spcPct val="85000"/>
              </a:lnSpc>
              <a:spcBef>
                <a:spcPct val="0"/>
              </a:spcBef>
            </a:pPr>
            <a:r>
              <a:rPr lang="en-US" sz="3600" b="1" dirty="0" smtClean="0">
                <a:solidFill>
                  <a:schemeClr val="accent1"/>
                </a:solidFill>
                <a:latin typeface="Arial" charset="0"/>
              </a:rPr>
              <a:t>Évaluation de l'étape de la maladie hépatique</a:t>
            </a:r>
            <a:endParaRPr kumimoji="0" lang="en-US" sz="280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494227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3600" b="1" dirty="0" smtClean="0">
                <a:solidFill>
                  <a:schemeClr val="accent1"/>
                </a:solidFill>
                <a:latin typeface="Arial" pitchFamily="34" charset="0"/>
              </a:rPr>
              <a:t>Évaluation de l'étape de la maladie hépatique </a:t>
            </a:r>
            <a:br>
              <a:rPr lang="en-GB" sz="3600" b="1" dirty="0" smtClean="0">
                <a:solidFill>
                  <a:schemeClr val="accent1"/>
                </a:solidFill>
                <a:latin typeface="Arial" pitchFamily="34" charset="0"/>
              </a:rPr>
            </a:br>
            <a:r>
              <a:rPr lang="en-GB" sz="3600" b="1" dirty="0">
                <a:solidFill>
                  <a:schemeClr val="accent1"/>
                </a:solidFill>
                <a:latin typeface="Arial" pitchFamily="34" charset="0"/>
              </a:rPr>
              <a:t>et considérations sur le traitement du VHB</a:t>
            </a:r>
            <a:endParaRPr lang="en-US" sz="3600" b="1" dirty="0">
              <a:solidFill>
                <a:schemeClr val="accent1"/>
              </a:solidFill>
              <a:latin typeface="Arial" pitchFamily="34" charset="0"/>
              <a:cs typeface="Arial" pitchFamily="34" charset="0"/>
            </a:endParaRPr>
          </a:p>
        </p:txBody>
      </p:sp>
      <p:sp>
        <p:nvSpPr>
          <p:cNvPr id="6147" name="Rectangle 3"/>
          <p:cNvSpPr>
            <a:spLocks noGrp="1" noChangeArrowheads="1"/>
          </p:cNvSpPr>
          <p:nvPr>
            <p:ph type="body" idx="1"/>
          </p:nvPr>
        </p:nvSpPr>
        <p:spPr>
          <a:xfrm>
            <a:off x="1188720" y="1938528"/>
            <a:ext cx="10515600" cy="4967287"/>
          </a:xfrm>
        </p:spPr>
        <p:txBody>
          <a:bodyPr>
            <a:noAutofit/>
          </a:bodyPr>
          <a:lstStyle/>
          <a:p>
            <a:pPr marL="0" indent="0">
              <a:lnSpc>
                <a:spcPct val="120000"/>
              </a:lnSpc>
              <a:buSzPct val="110000"/>
              <a:buNone/>
              <a:tabLst>
                <a:tab pos="180975" algn="l"/>
              </a:tabLst>
            </a:pPr>
            <a:r>
              <a:rPr lang="en-US" sz="2400" b="1" dirty="0" smtClean="0">
                <a:solidFill>
                  <a:schemeClr val="accent1"/>
                </a:solidFill>
                <a:latin typeface="Arial" pitchFamily="34" charset="0"/>
                <a:cs typeface="Arial" pitchFamily="34" charset="0"/>
              </a:rPr>
              <a:t>Traitement actuel de l'hépatite B chronique</a:t>
            </a:r>
            <a:endParaRPr lang="en-US" sz="2400" b="1" dirty="0">
              <a:solidFill>
                <a:schemeClr val="accent1"/>
              </a:solidFill>
              <a:latin typeface="Arial" pitchFamily="34" charset="0"/>
              <a:cs typeface="Arial" pitchFamily="34" charset="0"/>
            </a:endParaRPr>
          </a:p>
          <a:p>
            <a:pPr marL="0" indent="0">
              <a:lnSpc>
                <a:spcPct val="120000"/>
              </a:lnSpc>
              <a:spcAft>
                <a:spcPts val="1200"/>
              </a:spcAft>
              <a:buSzPct val="110000"/>
              <a:buNone/>
              <a:tabLst>
                <a:tab pos="180975" algn="l"/>
              </a:tabLst>
            </a:pPr>
            <a:r>
              <a:rPr lang="en-US" sz="2200" b="1" spc="-20" dirty="0" smtClean="0">
                <a:solidFill>
                  <a:schemeClr val="tx1"/>
                </a:solidFill>
                <a:latin typeface="Arial" panose="020B0604020202020204" pitchFamily="34" charset="0"/>
                <a:cs typeface="Arial" panose="020B0604020202020204" pitchFamily="34" charset="0"/>
              </a:rPr>
              <a:t>Infection chronique par le VHB </a:t>
            </a:r>
            <a:r>
              <a:rPr lang="en-US" sz="2200" spc="-20" dirty="0" smtClean="0">
                <a:solidFill>
                  <a:schemeClr val="tx1"/>
                </a:solidFill>
                <a:latin typeface="Arial" panose="020B0604020202020204" pitchFamily="34" charset="0"/>
                <a:cs typeface="Arial" panose="020B0604020202020204" pitchFamily="34" charset="0"/>
              </a:rPr>
              <a:t>: définie par la persistance de l'antigène de surface de l'hépatite B (HBsAg) pendant six mois ou plus après une infection aiguë par le VHB </a:t>
            </a:r>
            <a:endParaRPr lang="en-US" sz="2200" b="1" spc="-20" dirty="0" smtClean="0">
              <a:solidFill>
                <a:schemeClr val="tx1"/>
              </a:solidFill>
              <a:latin typeface="Arial" panose="020B0604020202020204" pitchFamily="34" charset="0"/>
              <a:cs typeface="Arial" panose="020B0604020202020204" pitchFamily="34" charset="0"/>
            </a:endParaRPr>
          </a:p>
          <a:p>
            <a:pPr marL="0" indent="0">
              <a:lnSpc>
                <a:spcPct val="120000"/>
              </a:lnSpc>
              <a:buSzPct val="110000"/>
              <a:buNone/>
              <a:tabLst>
                <a:tab pos="180975" algn="l"/>
              </a:tabLst>
            </a:pPr>
            <a:r>
              <a:rPr lang="en-US" sz="2400" b="1" dirty="0">
                <a:solidFill>
                  <a:schemeClr val="tx1"/>
                </a:solidFill>
                <a:latin typeface="Arial" panose="020B0604020202020204" pitchFamily="34" charset="0"/>
                <a:cs typeface="Arial" panose="020B0604020202020204" pitchFamily="34" charset="0"/>
              </a:rPr>
              <a:t>Progrès d'ordre majeur dans les possibilités de traitement - 2 grandes stratégies</a:t>
            </a:r>
          </a:p>
          <a:p>
            <a:pPr marL="347472" lvl="1" indent="-347472">
              <a:lnSpc>
                <a:spcPct val="120000"/>
              </a:lnSpc>
              <a:spcBef>
                <a:spcPts val="1200"/>
              </a:spcBef>
              <a:spcAft>
                <a:spcPts val="200"/>
              </a:spcAft>
              <a:buClr>
                <a:schemeClr val="accent2"/>
              </a:buClr>
              <a:buSzPct val="110000"/>
              <a:buFont typeface="Wingdings" panose="05000000000000000000" pitchFamily="2" charset="2"/>
              <a:buChar char="§"/>
              <a:tabLst>
                <a:tab pos="180975" algn="l"/>
              </a:tabLst>
            </a:pPr>
            <a:r>
              <a:rPr lang="en-US" sz="2200" dirty="0">
                <a:solidFill>
                  <a:schemeClr val="tx1"/>
                </a:solidFill>
                <a:latin typeface="Arial" panose="020B0604020202020204" pitchFamily="34" charset="0"/>
                <a:cs typeface="Arial" panose="020B0604020202020204" pitchFamily="34" charset="0"/>
              </a:rPr>
              <a:t> Traitement à base d'interféron (IFN)</a:t>
            </a:r>
          </a:p>
          <a:p>
            <a:pPr marL="347472" lvl="1" indent="-347472">
              <a:lnSpc>
                <a:spcPct val="120000"/>
              </a:lnSpc>
              <a:spcBef>
                <a:spcPts val="1200"/>
              </a:spcBef>
              <a:spcAft>
                <a:spcPts val="200"/>
              </a:spcAft>
              <a:buClr>
                <a:schemeClr val="accent2"/>
              </a:buClr>
              <a:buSzPct val="110000"/>
              <a:buFont typeface="Wingdings" panose="05000000000000000000" pitchFamily="2" charset="2"/>
              <a:buChar char="§"/>
              <a:tabLst>
                <a:tab pos="180975" algn="l"/>
              </a:tabLst>
            </a:pPr>
            <a:r>
              <a:rPr lang="en-US" sz="2200" dirty="0" smtClean="0">
                <a:solidFill>
                  <a:schemeClr val="tx1"/>
                </a:solidFill>
                <a:latin typeface="Arial" panose="020B0604020202020204" pitchFamily="34" charset="0"/>
                <a:cs typeface="Arial" panose="020B0604020202020204" pitchFamily="34" charset="0"/>
              </a:rPr>
              <a:t> Traitement par analogues </a:t>
            </a:r>
            <a:r>
              <a:rPr lang="en-US" sz="2200" dirty="0" err="1" smtClean="0">
                <a:solidFill>
                  <a:schemeClr val="tx1"/>
                </a:solidFill>
                <a:latin typeface="Arial" panose="020B0604020202020204" pitchFamily="34" charset="0"/>
                <a:cs typeface="Arial" panose="020B0604020202020204" pitchFamily="34" charset="0"/>
              </a:rPr>
              <a:t>nucléosidiques</a:t>
            </a:r>
            <a:r>
              <a:rPr lang="en-US" sz="2200" dirty="0" smtClean="0">
                <a:solidFill>
                  <a:schemeClr val="tx1"/>
                </a:solidFill>
                <a:latin typeface="Arial" panose="020B0604020202020204" pitchFamily="34" charset="0"/>
                <a:cs typeface="Arial" panose="020B0604020202020204" pitchFamily="34" charset="0"/>
              </a:rPr>
              <a:t> (AN)</a:t>
            </a:r>
            <a:endParaRPr lang="en-US" sz="2200" dirty="0">
              <a:solidFill>
                <a:schemeClr val="tx1"/>
              </a:solidFill>
              <a:latin typeface="Arial" panose="020B0604020202020204" pitchFamily="34" charset="0"/>
              <a:cs typeface="Arial" panose="020B0604020202020204" pitchFamily="34" charset="0"/>
            </a:endParaRPr>
          </a:p>
          <a:p>
            <a:pPr marL="0" indent="0">
              <a:lnSpc>
                <a:spcPct val="120000"/>
              </a:lnSpc>
              <a:buClrTx/>
              <a:buSzPct val="110000"/>
              <a:buFont typeface="Arial" charset="0"/>
              <a:buChar char="•"/>
              <a:tabLst>
                <a:tab pos="180975" algn="l"/>
              </a:tabLst>
            </a:pPr>
            <a:endParaRPr lang="en-US" sz="24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59434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3600" b="1" dirty="0" smtClean="0">
                <a:solidFill>
                  <a:schemeClr val="accent1"/>
                </a:solidFill>
                <a:latin typeface="Arial" pitchFamily="34" charset="0"/>
              </a:rPr>
              <a:t>Évaluation de l'étape de la maladie hépatique </a:t>
            </a:r>
            <a:br>
              <a:rPr lang="en-GB" sz="3600" b="1" dirty="0" smtClean="0">
                <a:solidFill>
                  <a:schemeClr val="accent1"/>
                </a:solidFill>
                <a:latin typeface="Arial" pitchFamily="34" charset="0"/>
              </a:rPr>
            </a:br>
            <a:r>
              <a:rPr lang="en-GB" sz="2800" b="1" dirty="0" smtClean="0">
                <a:solidFill>
                  <a:schemeClr val="accent1"/>
                </a:solidFill>
                <a:latin typeface="Arial" pitchFamily="34" charset="0"/>
              </a:rPr>
              <a:t>et considérations sur le traitement du VHB (suite)</a:t>
            </a:r>
            <a:endParaRPr lang="en-US" sz="2800" b="1" dirty="0">
              <a:solidFill>
                <a:schemeClr val="accent1"/>
              </a:solidFill>
              <a:latin typeface="Arial" pitchFamily="34" charset="0"/>
              <a:cs typeface="Arial" pitchFamily="34" charset="0"/>
            </a:endParaRPr>
          </a:p>
        </p:txBody>
      </p:sp>
      <p:sp>
        <p:nvSpPr>
          <p:cNvPr id="6147" name="Rectangle 3"/>
          <p:cNvSpPr>
            <a:spLocks noGrp="1" noChangeArrowheads="1"/>
          </p:cNvSpPr>
          <p:nvPr>
            <p:ph type="body" idx="1"/>
          </p:nvPr>
        </p:nvSpPr>
        <p:spPr>
          <a:xfrm>
            <a:off x="1188720" y="1938528"/>
            <a:ext cx="10134600" cy="3519487"/>
          </a:xfrm>
        </p:spPr>
        <p:txBody>
          <a:bodyPr>
            <a:normAutofit fontScale="25000" lnSpcReduction="20000"/>
          </a:bodyPr>
          <a:lstStyle/>
          <a:p>
            <a:pPr marL="0" indent="0">
              <a:lnSpc>
                <a:spcPct val="120000"/>
              </a:lnSpc>
              <a:buSzPct val="110000"/>
              <a:buNone/>
              <a:tabLst>
                <a:tab pos="180975" algn="l"/>
              </a:tabLst>
            </a:pPr>
            <a:r>
              <a:rPr lang="en-US" sz="9600" b="1" dirty="0">
                <a:solidFill>
                  <a:schemeClr val="tx1"/>
                </a:solidFill>
                <a:latin typeface="Arial" panose="020B0604020202020204" pitchFamily="34" charset="0"/>
                <a:cs typeface="Arial" panose="020B0604020202020204" pitchFamily="34" charset="0"/>
              </a:rPr>
              <a:t>Compréhension de l'histoire naturelle et la phase de l'infection chronique</a:t>
            </a:r>
          </a:p>
          <a:p>
            <a:pPr marL="347472" lvl="5" indent="-347472">
              <a:lnSpc>
                <a:spcPct val="120000"/>
              </a:lnSpc>
              <a:spcBef>
                <a:spcPts val="1200"/>
              </a:spcBef>
              <a:spcAft>
                <a:spcPts val="100"/>
              </a:spcAft>
              <a:buSzPct val="110000"/>
              <a:buFont typeface="Wingdings" panose="05000000000000000000" pitchFamily="2" charset="2"/>
              <a:buChar char="§"/>
              <a:tabLst>
                <a:tab pos="180975" algn="l"/>
              </a:tabLst>
            </a:pPr>
            <a:r>
              <a:rPr lang="en-US" sz="9600" dirty="0">
                <a:solidFill>
                  <a:schemeClr val="tx1"/>
                </a:solidFill>
                <a:latin typeface="Arial" panose="020B0604020202020204" pitchFamily="34" charset="0"/>
                <a:cs typeface="Arial" panose="020B0604020202020204" pitchFamily="34" charset="0"/>
              </a:rPr>
              <a:t>Points importants pour guider les décisions de traitement </a:t>
            </a:r>
          </a:p>
          <a:p>
            <a:pPr marL="0" indent="0">
              <a:lnSpc>
                <a:spcPct val="120000"/>
              </a:lnSpc>
              <a:buClrTx/>
              <a:buSzPct val="110000"/>
              <a:buNone/>
              <a:tabLst>
                <a:tab pos="180975" algn="l"/>
              </a:tabLst>
            </a:pPr>
            <a:endParaRPr lang="en-US" sz="9600" dirty="0" smtClean="0">
              <a:latin typeface="Arial" panose="020B0604020202020204" pitchFamily="34" charset="0"/>
              <a:cs typeface="Arial" panose="020B0604020202020204" pitchFamily="34" charset="0"/>
            </a:endParaRPr>
          </a:p>
          <a:p>
            <a:pPr marL="0" indent="0">
              <a:lnSpc>
                <a:spcPct val="120000"/>
              </a:lnSpc>
              <a:buClr>
                <a:schemeClr val="tx1"/>
              </a:buClr>
              <a:buSzPct val="110000"/>
              <a:buNone/>
              <a:tabLst>
                <a:tab pos="180975" algn="l"/>
              </a:tabLst>
            </a:pPr>
            <a:r>
              <a:rPr lang="en-US" sz="9600" b="1" dirty="0">
                <a:solidFill>
                  <a:schemeClr val="accent1"/>
                </a:solidFill>
                <a:latin typeface="Arial" panose="020B0604020202020204" pitchFamily="34" charset="0"/>
                <a:cs typeface="Arial" panose="020B0604020202020204" pitchFamily="34" charset="0"/>
              </a:rPr>
              <a:t>La GUÉRISON est difficile car elle dépend de l'éradication du </a:t>
            </a:r>
            <a:r>
              <a:rPr lang="en-US" sz="9600" b="1" dirty="0" err="1">
                <a:solidFill>
                  <a:schemeClr val="accent1"/>
                </a:solidFill>
                <a:latin typeface="Arial" panose="020B0604020202020204" pitchFamily="34" charset="0"/>
                <a:cs typeface="Arial" panose="020B0604020202020204" pitchFamily="34" charset="0"/>
              </a:rPr>
              <a:t>cccDNA</a:t>
            </a:r>
            <a:r>
              <a:rPr lang="en-US" sz="9600" b="1" dirty="0">
                <a:solidFill>
                  <a:schemeClr val="accent1"/>
                </a:solidFill>
                <a:latin typeface="Arial" panose="020B0604020202020204" pitchFamily="34" charset="0"/>
                <a:cs typeface="Arial" panose="020B0604020202020204" pitchFamily="34" charset="0"/>
              </a:rPr>
              <a:t> </a:t>
            </a:r>
            <a:r>
              <a:rPr lang="en-US" sz="9600" b="1" dirty="0" smtClean="0">
                <a:solidFill>
                  <a:schemeClr val="accent1"/>
                </a:solidFill>
                <a:latin typeface="Arial" panose="020B0604020202020204" pitchFamily="34" charset="0"/>
                <a:cs typeface="Arial" panose="020B0604020202020204" pitchFamily="34" charset="0"/>
              </a:rPr>
              <a:t>VHB</a:t>
            </a:r>
            <a:r>
              <a:rPr lang="en-US" sz="9600" b="1" dirty="0">
                <a:solidFill>
                  <a:schemeClr val="accent1"/>
                </a:solidFill>
                <a:latin typeface="Arial" panose="020B0604020202020204" pitchFamily="34" charset="0"/>
                <a:cs typeface="Arial" panose="020B0604020202020204" pitchFamily="34" charset="0"/>
              </a:rPr>
              <a:t> intranucléaire hépatique   </a:t>
            </a:r>
          </a:p>
          <a:p>
            <a:pPr marL="0" indent="0">
              <a:lnSpc>
                <a:spcPct val="120000"/>
              </a:lnSpc>
              <a:buClrTx/>
              <a:buSzPct val="110000"/>
              <a:buNone/>
              <a:tabLst>
                <a:tab pos="180975" algn="l"/>
              </a:tabLst>
            </a:pPr>
            <a:r>
              <a:rPr lang="en-US" sz="9600" b="1" dirty="0">
                <a:latin typeface="Arial" panose="020B0604020202020204" pitchFamily="34" charset="0"/>
                <a:cs typeface="Arial" panose="020B0604020202020204" pitchFamily="34" charset="0"/>
              </a:rPr>
              <a:t>		</a:t>
            </a:r>
          </a:p>
          <a:p>
            <a:pPr marL="0" indent="0">
              <a:lnSpc>
                <a:spcPct val="120000"/>
              </a:lnSpc>
              <a:buClr>
                <a:schemeClr val="tx1"/>
              </a:buClr>
              <a:buSzTx/>
              <a:buNone/>
              <a:tabLst>
                <a:tab pos="180975" algn="l"/>
              </a:tabLst>
            </a:pPr>
            <a:endParaRPr lang="en-US" sz="800" dirty="0">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7760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097280" y="283464"/>
            <a:ext cx="10058400" cy="1453896"/>
          </a:xfrm>
        </p:spPr>
        <p:txBody>
          <a:bodyPr anchor="b">
            <a:noAutofit/>
          </a:bodyPr>
          <a:lstStyle/>
          <a:p>
            <a:pPr eaLnBrk="1" hangingPunct="1">
              <a:defRPr/>
            </a:pPr>
            <a:r>
              <a:rPr lang="en-US" sz="3200" b="1" dirty="0">
                <a:solidFill>
                  <a:schemeClr val="accent1"/>
                </a:solidFill>
                <a:latin typeface="Arial" pitchFamily="34" charset="0"/>
              </a:rPr>
              <a:t>Conclusions : évaluation de l'étape de la maladie hépatique </a:t>
            </a:r>
          </a:p>
        </p:txBody>
      </p:sp>
      <p:sp>
        <p:nvSpPr>
          <p:cNvPr id="11268" name="Text Box 29"/>
          <p:cNvSpPr txBox="1">
            <a:spLocks noChangeArrowheads="1"/>
          </p:cNvSpPr>
          <p:nvPr/>
        </p:nvSpPr>
        <p:spPr bwMode="auto">
          <a:xfrm>
            <a:off x="1188720" y="1938528"/>
            <a:ext cx="4677092" cy="4144724"/>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lIns="0" rIns="0">
            <a:spAutoFit/>
          </a:bodyPr>
          <a:lstStyle>
            <a:lvl1pPr eaLnBrk="0" hangingPunct="0">
              <a:tabLst>
                <a:tab pos="88900" algn="l"/>
              </a:tabLst>
              <a:defRPr>
                <a:solidFill>
                  <a:schemeClr val="tx1"/>
                </a:solidFill>
                <a:latin typeface="Verdana" panose="020B0604030504040204" pitchFamily="34" charset="0"/>
              </a:defRPr>
            </a:lvl1pPr>
            <a:lvl2pPr eaLnBrk="0" hangingPunct="0">
              <a:tabLst>
                <a:tab pos="88900" algn="l"/>
              </a:tabLst>
              <a:defRPr>
                <a:solidFill>
                  <a:schemeClr val="tx1"/>
                </a:solidFill>
                <a:latin typeface="Verdana" panose="020B0604030504040204" pitchFamily="34" charset="0"/>
              </a:defRPr>
            </a:lvl2pPr>
            <a:lvl3pPr marL="1143000" indent="-228600" eaLnBrk="0" hangingPunct="0">
              <a:tabLst>
                <a:tab pos="88900" algn="l"/>
              </a:tabLst>
              <a:defRPr>
                <a:solidFill>
                  <a:schemeClr val="tx1"/>
                </a:solidFill>
                <a:latin typeface="Verdana" panose="020B0604030504040204" pitchFamily="34" charset="0"/>
              </a:defRPr>
            </a:lvl3pPr>
            <a:lvl4pPr marL="1600200" indent="-228600" eaLnBrk="0" hangingPunct="0">
              <a:tabLst>
                <a:tab pos="88900" algn="l"/>
              </a:tabLst>
              <a:defRPr>
                <a:solidFill>
                  <a:schemeClr val="tx1"/>
                </a:solidFill>
                <a:latin typeface="Verdana" panose="020B0604030504040204" pitchFamily="34" charset="0"/>
              </a:defRPr>
            </a:lvl4pPr>
            <a:lvl5pPr marL="2057400" indent="-228600" eaLnBrk="0" hangingPunct="0">
              <a:tabLst>
                <a:tab pos="889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889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889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889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88900" algn="l"/>
              </a:tabLst>
              <a:defRPr>
                <a:solidFill>
                  <a:schemeClr val="tx1"/>
                </a:solidFill>
                <a:latin typeface="Verdana" panose="020B0604030504040204" pitchFamily="34" charset="0"/>
              </a:defRPr>
            </a:lvl9pPr>
          </a:lstStyle>
          <a:p>
            <a:pPr marL="342900" indent="-342900" eaLnBrk="1" hangingPunct="1">
              <a:spcBef>
                <a:spcPts val="1200"/>
              </a:spcBef>
              <a:spcAft>
                <a:spcPts val="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Le PPV de tous les NTI pour le diagnostic de la cirrhose est faible, en particulier pour l'APRI</a:t>
            </a:r>
          </a:p>
          <a:p>
            <a:pPr marL="342900" indent="-342900" eaLnBrk="1" hangingPunct="1">
              <a:spcBef>
                <a:spcPts val="1200"/>
              </a:spcBef>
              <a:spcAft>
                <a:spcPts val="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De nombreux cas de cirrhose ne seront pas détectés en utilisant les NTI seuls</a:t>
            </a:r>
          </a:p>
          <a:p>
            <a:pPr marL="342900" indent="-342900" eaLnBrk="1" hangingPunct="1">
              <a:spcBef>
                <a:spcPts val="1200"/>
              </a:spcBef>
              <a:spcAft>
                <a:spcPts val="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Il est important de combiner les NTI avec des critères cliniques et d'autres critères de laboratoire (taux d'ALT et d'ADN VHB) pour identifier les personnes ayant besoin d'un traitement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5" name="Text Box 29"/>
          <p:cNvSpPr txBox="1">
            <a:spLocks noChangeArrowheads="1"/>
          </p:cNvSpPr>
          <p:nvPr/>
        </p:nvSpPr>
        <p:spPr bwMode="auto">
          <a:xfrm>
            <a:off x="6094413" y="1938528"/>
            <a:ext cx="5410199" cy="4385816"/>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mv="urn:schemas-microsoft-com:mac:vml"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rIns="0">
            <a:spAutoFit/>
          </a:bodyPr>
          <a:lstStyle>
            <a:lvl1pPr eaLnBrk="0" hangingPunct="0">
              <a:tabLst>
                <a:tab pos="88900" algn="l"/>
              </a:tabLst>
              <a:defRPr>
                <a:solidFill>
                  <a:schemeClr val="tx1"/>
                </a:solidFill>
                <a:latin typeface="Verdana" panose="020B0604030504040204" pitchFamily="34" charset="0"/>
              </a:defRPr>
            </a:lvl1pPr>
            <a:lvl2pPr eaLnBrk="0" hangingPunct="0">
              <a:tabLst>
                <a:tab pos="88900" algn="l"/>
              </a:tabLst>
              <a:defRPr>
                <a:solidFill>
                  <a:schemeClr val="tx1"/>
                </a:solidFill>
                <a:latin typeface="Verdana" panose="020B0604030504040204" pitchFamily="34" charset="0"/>
              </a:defRPr>
            </a:lvl2pPr>
            <a:lvl3pPr marL="1143000" indent="-228600" eaLnBrk="0" hangingPunct="0">
              <a:tabLst>
                <a:tab pos="88900" algn="l"/>
              </a:tabLst>
              <a:defRPr>
                <a:solidFill>
                  <a:schemeClr val="tx1"/>
                </a:solidFill>
                <a:latin typeface="Verdana" panose="020B0604030504040204" pitchFamily="34" charset="0"/>
              </a:defRPr>
            </a:lvl3pPr>
            <a:lvl4pPr marL="1600200" indent="-228600" eaLnBrk="0" hangingPunct="0">
              <a:tabLst>
                <a:tab pos="88900" algn="l"/>
              </a:tabLst>
              <a:defRPr>
                <a:solidFill>
                  <a:schemeClr val="tx1"/>
                </a:solidFill>
                <a:latin typeface="Verdana" panose="020B0604030504040204" pitchFamily="34" charset="0"/>
              </a:defRPr>
            </a:lvl4pPr>
            <a:lvl5pPr marL="2057400" indent="-228600" eaLnBrk="0" hangingPunct="0">
              <a:tabLst>
                <a:tab pos="889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889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889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889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88900" algn="l"/>
              </a:tabLst>
              <a:defRPr>
                <a:solidFill>
                  <a:schemeClr val="tx1"/>
                </a:solidFill>
                <a:latin typeface="Verdana" panose="020B0604030504040204" pitchFamily="34" charset="0"/>
              </a:defRPr>
            </a:lvl9pPr>
          </a:lstStyle>
          <a:p>
            <a:pPr marL="347472" indent="-342900" eaLnBrk="1" hangingPunct="1">
              <a:spcBef>
                <a:spcPts val="1200"/>
              </a:spcBef>
              <a:spcAft>
                <a:spcPts val="200"/>
              </a:spcAft>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L'APRI est le NIT préféré de l'OMS pour évaluer la fibrose</a:t>
            </a:r>
          </a:p>
          <a:p>
            <a:pPr marL="694944" indent="-342900" eaLnBrk="1" hangingPunct="1">
              <a:spcBef>
                <a:spcPts val="1200"/>
              </a:spcBef>
              <a:spcAft>
                <a:spcPts val="200"/>
              </a:spcAft>
              <a:buClr>
                <a:schemeClr val="accent1"/>
              </a:buClr>
              <a:buSzPct val="60000"/>
              <a:buFont typeface="Wingdings" charset="2"/>
              <a:buChar char=""/>
            </a:pPr>
            <a:r>
              <a:rPr lang="en-US" dirty="0" err="1" smtClean="0">
                <a:latin typeface="Arial" panose="020B0604020202020204" pitchFamily="34" charset="0"/>
                <a:cs typeface="Arial" panose="020B0604020202020204" pitchFamily="34" charset="0"/>
              </a:rPr>
              <a:t>Les tests sanguins nécessaires au calcul du taux APRI sont systématiquement disponibles dans la plupart des établissements de santé, même dans les PRFM</a:t>
            </a:r>
            <a:endParaRPr lang="en-US" dirty="0" smtClean="0">
              <a:latin typeface="Arial" panose="020B0604020202020204" pitchFamily="34" charset="0"/>
              <a:cs typeface="Arial" panose="020B0604020202020204" pitchFamily="34" charset="0"/>
            </a:endParaRPr>
          </a:p>
          <a:p>
            <a:pPr marL="694944" indent="-342900" eaLnBrk="1" hangingPunct="1">
              <a:spcBef>
                <a:spcPts val="1200"/>
              </a:spcBef>
              <a:spcAft>
                <a:spcPts val="200"/>
              </a:spcAft>
              <a:buClr>
                <a:schemeClr val="accent1"/>
              </a:buClr>
              <a:buSzPct val="60000"/>
              <a:buFont typeface="Wingdings" charset="2"/>
              <a:buChar char=""/>
            </a:pPr>
            <a:r>
              <a:rPr lang="en-US" dirty="0" smtClean="0">
                <a:latin typeface="Arial" panose="020B0604020202020204" pitchFamily="34" charset="0"/>
                <a:cs typeface="Arial" panose="020B0604020202020204" pitchFamily="34" charset="0"/>
              </a:rPr>
              <a:t>Aucune évaluation de l'APRI chez les personnes originaires d'Afrique sub-saharienne </a:t>
            </a:r>
          </a:p>
          <a:p>
            <a:pPr marL="347472" indent="-342900" eaLnBrk="1" hangingPunct="1">
              <a:spcBef>
                <a:spcPts val="1200"/>
              </a:spcBef>
              <a:spcAft>
                <a:spcPts val="200"/>
              </a:spcAft>
              <a:buClr>
                <a:schemeClr val="accent1"/>
              </a:buClr>
              <a:buFont typeface="Wingdings" panose="05000000000000000000" pitchFamily="2" charset="2"/>
              <a:buChar char="§"/>
            </a:pPr>
            <a:r>
              <a:rPr lang="en-US" sz="2000" spc="-20" dirty="0" smtClean="0">
                <a:latin typeface="Arial" panose="020B0604020202020204" pitchFamily="34" charset="0"/>
                <a:cs typeface="Arial" panose="020B0604020202020204" pitchFamily="34" charset="0"/>
              </a:rPr>
              <a:t>OMS : simple seuil élevé APRI &gt;2 pour identifier les adultes atteints de cirrhose (F4) et qui ont besoin d'un traitement antiviral </a:t>
            </a:r>
            <a:endParaRPr lang="en-US" sz="2000" spc="-20" dirty="0" smtClean="0">
              <a:latin typeface="Arial"/>
              <a:cs typeface="Arial"/>
            </a:endParaRPr>
          </a:p>
        </p:txBody>
      </p:sp>
      <p:cxnSp>
        <p:nvCxnSpPr>
          <p:cNvPr id="8" name="Straight Connector 7"/>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90403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764" y="2286000"/>
            <a:ext cx="9261848" cy="1917696"/>
          </a:xfrm>
        </p:spPr>
        <p:txBody>
          <a:bodyPr>
            <a:normAutofit fontScale="90000"/>
          </a:bodyPr>
          <a:lstStyle/>
          <a:p>
            <a:pPr>
              <a:lnSpc>
                <a:spcPct val="150000"/>
              </a:lnSpc>
            </a:pPr>
            <a:r>
              <a:rPr lang="en-US" sz="3600" b="1" dirty="0">
                <a:solidFill>
                  <a:schemeClr val="accent1"/>
                </a:solidFill>
                <a:latin typeface="Arial"/>
                <a:cs typeface="Arial"/>
              </a:rPr>
              <a:t/>
            </a:r>
            <a:br>
              <a:rPr lang="en-US" sz="3600" b="1" dirty="0">
                <a:solidFill>
                  <a:schemeClr val="accent1"/>
                </a:solidFill>
                <a:latin typeface="Arial"/>
                <a:cs typeface="Arial"/>
              </a:rPr>
            </a:br>
            <a:r>
              <a:rPr lang="en-US" sz="4000" b="1" dirty="0">
                <a:solidFill>
                  <a:schemeClr val="accent1"/>
                </a:solidFill>
                <a:latin typeface="Arial"/>
                <a:cs typeface="Arial"/>
              </a:rPr>
              <a:t/>
            </a:r>
            <a:br>
              <a:rPr lang="en-US" sz="4000" b="1" dirty="0">
                <a:solidFill>
                  <a:schemeClr val="accent1"/>
                </a:solidFill>
                <a:latin typeface="Arial"/>
                <a:cs typeface="Arial"/>
              </a:rPr>
            </a:br>
            <a:r>
              <a:rPr lang="en-US" sz="4000" b="1" dirty="0" smtClean="0">
                <a:solidFill>
                  <a:schemeClr val="accent1"/>
                </a:solidFill>
                <a:latin typeface="Arial"/>
                <a:cs typeface="Arial"/>
              </a:rPr>
              <a:t>Traitement de première intention du VHB chronique</a:t>
            </a:r>
            <a:endParaRPr lang="en-US" sz="4000" b="1" dirty="0">
              <a:solidFill>
                <a:schemeClr val="accent1"/>
              </a:solidFill>
              <a:latin typeface="Arial"/>
              <a:cs typeface="Arial"/>
            </a:endParaRPr>
          </a:p>
        </p:txBody>
      </p:sp>
      <p:sp>
        <p:nvSpPr>
          <p:cNvPr id="3" name="Subtitle 2"/>
          <p:cNvSpPr>
            <a:spLocks noGrp="1"/>
          </p:cNvSpPr>
          <p:nvPr>
            <p:ph type="subTitle" idx="1"/>
          </p:nvPr>
        </p:nvSpPr>
        <p:spPr/>
        <p:txBody>
          <a:bodyPr>
            <a:normAutofit/>
          </a:bodyPr>
          <a:lstStyle/>
          <a:p>
            <a:r>
              <a:rPr lang="en-US" sz="3600" b="1" dirty="0" smtClean="0">
                <a:solidFill>
                  <a:schemeClr val="accent1"/>
                </a:solidFill>
              </a:rPr>
              <a:t>MODULE 3</a:t>
            </a:r>
            <a:endParaRPr lang="en-US" sz="3600" b="1"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64479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r>
              <a:rPr lang="en-US" sz="4000" b="1" dirty="0" smtClean="0">
                <a:solidFill>
                  <a:schemeClr val="accent1"/>
                </a:solidFill>
                <a:latin typeface="Arial"/>
                <a:cs typeface="Arial"/>
              </a:rPr>
              <a:t>Objectifs d'apprentissage</a:t>
            </a:r>
            <a:endParaRPr lang="en-US" sz="4000" dirty="0">
              <a:solidFill>
                <a:schemeClr val="accent1"/>
              </a:solidFill>
            </a:endParaRPr>
          </a:p>
        </p:txBody>
      </p:sp>
      <p:sp>
        <p:nvSpPr>
          <p:cNvPr id="3" name="Content Placeholder 2"/>
          <p:cNvSpPr>
            <a:spLocks noGrp="1"/>
          </p:cNvSpPr>
          <p:nvPr>
            <p:ph idx="1"/>
          </p:nvPr>
        </p:nvSpPr>
        <p:spPr>
          <a:xfrm>
            <a:off x="1188720" y="1938528"/>
            <a:ext cx="8229600" cy="4781128"/>
          </a:xfrm>
        </p:spPr>
        <p:txBody>
          <a:bodyPr anchor="t">
            <a:normAutofit/>
          </a:bodyPr>
          <a:lstStyle/>
          <a:p>
            <a:pPr marL="347472" indent="-347472">
              <a:lnSpc>
                <a:spcPct val="100000"/>
              </a:lnSpc>
              <a:buFont typeface="Wingdings" charset="2"/>
              <a:buChar char="§"/>
            </a:pPr>
            <a:r>
              <a:rPr lang="en-US" sz="2400" dirty="0" smtClean="0">
                <a:solidFill>
                  <a:srgbClr val="000000"/>
                </a:solidFill>
                <a:latin typeface="Arial"/>
                <a:cs typeface="Arial"/>
              </a:rPr>
              <a:t>Expliquer les objectifs du traitement du VHB</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Décrire les stratégies de traitement du VHB</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Identifier les thérapies approuvées pour le VHB</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Discuter de l'efficacité des traitements du VHB</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Définir le traitement du VHB recommandé par l'OMS</a:t>
            </a:r>
          </a:p>
          <a:p>
            <a:pPr marL="347472" indent="-347472">
              <a:lnSpc>
                <a:spcPct val="100000"/>
              </a:lnSpc>
              <a:buFont typeface="Wingdings" panose="05000000000000000000" pitchFamily="2" charset="2"/>
              <a:buChar char="§"/>
            </a:pPr>
            <a:r>
              <a:rPr lang="en-US" sz="2400" dirty="0" smtClean="0">
                <a:solidFill>
                  <a:srgbClr val="000000"/>
                </a:solidFill>
                <a:latin typeface="Arial"/>
                <a:cs typeface="Arial"/>
              </a:rPr>
              <a:t>Comprendre comment surveiller le traitement du VHB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62400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solidFill>
                  <a:schemeClr val="accent1"/>
                </a:solidFill>
                <a:latin typeface="Arial" panose="020B0604020202020204" pitchFamily="34" charset="0"/>
                <a:cs typeface="Arial" panose="020B0604020202020204" pitchFamily="34" charset="0"/>
              </a:rPr>
              <a:t>Objectifs d'apprentissage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88720" y="1938528"/>
            <a:ext cx="10055781" cy="4023360"/>
          </a:xfrm>
        </p:spPr>
        <p:txBody>
          <a:bodyPr>
            <a:normAutofit/>
          </a:bodyPr>
          <a:lstStyle/>
          <a:p>
            <a:pPr marL="347472" indent="-347472">
              <a:lnSpc>
                <a:spcPct val="100000"/>
              </a:lnSpc>
              <a:buFont typeface="Wingdings" panose="05000000000000000000" pitchFamily="2" charset="2"/>
              <a:buChar char="§"/>
            </a:pPr>
            <a:r>
              <a:rPr lang="en-US" sz="2400" dirty="0">
                <a:solidFill>
                  <a:schemeClr val="tx1"/>
                </a:solidFill>
                <a:latin typeface="Arial"/>
                <a:cs typeface="Arial"/>
              </a:rPr>
              <a:t>Comprendre les caractéristiques du VHB</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Décrire le cycle de réplication du VHB</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Discuter de la distribution et de l'incidence des génotypes du VHB</a:t>
            </a:r>
          </a:p>
          <a:p>
            <a:pPr marL="347472" indent="-347472">
              <a:lnSpc>
                <a:spcPct val="100000"/>
              </a:lnSpc>
              <a:buFont typeface="Wingdings" panose="05000000000000000000" pitchFamily="2" charset="2"/>
              <a:buChar char="§"/>
            </a:pPr>
            <a:r>
              <a:rPr lang="en-US" sz="2400" dirty="0" err="1">
                <a:solidFill>
                  <a:schemeClr val="tx1"/>
                </a:solidFill>
                <a:latin typeface="Arial"/>
                <a:cs typeface="Arial"/>
              </a:rPr>
              <a:t>Expliquer la signification clinique des génotypes et des subgénotypes du VHB</a:t>
            </a:r>
            <a:endParaRPr lang="en-US" sz="24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Définir les marqueurs sérologiques et immunologiques d'une infection par le VHB</a:t>
            </a:r>
          </a:p>
          <a:p>
            <a:pPr marL="347472" indent="-347472">
              <a:lnSpc>
                <a:spcPct val="100000"/>
              </a:lnSpc>
            </a:pPr>
            <a:endParaRPr lang="en-US" sz="2400" dirty="0" smtClean="0"/>
          </a:p>
          <a:p>
            <a:pPr marL="347472" indent="-347472">
              <a:lnSpc>
                <a:spcPct val="100000"/>
              </a:lnSpc>
            </a:pP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57559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7280" y="283464"/>
            <a:ext cx="10058400" cy="1453896"/>
          </a:xfrm>
        </p:spPr>
        <p:txBody>
          <a:bodyPr>
            <a:normAutofit/>
          </a:bodyPr>
          <a:lstStyle/>
          <a:p>
            <a:pPr eaLnBrk="1" hangingPunct="1"/>
            <a:r>
              <a:rPr lang="en-GB" sz="4000" b="1" dirty="0">
                <a:solidFill>
                  <a:schemeClr val="accent1"/>
                </a:solidFill>
                <a:latin typeface="Arial" pitchFamily="34" charset="0"/>
              </a:rPr>
              <a:t>Objectifs du traitement du VHB</a:t>
            </a:r>
          </a:p>
        </p:txBody>
      </p:sp>
      <p:sp>
        <p:nvSpPr>
          <p:cNvPr id="5" name="TextBox 4"/>
          <p:cNvSpPr txBox="1"/>
          <p:nvPr/>
        </p:nvSpPr>
        <p:spPr>
          <a:xfrm>
            <a:off x="1188719" y="1938528"/>
            <a:ext cx="10058400" cy="2108269"/>
          </a:xfrm>
          <a:prstGeom prst="rect">
            <a:avLst/>
          </a:prstGeom>
          <a:noFill/>
        </p:spPr>
        <p:txBody>
          <a:bodyPr wrap="square" lIns="0" rIns="0" rtlCol="0">
            <a:spAutoFit/>
          </a:bodyPr>
          <a:lstStyle/>
          <a:p>
            <a:pPr>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Prévention des complications à long terme de l'hépatite B chronique</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Cirrhose </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Insuffisance hépatique </a:t>
            </a:r>
          </a:p>
          <a:p>
            <a:pPr marL="347472" indent="-342900">
              <a:spcBef>
                <a:spcPts val="1200"/>
              </a:spcBef>
              <a:spcAft>
                <a:spcPts val="200"/>
              </a:spcAft>
              <a:buClr>
                <a:schemeClr val="accent1"/>
              </a:buClr>
              <a:buFont typeface="Wingdings" panose="05000000000000000000" pitchFamily="2" charset="2"/>
              <a:buChar char="§"/>
            </a:pPr>
            <a:r>
              <a:rPr lang="en-ZA" sz="2400" dirty="0" smtClean="0">
                <a:latin typeface="Arial" panose="020B0604020202020204" pitchFamily="34" charset="0"/>
                <a:cs typeface="Arial" panose="020B0604020202020204" pitchFamily="34" charset="0"/>
              </a:rPr>
              <a:t>Carcinome hépatocellulaire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55724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7280" y="283464"/>
            <a:ext cx="10058400" cy="1453896"/>
          </a:xfrm>
        </p:spPr>
        <p:txBody>
          <a:bodyPr>
            <a:normAutofit/>
          </a:bodyPr>
          <a:lstStyle/>
          <a:p>
            <a:pPr eaLnBrk="1" hangingPunct="1"/>
            <a:r>
              <a:rPr lang="en-GB" sz="2400" b="1" dirty="0" smtClean="0">
                <a:solidFill>
                  <a:schemeClr val="accent1"/>
                </a:solidFill>
                <a:latin typeface="Arial" pitchFamily="34" charset="0"/>
              </a:rPr>
              <a:t>Objectifs du traitement du VHB (suite)</a:t>
            </a:r>
            <a:endParaRPr lang="en-GB" sz="4000" b="1" dirty="0">
              <a:solidFill>
                <a:schemeClr val="accent1"/>
              </a:solidFill>
              <a:latin typeface="Arial" pitchFamily="34" charset="0"/>
            </a:endParaRPr>
          </a:p>
        </p:txBody>
      </p:sp>
      <p:sp>
        <p:nvSpPr>
          <p:cNvPr id="5" name="TextBox 4"/>
          <p:cNvSpPr txBox="1"/>
          <p:nvPr/>
        </p:nvSpPr>
        <p:spPr>
          <a:xfrm>
            <a:off x="1188719" y="1938528"/>
            <a:ext cx="10058400" cy="4442242"/>
          </a:xfrm>
          <a:prstGeom prst="rect">
            <a:avLst/>
          </a:prstGeom>
          <a:noFill/>
        </p:spPr>
        <p:txBody>
          <a:bodyPr wrap="square" lIns="0" rIns="0" rtlCol="0">
            <a:spAutoFit/>
          </a:bodyPr>
          <a:lstStyle/>
          <a:p>
            <a:pPr marL="347472" indent="-347472">
              <a:spcBef>
                <a:spcPts val="1200"/>
              </a:spcBef>
              <a:spcAft>
                <a:spcPts val="200"/>
              </a:spcAft>
            </a:pPr>
            <a:r>
              <a:rPr lang="en-ZA" sz="2400" b="1" dirty="0" smtClean="0">
                <a:solidFill>
                  <a:schemeClr val="accent1"/>
                </a:solidFill>
                <a:latin typeface="Arial" panose="020B0604020202020204" pitchFamily="34" charset="0"/>
                <a:cs typeface="Arial" panose="020B0604020202020204" pitchFamily="34" charset="0"/>
              </a:rPr>
              <a:t>Difficulté à mesurer ces résultats cliniques - mesures de substitution</a:t>
            </a:r>
          </a:p>
          <a:p>
            <a:pPr marL="347472" indent="-347472">
              <a:spcBef>
                <a:spcPts val="1200"/>
              </a:spcBef>
              <a:buClr>
                <a:schemeClr val="accent1"/>
              </a:buClr>
              <a:buFont typeface="Wingdings" panose="05000000000000000000" pitchFamily="2" charset="2"/>
              <a:buChar char="§"/>
            </a:pPr>
            <a:r>
              <a:rPr lang="en-US" sz="2400" dirty="0" smtClean="0">
                <a:latin typeface="Arial"/>
                <a:cs typeface="Arial"/>
              </a:rPr>
              <a:t>Biochimique : normalisation du taux d'ALT sérique </a:t>
            </a:r>
          </a:p>
          <a:p>
            <a:pPr marL="347472" indent="-347472">
              <a:spcBef>
                <a:spcPts val="1200"/>
              </a:spcBef>
              <a:buClr>
                <a:schemeClr val="accent1"/>
              </a:buClr>
              <a:buFont typeface="Wingdings" panose="05000000000000000000" pitchFamily="2" charset="2"/>
              <a:buChar char="§"/>
            </a:pPr>
            <a:r>
              <a:rPr lang="en-US" sz="2400" dirty="0" smtClean="0">
                <a:solidFill>
                  <a:srgbClr val="000000"/>
                </a:solidFill>
                <a:latin typeface="Arial"/>
                <a:cs typeface="Arial"/>
              </a:rPr>
              <a:t>Virologique </a:t>
            </a:r>
          </a:p>
          <a:p>
            <a:pPr marL="694944" indent="-347472">
              <a:spcBef>
                <a:spcPts val="600"/>
              </a:spcBef>
              <a:buClr>
                <a:schemeClr val="accent1"/>
              </a:buClr>
              <a:buSzPct val="60000"/>
              <a:buFont typeface="Wingdings" charset="2"/>
              <a:buChar char=""/>
            </a:pPr>
            <a:r>
              <a:rPr lang="en-US" sz="2400" dirty="0" smtClean="0">
                <a:solidFill>
                  <a:srgbClr val="000000"/>
                </a:solidFill>
                <a:latin typeface="Arial"/>
                <a:cs typeface="Arial"/>
              </a:rPr>
              <a:t>Suppression durable de l'ADN VHB indétectable</a:t>
            </a:r>
          </a:p>
          <a:p>
            <a:pPr marL="694944" indent="-347472">
              <a:spcBef>
                <a:spcPts val="600"/>
              </a:spcBef>
              <a:buClr>
                <a:schemeClr val="accent1"/>
              </a:buClr>
              <a:buSzPct val="60000"/>
              <a:buFont typeface="Wingdings" charset="2"/>
              <a:buChar char=""/>
            </a:pPr>
            <a:r>
              <a:rPr lang="en-US" sz="2400" dirty="0" err="1" smtClean="0">
                <a:solidFill>
                  <a:srgbClr val="000000"/>
                </a:solidFill>
                <a:latin typeface="Arial"/>
                <a:cs typeface="Arial"/>
              </a:rPr>
              <a:t>Perte de HBeAg ou séroconversion anti-HBe durable</a:t>
            </a:r>
            <a:endParaRPr lang="en-US" sz="2400" dirty="0" smtClean="0">
              <a:solidFill>
                <a:srgbClr val="000000"/>
              </a:solidFill>
              <a:latin typeface="Arial"/>
              <a:cs typeface="Arial"/>
            </a:endParaRPr>
          </a:p>
          <a:p>
            <a:pPr marL="694944" indent="-347472">
              <a:spcBef>
                <a:spcPts val="600"/>
              </a:spcBef>
              <a:buClr>
                <a:schemeClr val="accent1"/>
              </a:buClr>
              <a:buSzPct val="60000"/>
              <a:buFont typeface="Wingdings" charset="2"/>
              <a:buChar char=""/>
            </a:pPr>
            <a:r>
              <a:rPr lang="en-US" sz="2400" dirty="0" smtClean="0">
                <a:latin typeface="Arial"/>
                <a:cs typeface="Arial"/>
              </a:rPr>
              <a:t>Séroconversion de perte HBsAg durable à l'état anti-HB</a:t>
            </a:r>
            <a:endParaRPr lang="en-US" sz="2400" b="1" dirty="0" smtClean="0">
              <a:solidFill>
                <a:srgbClr val="000000"/>
              </a:solidFill>
              <a:latin typeface="Arial"/>
              <a:cs typeface="Arial"/>
            </a:endParaRPr>
          </a:p>
          <a:p>
            <a:pPr marL="347472" indent="-347472">
              <a:spcBef>
                <a:spcPts val="1200"/>
              </a:spcBef>
              <a:buClr>
                <a:schemeClr val="accent1"/>
              </a:buClr>
              <a:buFont typeface="Wingdings" panose="05000000000000000000" pitchFamily="2" charset="2"/>
              <a:buChar char="§"/>
            </a:pPr>
            <a:r>
              <a:rPr lang="en-GB" sz="2400" dirty="0" smtClean="0">
                <a:solidFill>
                  <a:srgbClr val="000000"/>
                </a:solidFill>
                <a:latin typeface="Arial" pitchFamily="34" charset="0"/>
                <a:cs typeface="Arial" pitchFamily="34" charset="0"/>
              </a:rPr>
              <a:t>Histologique</a:t>
            </a:r>
          </a:p>
          <a:p>
            <a:pPr marL="694944" indent="-347472">
              <a:spcBef>
                <a:spcPts val="600"/>
              </a:spcBef>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Diminution du taux nécro-inflammatoire </a:t>
            </a:r>
          </a:p>
          <a:p>
            <a:pPr marL="694944" indent="-347472">
              <a:spcBef>
                <a:spcPts val="600"/>
              </a:spcBef>
              <a:buClr>
                <a:schemeClr val="accent1"/>
              </a:buClr>
              <a:buSzPct val="60000"/>
              <a:buFont typeface="Wingdings" charset="2"/>
              <a:buChar char=""/>
            </a:pPr>
            <a:r>
              <a:rPr lang="en-ZA" sz="2400" dirty="0" smtClean="0">
                <a:latin typeface="Arial" panose="020B0604020202020204" pitchFamily="34" charset="0"/>
                <a:cs typeface="Arial" panose="020B0604020202020204" pitchFamily="34" charset="0"/>
              </a:rPr>
              <a:t>Régression possible de la fibrose sur biopsie hépatique</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pPr>
              <a:defRPr/>
            </a:pPr>
            <a:r>
              <a:rPr lang="en-GB" sz="2400" b="1" dirty="0" smtClean="0">
                <a:solidFill>
                  <a:schemeClr val="accent1"/>
                </a:solidFill>
                <a:latin typeface="Arial" pitchFamily="34" charset="0"/>
              </a:rPr>
              <a:t>Objectifs du traitement du VHB (suite)</a:t>
            </a:r>
            <a:endParaRPr lang="en-ZA" sz="2400" b="1" dirty="0">
              <a:solidFill>
                <a:srgbClr val="4F81BD"/>
              </a:solidFill>
            </a:endParaRPr>
          </a:p>
        </p:txBody>
      </p:sp>
      <p:sp>
        <p:nvSpPr>
          <p:cNvPr id="9219" name="Content Placeholder 2"/>
          <p:cNvSpPr>
            <a:spLocks noGrp="1"/>
          </p:cNvSpPr>
          <p:nvPr>
            <p:ph idx="1"/>
          </p:nvPr>
        </p:nvSpPr>
        <p:spPr>
          <a:xfrm>
            <a:off x="1188720" y="2590800"/>
            <a:ext cx="4937760" cy="4038600"/>
          </a:xfrm>
        </p:spPr>
        <p:txBody>
          <a:bodyPr>
            <a:noAutofit/>
          </a:bodyPr>
          <a:lstStyle/>
          <a:p>
            <a:pPr marL="347472" indent="-347472">
              <a:lnSpc>
                <a:spcPct val="100000"/>
              </a:lnSpc>
              <a:buFont typeface="Wingdings" panose="05000000000000000000" pitchFamily="2" charset="2"/>
              <a:buChar char="§"/>
            </a:pPr>
            <a:r>
              <a:rPr lang="en-GB" sz="2200" dirty="0" smtClean="0">
                <a:solidFill>
                  <a:schemeClr val="tx1"/>
                </a:solidFill>
                <a:latin typeface="Arial" pitchFamily="34" charset="0"/>
                <a:cs typeface="Arial" pitchFamily="34" charset="0"/>
              </a:rPr>
              <a:t>Viser à réduire le nombre d'hépatocytes infectés et le taux de réplication virale du VHB </a:t>
            </a:r>
          </a:p>
          <a:p>
            <a:pPr marL="347472" indent="-347472">
              <a:lnSpc>
                <a:spcPct val="100000"/>
              </a:lnSpc>
              <a:buFont typeface="Wingdings" panose="05000000000000000000" pitchFamily="2" charset="2"/>
              <a:buChar char="§"/>
            </a:pPr>
            <a:r>
              <a:rPr lang="it-IT" sz="2200" b="1" i="1" dirty="0" err="1" smtClean="0">
                <a:solidFill>
                  <a:schemeClr val="tx1"/>
                </a:solidFill>
                <a:latin typeface="Arial" pitchFamily="34" charset="0"/>
                <a:cs typeface="Arial" pitchFamily="34" charset="0"/>
              </a:rPr>
              <a:t>Les taux sériques HBsAg reflètent le cccADN transcriptionnellement actif</a:t>
            </a:r>
            <a:endParaRPr lang="it-IT" sz="2200" b="1" dirty="0" smtClean="0">
              <a:solidFill>
                <a:schemeClr val="accent1"/>
              </a:solidFill>
              <a:latin typeface="Arial" pitchFamily="34" charset="0"/>
              <a:cs typeface="Arial" pitchFamily="34" charset="0"/>
            </a:endParaRPr>
          </a:p>
          <a:p>
            <a:pPr marL="347472" indent="-347472">
              <a:lnSpc>
                <a:spcPct val="100000"/>
              </a:lnSpc>
              <a:buFont typeface="Wingdings" panose="05000000000000000000" pitchFamily="2" charset="2"/>
              <a:buChar char="§"/>
            </a:pPr>
            <a:r>
              <a:rPr lang="it-IT" sz="2200" dirty="0" err="1" smtClean="0">
                <a:solidFill>
                  <a:schemeClr val="tx1"/>
                </a:solidFill>
                <a:latin typeface="Arial" pitchFamily="34" charset="0"/>
                <a:cs typeface="Arial" pitchFamily="34" charset="0"/>
              </a:rPr>
              <a:t>Taux sériques HBsAg les plus bas en phase de contrôle immunitaire</a:t>
            </a:r>
            <a:endParaRPr lang="it-IT" sz="2200" b="1" i="1" dirty="0" smtClean="0">
              <a:solidFill>
                <a:schemeClr val="tx1"/>
              </a:solidFill>
              <a:latin typeface="Arial" pitchFamily="34" charset="0"/>
              <a:cs typeface="Arial" pitchFamily="34" charset="0"/>
            </a:endParaRPr>
          </a:p>
          <a:p>
            <a:pPr marL="0" indent="0">
              <a:lnSpc>
                <a:spcPct val="100000"/>
              </a:lnSpc>
              <a:buSzPct val="110000"/>
              <a:buNone/>
            </a:pPr>
            <a:endParaRPr lang="it-IT" sz="2400" b="1" dirty="0" smtClean="0">
              <a:solidFill>
                <a:schemeClr val="tx1"/>
              </a:solidFill>
              <a:latin typeface="Arial" pitchFamily="34" charset="0"/>
              <a:cs typeface="Arial" pitchFamily="34" charset="0"/>
            </a:endParaRPr>
          </a:p>
        </p:txBody>
      </p:sp>
      <p:sp>
        <p:nvSpPr>
          <p:cNvPr id="9220" name="TextBox 5"/>
          <p:cNvSpPr txBox="1">
            <a:spLocks noChangeArrowheads="1"/>
          </p:cNvSpPr>
          <p:nvPr/>
        </p:nvSpPr>
        <p:spPr bwMode="auto">
          <a:xfrm>
            <a:off x="146304" y="6455664"/>
            <a:ext cx="2305050" cy="307777"/>
          </a:xfrm>
          <a:prstGeom prst="rect">
            <a:avLst/>
          </a:prstGeom>
          <a:noFill/>
          <a:ln w="9525">
            <a:noFill/>
            <a:miter lim="800000"/>
            <a:headEnd/>
            <a:tailEnd/>
          </a:ln>
        </p:spPr>
        <p:txBody>
          <a:bodyPr>
            <a:spAutoFit/>
          </a:bodyPr>
          <a:lstStyle/>
          <a:p>
            <a:r>
              <a:rPr lang="en-US" sz="1400" dirty="0">
                <a:solidFill>
                  <a:schemeClr val="bg1"/>
                </a:solidFill>
                <a:latin typeface="Arial"/>
                <a:cs typeface="Arial"/>
              </a:rPr>
              <a:t>Gut 2002 50 (1): 100</a:t>
            </a:r>
            <a:endParaRPr lang="en-GB" sz="1400" dirty="0">
              <a:solidFill>
                <a:schemeClr val="bg1"/>
              </a:solidFill>
              <a:latin typeface="Arial"/>
              <a:cs typeface="Arial"/>
            </a:endParaRPr>
          </a:p>
        </p:txBody>
      </p:sp>
      <p:sp>
        <p:nvSpPr>
          <p:cNvPr id="5" name="Content Placeholder 2"/>
          <p:cNvSpPr txBox="1">
            <a:spLocks/>
          </p:cNvSpPr>
          <p:nvPr/>
        </p:nvSpPr>
        <p:spPr>
          <a:xfrm>
            <a:off x="6309360" y="2590800"/>
            <a:ext cx="5271452" cy="4038600"/>
          </a:xfrm>
          <a:prstGeom prst="rect">
            <a:avLst/>
          </a:prstGeom>
        </p:spPr>
        <p:txBody>
          <a:bodyPr vert="horz" lIns="0" tIns="45720" rIns="0" bIns="45720" rtlCol="0">
            <a:noAutofit/>
          </a:bodyPr>
          <a:lstStyle/>
          <a:p>
            <a:pPr marL="347472" marR="0" lvl="0" indent="-347472" algn="l" defTabSz="914126" rtl="0" eaLnBrk="1" fontAlgn="auto" latinLnBrk="0" hangingPunct="1">
              <a:lnSpc>
                <a:spcPct val="100000"/>
              </a:lnSpc>
              <a:spcBef>
                <a:spcPts val="1200"/>
              </a:spcBef>
              <a:spcAft>
                <a:spcPts val="200"/>
              </a:spcAft>
              <a:buClr>
                <a:schemeClr val="accent1"/>
              </a:buClr>
              <a:buSzPct val="110000"/>
              <a:buFont typeface="Wingdings" charset="2"/>
              <a:buChar char="§"/>
              <a:tabLst/>
              <a:defRPr/>
            </a:pPr>
            <a:r>
              <a:rPr kumimoji="0" lang="en-GB" sz="2200" strike="noStrike" kern="1200" cap="none" spc="0" normalizeH="0" baseline="0" noProof="0" dirty="0" smtClean="0">
                <a:ln>
                  <a:noFill/>
                </a:ln>
                <a:solidFill>
                  <a:schemeClr val="tx1"/>
                </a:solidFill>
                <a:effectLst/>
                <a:uLnTx/>
                <a:uFillTx/>
                <a:latin typeface="Arial" pitchFamily="34" charset="0"/>
                <a:ea typeface="+mn-ea"/>
                <a:cs typeface="Arial" pitchFamily="34" charset="0"/>
              </a:rPr>
              <a:t>L'élimination du HBsAg est associée à : </a:t>
            </a:r>
            <a:endParaRPr kumimoji="0" lang="en-GB"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200"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réduction de l'incidence de la cirrhose</a:t>
            </a: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200"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réduction de l'incidence du CHC </a:t>
            </a:r>
          </a:p>
          <a:p>
            <a:pPr marL="694944" marR="0" lvl="0" indent="-342900"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GB" sz="2200"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amélioration de la survie</a:t>
            </a:r>
            <a:endParaRPr kumimoji="0" lang="it-IT"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a:off x="1188720" y="1938528"/>
            <a:ext cx="9172892" cy="738664"/>
          </a:xfrm>
          <a:prstGeom prst="rect">
            <a:avLst/>
          </a:prstGeom>
          <a:noFill/>
        </p:spPr>
        <p:txBody>
          <a:bodyPr wrap="square" lIns="0" rtlCol="0">
            <a:spAutoFit/>
          </a:bodyPr>
          <a:lstStyle/>
          <a:p>
            <a:r>
              <a:rPr lang="it-IT" sz="2400" b="1" dirty="0" err="1" smtClean="0">
                <a:solidFill>
                  <a:schemeClr val="accent1"/>
                </a:solidFill>
                <a:latin typeface="Arial" pitchFamily="34" charset="0"/>
                <a:cs typeface="Arial" pitchFamily="34" charset="0"/>
              </a:rPr>
              <a:t>L'élimination du HBsAg est le point final idéal du traitement</a:t>
            </a:r>
            <a:endParaRPr lang="en-GB" sz="2400" b="1" dirty="0" smtClean="0">
              <a:latin typeface="Arial" pitchFamily="34" charset="0"/>
              <a:cs typeface="Arial" pitchFamily="34" charset="0"/>
            </a:endParaRPr>
          </a:p>
          <a:p>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9723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096994" y="286604"/>
            <a:ext cx="10055781" cy="1450757"/>
          </a:xfrm>
        </p:spPr>
        <p:txBody>
          <a:bodyPr>
            <a:normAutofit/>
          </a:bodyPr>
          <a:lstStyle/>
          <a:p>
            <a:pPr>
              <a:defRPr/>
            </a:pPr>
            <a:r>
              <a:rPr lang="en-GB" sz="2400" b="1" dirty="0" smtClean="0">
                <a:solidFill>
                  <a:schemeClr val="accent1"/>
                </a:solidFill>
                <a:latin typeface="Arial" pitchFamily="34" charset="0"/>
              </a:rPr>
              <a:t>Objectifs du traitement du VHB (suite)</a:t>
            </a:r>
            <a:endParaRPr lang="en-ZA" sz="2400" b="1" dirty="0">
              <a:solidFill>
                <a:srgbClr val="4F81BD"/>
              </a:solidFill>
            </a:endParaRPr>
          </a:p>
        </p:txBody>
      </p:sp>
      <p:sp>
        <p:nvSpPr>
          <p:cNvPr id="5" name="Content Placeholder 2"/>
          <p:cNvSpPr>
            <a:spLocks noGrp="1"/>
          </p:cNvSpPr>
          <p:nvPr>
            <p:ph idx="4294967295"/>
          </p:nvPr>
        </p:nvSpPr>
        <p:spPr>
          <a:xfrm>
            <a:off x="1188720" y="2590800"/>
            <a:ext cx="10058400" cy="2743200"/>
          </a:xfrm>
        </p:spPr>
        <p:txBody>
          <a:bodyPr>
            <a:normAutofit/>
          </a:bodyPr>
          <a:lstStyle/>
          <a:p>
            <a:pPr marL="0" indent="0" algn="ctr">
              <a:buSzPct val="110000"/>
              <a:buNone/>
            </a:pPr>
            <a:r>
              <a:rPr lang="en-GB" sz="3200" b="1" dirty="0" smtClean="0">
                <a:solidFill>
                  <a:schemeClr val="tx1"/>
                </a:solidFill>
                <a:latin typeface="Arial" pitchFamily="34" charset="0"/>
                <a:cs typeface="Arial" pitchFamily="34" charset="0"/>
              </a:rPr>
              <a:t>LA GUÉRISON DÉPEND DE </a:t>
            </a:r>
            <a:br>
              <a:rPr lang="en-GB" sz="3200" b="1" dirty="0" smtClean="0">
                <a:solidFill>
                  <a:schemeClr val="tx1"/>
                </a:solidFill>
                <a:latin typeface="Arial" pitchFamily="34" charset="0"/>
                <a:cs typeface="Arial" pitchFamily="34" charset="0"/>
              </a:rPr>
            </a:br>
            <a:r>
              <a:rPr lang="en-GB" sz="3200" b="1" dirty="0" err="1">
                <a:solidFill>
                  <a:schemeClr val="tx1"/>
                </a:solidFill>
                <a:latin typeface="Arial" pitchFamily="34" charset="0"/>
                <a:cs typeface="Arial" pitchFamily="34" charset="0"/>
              </a:rPr>
              <a:t>L'ÉRADICATION DU cccADN</a:t>
            </a:r>
            <a:endParaRPr lang="en-GB" sz="3200" b="1" dirty="0">
              <a:solidFill>
                <a:schemeClr val="tx1"/>
              </a:solidFill>
              <a:latin typeface="Arial" pitchFamily="34" charset="0"/>
              <a:cs typeface="Arial" pitchFamily="34" charset="0"/>
            </a:endParaRPr>
          </a:p>
          <a:p>
            <a:pPr algn="ctr">
              <a:buClrTx/>
              <a:buSzPct val="110000"/>
              <a:buFont typeface="Arial" pitchFamily="34" charset="0"/>
              <a:buChar char="•"/>
            </a:pPr>
            <a:endParaRPr lang="en-GB" sz="3200" dirty="0" smtClean="0">
              <a:solidFill>
                <a:schemeClr val="tx1"/>
              </a:solidFill>
              <a:latin typeface="Arial" pitchFamily="34" charset="0"/>
              <a:cs typeface="Arial" pitchFamily="34" charset="0"/>
            </a:endParaRPr>
          </a:p>
          <a:p>
            <a:pPr marL="0" indent="0" algn="ctr">
              <a:buClrTx/>
              <a:buSzPct val="110000"/>
              <a:buNone/>
            </a:pPr>
            <a:r>
              <a:rPr lang="en-GB" sz="3200" b="1" dirty="0" smtClean="0">
                <a:solidFill>
                  <a:schemeClr val="tx1"/>
                </a:solidFill>
                <a:latin typeface="Arial" pitchFamily="34" charset="0"/>
                <a:cs typeface="Arial" pitchFamily="34" charset="0"/>
              </a:rPr>
              <a:t>L'élimination du HBsAg est le meilleur moyen </a:t>
            </a:r>
            <a:br>
              <a:rPr lang="en-GB" sz="3200" b="1" dirty="0" smtClean="0">
                <a:solidFill>
                  <a:schemeClr val="tx1"/>
                </a:solidFill>
                <a:latin typeface="Arial" pitchFamily="34" charset="0"/>
                <a:cs typeface="Arial" pitchFamily="34" charset="0"/>
              </a:rPr>
            </a:br>
            <a:r>
              <a:rPr lang="en-GB" sz="3200" b="1" dirty="0" smtClean="0">
                <a:solidFill>
                  <a:schemeClr val="accent1"/>
                </a:solidFill>
                <a:latin typeface="Arial" pitchFamily="34" charset="0"/>
                <a:cs typeface="Arial" pitchFamily="34" charset="0"/>
              </a:rPr>
              <a:t>de guérir une hépatite B chronique</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5"/>
          <p:cNvSpPr>
            <a:spLocks noGrp="1"/>
          </p:cNvSpPr>
          <p:nvPr>
            <p:ph type="title"/>
          </p:nvPr>
        </p:nvSpPr>
        <p:spPr>
          <a:xfrm>
            <a:off x="1096994" y="283464"/>
            <a:ext cx="10055781" cy="1450757"/>
          </a:xfrm>
        </p:spPr>
        <p:txBody>
          <a:bodyPr>
            <a:noAutofit/>
          </a:bodyPr>
          <a:lstStyle/>
          <a:p>
            <a:pPr>
              <a:defRPr/>
            </a:pPr>
            <a:r>
              <a:rPr lang="en-GB" sz="4000" dirty="0">
                <a:solidFill>
                  <a:schemeClr val="accent1"/>
                </a:solidFill>
                <a:latin typeface="Arial" pitchFamily="34" charset="0"/>
                <a:cs typeface="Arial" pitchFamily="34" charset="0"/>
              </a:rPr>
              <a:t/>
            </a:r>
            <a:br>
              <a:rPr lang="en-GB" sz="4000" dirty="0">
                <a:solidFill>
                  <a:schemeClr val="accent1"/>
                </a:solidFill>
                <a:latin typeface="Arial" pitchFamily="34" charset="0"/>
                <a:cs typeface="Arial" pitchFamily="34" charset="0"/>
              </a:rPr>
            </a:br>
            <a:r>
              <a:rPr lang="en-GB" sz="4000" dirty="0">
                <a:solidFill>
                  <a:schemeClr val="accent1"/>
                </a:solidFill>
                <a:latin typeface="Arial" pitchFamily="34" charset="0"/>
                <a:cs typeface="Arial" pitchFamily="34" charset="0"/>
              </a:rPr>
              <a:t/>
            </a:r>
            <a:br>
              <a:rPr lang="en-GB" sz="4000" dirty="0">
                <a:solidFill>
                  <a:schemeClr val="accent1"/>
                </a:solidFill>
                <a:latin typeface="Arial" pitchFamily="34" charset="0"/>
                <a:cs typeface="Arial" pitchFamily="34" charset="0"/>
              </a:rPr>
            </a:br>
            <a:r>
              <a:rPr lang="en-GB" sz="4000" b="1" dirty="0" smtClean="0">
                <a:solidFill>
                  <a:schemeClr val="accent1"/>
                </a:solidFill>
                <a:latin typeface="Arial" pitchFamily="34" charset="0"/>
                <a:cs typeface="Arial" pitchFamily="34" charset="0"/>
              </a:rPr>
              <a:t>Stratégies de traitement du VHB chronique</a:t>
            </a:r>
            <a:endParaRPr lang="en-GB" sz="4000" dirty="0">
              <a:solidFill>
                <a:schemeClr val="accent1"/>
              </a:solidFill>
            </a:endParaRPr>
          </a:p>
        </p:txBody>
      </p:sp>
      <p:sp>
        <p:nvSpPr>
          <p:cNvPr id="9" name="TextBox 8"/>
          <p:cNvSpPr txBox="1"/>
          <p:nvPr/>
        </p:nvSpPr>
        <p:spPr>
          <a:xfrm>
            <a:off x="6217920" y="1938528"/>
            <a:ext cx="4937760" cy="4396075"/>
          </a:xfrm>
          <a:prstGeom prst="rect">
            <a:avLst/>
          </a:prstGeom>
          <a:noFill/>
        </p:spPr>
        <p:txBody>
          <a:bodyPr wrap="square" rtlCol="0">
            <a:spAutoFit/>
          </a:bodyPr>
          <a:lstStyle/>
          <a:p>
            <a:pPr marL="273050" indent="-273050">
              <a:spcBef>
                <a:spcPts val="1200"/>
              </a:spcBef>
              <a:spcAft>
                <a:spcPts val="200"/>
              </a:spcAft>
              <a:buClr>
                <a:schemeClr val="tx1"/>
              </a:buClr>
              <a:buSzPct val="110000"/>
              <a:buFont typeface="Calibri" panose="020F0502020204030204" pitchFamily="34" charset="0"/>
              <a:buNone/>
              <a:defRPr/>
            </a:pPr>
            <a:r>
              <a:rPr lang="en-GB" sz="2400" b="1" dirty="0" smtClean="0">
                <a:solidFill>
                  <a:schemeClr val="accent1"/>
                </a:solidFill>
                <a:latin typeface="Arial" pitchFamily="34" charset="0"/>
                <a:cs typeface="Arial" pitchFamily="34" charset="0"/>
              </a:rPr>
              <a:t>Traitement par analogue </a:t>
            </a:r>
            <a:r>
              <a:rPr lang="en-GB" sz="2400" b="1" dirty="0" err="1" smtClean="0">
                <a:solidFill>
                  <a:schemeClr val="accent1"/>
                </a:solidFill>
                <a:latin typeface="Arial" pitchFamily="34" charset="0"/>
                <a:cs typeface="Arial" pitchFamily="34" charset="0"/>
              </a:rPr>
              <a:t>desnucléotides</a:t>
            </a:r>
            <a:endParaRPr lang="en-GB" sz="2400" dirty="0" smtClean="0">
              <a:solidFill>
                <a:schemeClr val="tx1">
                  <a:lumMod val="75000"/>
                  <a:lumOff val="25000"/>
                </a:schemeClr>
              </a:solidFill>
              <a:latin typeface="Arial" pitchFamily="34" charset="0"/>
              <a:cs typeface="Arial" pitchFamily="34" charset="0"/>
            </a:endParaRPr>
          </a:p>
          <a:p>
            <a:pPr marL="342900" lvl="2" indent="-342900">
              <a:spcBef>
                <a:spcPts val="1200"/>
              </a:spcBef>
              <a:buClr>
                <a:schemeClr val="accent1"/>
              </a:buClr>
              <a:buSzPct val="100000"/>
              <a:buFont typeface="Wingdings" panose="05000000000000000000" pitchFamily="2" charset="2"/>
              <a:buChar char="§"/>
              <a:defRPr/>
            </a:pPr>
            <a:r>
              <a:rPr lang="en-GB" sz="2200" dirty="0">
                <a:latin typeface="Arial" pitchFamily="34" charset="0"/>
                <a:cs typeface="Arial" pitchFamily="34" charset="0"/>
              </a:rPr>
              <a:t>Activité antivirale </a:t>
            </a:r>
          </a:p>
          <a:p>
            <a:pPr marL="342900" lvl="2" indent="-342900">
              <a:buClr>
                <a:schemeClr val="accent1"/>
              </a:buClr>
              <a:buSzPct val="100000"/>
              <a:buFont typeface="Wingdings" panose="05000000000000000000" pitchFamily="2" charset="2"/>
              <a:buChar char="§"/>
              <a:defRPr/>
            </a:pPr>
            <a:r>
              <a:rPr lang="en-GB" sz="2200" dirty="0" smtClean="0">
                <a:latin typeface="Arial" pitchFamily="34" charset="0"/>
                <a:cs typeface="Arial" pitchFamily="34" charset="0"/>
              </a:rPr>
              <a:t>Traitement à long terme (potentiellement indéfini)</a:t>
            </a:r>
            <a:endParaRPr lang="en-GB" sz="2200" dirty="0">
              <a:latin typeface="Arial" pitchFamily="34" charset="0"/>
              <a:cs typeface="Arial" pitchFamily="34" charset="0"/>
            </a:endParaRPr>
          </a:p>
          <a:p>
            <a:pPr marL="342900" lvl="2" indent="-342900">
              <a:buClr>
                <a:schemeClr val="accent1"/>
              </a:buClr>
              <a:buSzPct val="100000"/>
              <a:buFont typeface="Wingdings" panose="05000000000000000000" pitchFamily="2" charset="2"/>
              <a:buChar char="§"/>
              <a:defRPr/>
            </a:pPr>
            <a:r>
              <a:rPr lang="en-GB" sz="2200" dirty="0" smtClean="0">
                <a:latin typeface="Arial" pitchFamily="34" charset="0"/>
                <a:cs typeface="Arial" pitchFamily="34" charset="0"/>
              </a:rPr>
              <a:t> Objectif de suppression virale sous traitement (ADN VHB -)</a:t>
            </a:r>
            <a:endParaRPr lang="en-GB" sz="2200" dirty="0">
              <a:latin typeface="Arial" pitchFamily="34" charset="0"/>
              <a:cs typeface="Arial" pitchFamily="34" charset="0"/>
            </a:endParaRPr>
          </a:p>
          <a:p>
            <a:pPr marL="342900" lvl="1" indent="-342900">
              <a:buClr>
                <a:schemeClr val="accent1"/>
              </a:buClr>
              <a:buSzPct val="100000"/>
              <a:buFont typeface="Wingdings" panose="05000000000000000000" pitchFamily="2" charset="2"/>
              <a:buChar char="§"/>
              <a:tabLst>
                <a:tab pos="265113" algn="l"/>
              </a:tabLst>
              <a:defRPr/>
            </a:pPr>
            <a:r>
              <a:rPr lang="en-GB" sz="2200" dirty="0">
                <a:latin typeface="Arial" pitchFamily="34" charset="0"/>
                <a:cs typeface="Arial" pitchFamily="34" charset="0"/>
              </a:rPr>
              <a:t>Maintenu par thérapie antivirale continue </a:t>
            </a:r>
          </a:p>
          <a:p>
            <a:pPr marL="342900" lvl="1" indent="-342900">
              <a:buClr>
                <a:schemeClr val="accent1"/>
              </a:buClr>
              <a:buSzPct val="100000"/>
              <a:buFont typeface="Wingdings" panose="05000000000000000000" pitchFamily="2" charset="2"/>
              <a:buChar char="§"/>
              <a:tabLst>
                <a:tab pos="265113" algn="l"/>
              </a:tabLst>
              <a:defRPr/>
            </a:pPr>
            <a:r>
              <a:rPr lang="en-GB" sz="2200" dirty="0">
                <a:latin typeface="Arial" pitchFamily="34" charset="0"/>
                <a:cs typeface="Arial" pitchFamily="34" charset="0"/>
              </a:rPr>
              <a:t>Suppression de réplication à des niveaux indétectables pour éviter la résistance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8" name="TextBox 7"/>
          <p:cNvSpPr txBox="1"/>
          <p:nvPr/>
        </p:nvSpPr>
        <p:spPr>
          <a:xfrm>
            <a:off x="1188720" y="1938528"/>
            <a:ext cx="4876800" cy="4031873"/>
          </a:xfrm>
          <a:prstGeom prst="rect">
            <a:avLst/>
          </a:prstGeom>
          <a:noFill/>
        </p:spPr>
        <p:txBody>
          <a:bodyPr wrap="square" rtlCol="0">
            <a:spAutoFit/>
          </a:bodyPr>
          <a:lstStyle/>
          <a:p>
            <a:pPr>
              <a:spcBef>
                <a:spcPts val="1200"/>
              </a:spcBef>
            </a:pPr>
            <a:r>
              <a:rPr lang="en-GB" sz="2400" b="1" dirty="0" smtClean="0">
                <a:solidFill>
                  <a:schemeClr val="accent1"/>
                </a:solidFill>
                <a:latin typeface="Arial" panose="020B0604020202020204" pitchFamily="34" charset="0"/>
                <a:ea typeface="Times New Roman" panose="02020603050405020304" pitchFamily="18" charset="0"/>
              </a:rPr>
              <a:t>Traitement à base d'interféron (IFN)</a:t>
            </a:r>
            <a:endParaRPr lang="en-GB" sz="2400" dirty="0" smtClean="0">
              <a:solidFill>
                <a:schemeClr val="tx1">
                  <a:lumMod val="75000"/>
                  <a:lumOff val="25000"/>
                </a:schemeClr>
              </a:solidFill>
              <a:latin typeface="Arial" pitchFamily="34" charset="0"/>
              <a:cs typeface="Arial" pitchFamily="34" charset="0"/>
            </a:endParaRPr>
          </a:p>
          <a:p>
            <a:pPr marL="342900" lvl="2" indent="-342900">
              <a:spcBef>
                <a:spcPts val="1200"/>
              </a:spcBef>
              <a:buClr>
                <a:schemeClr val="accent1"/>
              </a:buClr>
              <a:buSzPct val="100000"/>
              <a:buFont typeface="Wingdings" panose="05000000000000000000" pitchFamily="2" charset="2"/>
              <a:buChar char="§"/>
              <a:defRPr/>
            </a:pPr>
            <a:r>
              <a:rPr lang="en-GB" sz="2200" dirty="0" smtClean="0">
                <a:latin typeface="Arial" panose="020B0604020202020204" pitchFamily="34" charset="0"/>
                <a:cs typeface="Arial" panose="020B0604020202020204" pitchFamily="34" charset="0"/>
              </a:rPr>
              <a:t>Double activité antivirale et immunomodulatrice</a:t>
            </a:r>
            <a:endParaRPr lang="en-US" sz="2200" dirty="0">
              <a:latin typeface="Arial" panose="020B0604020202020204" pitchFamily="34"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200" b="1" dirty="0">
                <a:latin typeface="Arial" panose="020B0604020202020204" pitchFamily="34" charset="0"/>
                <a:ea typeface="Times New Roman" panose="02020603050405020304" pitchFamily="18" charset="0"/>
                <a:cs typeface="Arial" panose="020B0604020202020204" pitchFamily="34" charset="0"/>
              </a:rPr>
              <a:t>Cours</a:t>
            </a:r>
            <a:r>
              <a:rPr lang="en-GB" sz="2200" dirty="0">
                <a:latin typeface="Arial" panose="020B0604020202020204" pitchFamily="34" charset="0"/>
                <a:ea typeface="Times New Roman" panose="02020603050405020304" pitchFamily="18" charset="0"/>
                <a:cs typeface="Arial" panose="020B0604020202020204" pitchFamily="34" charset="0"/>
              </a:rPr>
              <a:t> du traitement </a:t>
            </a:r>
            <a:r>
              <a:rPr lang="en-GB" sz="2200" b="1" dirty="0">
                <a:latin typeface="Arial" panose="020B0604020202020204" pitchFamily="34" charset="0"/>
                <a:ea typeface="Times New Roman" panose="02020603050405020304" pitchFamily="18" charset="0"/>
                <a:cs typeface="Arial" panose="020B0604020202020204" pitchFamily="34" charset="0"/>
              </a:rPr>
              <a:t>fini</a:t>
            </a:r>
            <a:r>
              <a:rPr lang="en-GB"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smtClean="0">
              <a:latin typeface="Arial" panose="020B0604020202020204" pitchFamily="34" charset="0"/>
              <a:ea typeface="Times New Roman" panose="02020603050405020304" pitchFamily="18"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200" dirty="0" smtClean="0">
                <a:latin typeface="Arial" panose="020B0604020202020204" pitchFamily="34" charset="0"/>
                <a:ea typeface="Times New Roman" panose="02020603050405020304" pitchFamily="18" charset="0"/>
                <a:cs typeface="Arial" panose="020B0604020202020204" pitchFamily="34" charset="0"/>
              </a:rPr>
              <a:t>Objectif de </a:t>
            </a:r>
            <a:r>
              <a:rPr lang="en-GB" sz="2200" b="1" dirty="0" smtClean="0">
                <a:latin typeface="Arial" panose="020B0604020202020204" pitchFamily="34" charset="0"/>
                <a:ea typeface="Times New Roman" panose="02020603050405020304" pitchFamily="18" charset="0"/>
                <a:cs typeface="Arial" panose="020B0604020202020204" pitchFamily="34" charset="0"/>
              </a:rPr>
              <a:t>contrôle immunitaire durable sans traitement</a:t>
            </a:r>
            <a:r>
              <a:rPr lang="en-GB" sz="2200" dirty="0" smtClean="0">
                <a:latin typeface="Arial" panose="020B0604020202020204" pitchFamily="34" charset="0"/>
                <a:ea typeface="Times New Roman" panose="02020603050405020304" pitchFamily="18" charset="0"/>
                <a:cs typeface="Arial" panose="020B0604020202020204" pitchFamily="34" charset="0"/>
              </a:rPr>
              <a:t> (HBsAg +, HBeAg et ADN VHB &lt;2 000 UI/ml) par double mode d'action</a:t>
            </a:r>
            <a:endParaRPr lang="en-US" sz="2200" dirty="0" smtClean="0">
              <a:latin typeface="Arial" panose="020B0604020202020204" pitchFamily="34" charset="0"/>
              <a:ea typeface="Times New Roman" panose="02020603050405020304" pitchFamily="18"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r>
              <a:rPr lang="en-GB" sz="2200" dirty="0">
                <a:latin typeface="Arial" panose="020B0604020202020204" pitchFamily="34" charset="0"/>
                <a:ea typeface="Times New Roman" panose="02020603050405020304" pitchFamily="18" charset="0"/>
                <a:cs typeface="Arial" panose="020B0604020202020204" pitchFamily="34" charset="0"/>
              </a:rPr>
              <a:t>Succès chez 30-50 % des patients</a:t>
            </a:r>
            <a:endParaRPr lang="en-US" sz="2200" dirty="0">
              <a:latin typeface="Arial" panose="020B0604020202020204" pitchFamily="34" charset="0"/>
              <a:ea typeface="Calibri" panose="020F0502020204030204" pitchFamily="34" charset="0"/>
              <a:cs typeface="Arial" panose="020B0604020202020204" pitchFamily="34" charset="0"/>
            </a:endParaRPr>
          </a:p>
          <a:p>
            <a:pPr marL="342900" lvl="2" indent="-342900">
              <a:buClr>
                <a:schemeClr val="accent1"/>
              </a:buClr>
              <a:buSzPct val="100000"/>
              <a:buFont typeface="Wingdings" panose="05000000000000000000" pitchFamily="2" charset="2"/>
              <a:buChar char="§"/>
              <a:defRPr/>
            </a:pPr>
            <a:endParaRPr lang="en-GB" sz="2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7465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ZA" sz="4000" b="1" dirty="0" smtClean="0">
                <a:solidFill>
                  <a:schemeClr val="accent1"/>
                </a:solidFill>
                <a:latin typeface="Arial" pitchFamily="34" charset="0"/>
              </a:rPr>
              <a:t>Options thérapeutiques approuvées pour le VHB</a:t>
            </a:r>
            <a:endParaRPr lang="en-GB" sz="4000" dirty="0">
              <a:solidFill>
                <a:schemeClr val="accent1"/>
              </a:solidFill>
              <a:latin typeface="Arial" pitchFamily="34" charset="0"/>
            </a:endParaRPr>
          </a:p>
        </p:txBody>
      </p:sp>
      <p:sp>
        <p:nvSpPr>
          <p:cNvPr id="3" name="Content Placeholder 2"/>
          <p:cNvSpPr>
            <a:spLocks noGrp="1"/>
          </p:cNvSpPr>
          <p:nvPr>
            <p:ph sz="half" idx="2"/>
          </p:nvPr>
        </p:nvSpPr>
        <p:spPr>
          <a:xfrm>
            <a:off x="6216301" y="1938528"/>
            <a:ext cx="4936474" cy="3583095"/>
          </a:xfrm>
        </p:spPr>
        <p:txBody>
          <a:bodyPr>
            <a:normAutofit lnSpcReduction="10000"/>
          </a:bodyPr>
          <a:lstStyle/>
          <a:p>
            <a:pPr>
              <a:spcBef>
                <a:spcPct val="20000"/>
              </a:spcBef>
              <a:buClr>
                <a:schemeClr val="tx1"/>
              </a:buClr>
              <a:tabLst>
                <a:tab pos="185738" algn="l"/>
                <a:tab pos="898525" algn="l"/>
              </a:tabLst>
            </a:pPr>
            <a:r>
              <a:rPr lang="en-ZA" sz="2400" b="1" dirty="0">
                <a:solidFill>
                  <a:schemeClr val="accent1"/>
                </a:solidFill>
                <a:latin typeface="Arial" pitchFamily="34" charset="0"/>
              </a:rPr>
              <a:t>Afrique sub-saharienne</a:t>
            </a:r>
          </a:p>
          <a:p>
            <a:pPr marL="347472" indent="-342900">
              <a:lnSpc>
                <a:spcPct val="100000"/>
              </a:lnSpc>
              <a:buClr>
                <a:schemeClr val="accent1"/>
              </a:buClr>
              <a:buFont typeface="Wingdings" panose="05000000000000000000" pitchFamily="2" charset="2"/>
              <a:buChar char="§"/>
              <a:tabLst>
                <a:tab pos="185738" algn="l"/>
                <a:tab pos="898525" algn="l"/>
              </a:tabLst>
            </a:pPr>
            <a:r>
              <a:rPr lang="en-ZA" sz="2400" dirty="0">
                <a:latin typeface="Arial" pitchFamily="34" charset="0"/>
              </a:rPr>
              <a:t>Lamivudine et ténofovir largement disponibles dans le cadre du traitement antirétroviral</a:t>
            </a:r>
          </a:p>
          <a:p>
            <a:pPr marL="694944" indent="-342900">
              <a:lnSpc>
                <a:spcPct val="100000"/>
              </a:lnSpc>
              <a:buSzPct val="60000"/>
              <a:buFont typeface="Wingdings" charset="2"/>
              <a:buChar char=""/>
              <a:tabLst>
                <a:tab pos="185738" algn="l"/>
                <a:tab pos="898525" algn="l"/>
              </a:tabLst>
            </a:pPr>
            <a:r>
              <a:rPr lang="en-ZA" sz="2400" dirty="0" err="1">
                <a:latin typeface="Arial" pitchFamily="34" charset="0"/>
              </a:rPr>
              <a:t>Pas toujours accessible pour la transmission d'une monoinfection par le VHB</a:t>
            </a:r>
            <a:endParaRPr lang="en-ZA" sz="2400" dirty="0">
              <a:latin typeface="Arial" pitchFamily="34" charset="0"/>
            </a:endParaRPr>
          </a:p>
          <a:p>
            <a:pPr marL="347472" indent="-342900">
              <a:lnSpc>
                <a:spcPct val="100000"/>
              </a:lnSpc>
              <a:buClr>
                <a:schemeClr val="accent1"/>
              </a:buClr>
              <a:buFont typeface="Wingdings" panose="05000000000000000000" pitchFamily="2" charset="2"/>
              <a:buChar char="§"/>
              <a:tabLst>
                <a:tab pos="185738" algn="l"/>
                <a:tab pos="898525" algn="l"/>
              </a:tabLst>
            </a:pPr>
            <a:r>
              <a:rPr lang="en-ZA" sz="2400" dirty="0">
                <a:latin typeface="Arial" pitchFamily="34" charset="0"/>
              </a:rPr>
              <a:t>Entécavir difficilement disponible, aucun générique</a:t>
            </a:r>
          </a:p>
          <a:p>
            <a:endParaRPr lang="en-US" dirty="0"/>
          </a:p>
        </p:txBody>
      </p:sp>
      <p:sp>
        <p:nvSpPr>
          <p:cNvPr id="12291" name="Rectangle 4"/>
          <p:cNvSpPr>
            <a:spLocks noChangeArrowheads="1"/>
          </p:cNvSpPr>
          <p:nvPr/>
        </p:nvSpPr>
        <p:spPr bwMode="auto">
          <a:xfrm>
            <a:off x="1188720" y="1938528"/>
            <a:ext cx="4937760" cy="4799012"/>
          </a:xfrm>
          <a:prstGeom prst="rect">
            <a:avLst/>
          </a:prstGeom>
          <a:noFill/>
          <a:ln w="9525">
            <a:noFill/>
            <a:miter lim="800000"/>
            <a:headEnd/>
            <a:tailEnd/>
          </a:ln>
        </p:spPr>
        <p:txBody>
          <a:bodyPr numCol="1"/>
          <a:lstStyle/>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Interféron standard </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Interféron pégylé</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Lamivudine</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Telbivudine</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rPr>
              <a:t>Entécavir</a:t>
            </a:r>
          </a:p>
          <a:p>
            <a:pPr marL="342900" indent="-342900">
              <a:spcBef>
                <a:spcPts val="1200"/>
              </a:spcBef>
              <a:spcAft>
                <a:spcPts val="200"/>
              </a:spcAft>
              <a:buClr>
                <a:schemeClr val="accent1"/>
              </a:buClr>
              <a:buFont typeface="Wingdings" charset="2"/>
              <a:buChar char="§"/>
              <a:tabLst>
                <a:tab pos="185738" algn="l"/>
                <a:tab pos="898525" algn="l"/>
              </a:tabLst>
            </a:pPr>
            <a:r>
              <a:rPr lang="en-ZA" sz="2400" dirty="0" smtClean="0">
                <a:latin typeface="Arial" pitchFamily="34" charset="0"/>
                <a:sym typeface="Symbol" pitchFamily="18" charset="2"/>
              </a:rPr>
              <a:t>Ténofovir  emtricitabine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75172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33709479"/>
              </p:ext>
            </p:extLst>
          </p:nvPr>
        </p:nvGraphicFramePr>
        <p:xfrm>
          <a:off x="1629916" y="116633"/>
          <a:ext cx="8943882" cy="6204011"/>
        </p:xfrm>
        <a:graphic>
          <a:graphicData uri="http://schemas.openxmlformats.org/drawingml/2006/table">
            <a:tbl>
              <a:tblPr firstRow="1" bandRow="1">
                <a:tableStyleId>{21E4AEA4-8DFA-4A89-87EB-49C32662AFE0}</a:tableStyleId>
              </a:tblPr>
              <a:tblGrid>
                <a:gridCol w="2940496"/>
                <a:gridCol w="1066800"/>
                <a:gridCol w="875936"/>
                <a:gridCol w="1145164"/>
                <a:gridCol w="925235"/>
                <a:gridCol w="996404"/>
                <a:gridCol w="993847"/>
              </a:tblGrid>
              <a:tr h="509668">
                <a:tc>
                  <a:txBody>
                    <a:bodyPr/>
                    <a:lstStyle/>
                    <a:p>
                      <a:pPr algn="l"/>
                      <a:r>
                        <a:rPr lang="en-ZA" sz="1600" b="1" baseline="0" dirty="0" smtClean="0"/>
                        <a:t>Efficacité clinique : pos HBeAg</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500" b="1" dirty="0" smtClean="0"/>
                        <a:t>Lamivudine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smtClean="0"/>
                        <a:t>Adéfovir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smtClean="0"/>
                        <a:t>Telbivudine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smtClean="0"/>
                        <a:t>Entécavir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dirty="0" smtClean="0"/>
                        <a:t>Ténofovir</a:t>
                      </a:r>
                      <a:r>
                        <a:rPr lang="en-ZA" sz="1500" b="1" dirty="0" smtClean="0"/>
                        <a:t> </a:t>
                      </a:r>
                      <a:endParaRPr lang="en-ZA" sz="1500" b="1" dirty="0">
                        <a:latin typeface="Arial" panose="020B0604020202020204" pitchFamily="34" charset="0"/>
                        <a:cs typeface="Arial" panose="020B0604020202020204" pitchFamily="34" charset="0"/>
                      </a:endParaRPr>
                    </a:p>
                  </a:txBody>
                  <a:tcPr/>
                </a:tc>
                <a:tc>
                  <a:txBody>
                    <a:bodyPr/>
                    <a:lstStyle/>
                    <a:p>
                      <a:pPr algn="ctr"/>
                      <a:r>
                        <a:rPr lang="en-ZA" sz="1500" b="1" dirty="0" smtClean="0"/>
                        <a:t>pegIFN </a:t>
                      </a:r>
                      <a:endParaRPr lang="en-ZA" sz="1500" b="1" dirty="0">
                        <a:latin typeface="Arial" panose="020B0604020202020204" pitchFamily="34" charset="0"/>
                        <a:cs typeface="Arial" panose="020B0604020202020204" pitchFamily="34" charset="0"/>
                      </a:endParaRPr>
                    </a:p>
                  </a:txBody>
                  <a:tcPr/>
                </a:tc>
              </a:tr>
              <a:tr h="339725">
                <a:tc>
                  <a:txBody>
                    <a:bodyPr/>
                    <a:lstStyle/>
                    <a:p>
                      <a:r>
                        <a:rPr lang="en-ZA" sz="1200" b="1" spc="-20" baseline="0" dirty="0" smtClean="0"/>
                        <a:t>Baisse d'ADN VHB Log10 au bout d'un an</a:t>
                      </a:r>
                      <a:endParaRPr lang="en-ZA" sz="1200" b="1" spc="-20" baseline="0" dirty="0">
                        <a:latin typeface="Arial" panose="020B0604020202020204" pitchFamily="34" charset="0"/>
                        <a:cs typeface="Arial" panose="020B0604020202020204" pitchFamily="34" charset="0"/>
                      </a:endParaRPr>
                    </a:p>
                  </a:txBody>
                  <a:tcPr/>
                </a:tc>
                <a:tc>
                  <a:txBody>
                    <a:bodyPr/>
                    <a:lstStyle/>
                    <a:p>
                      <a:pPr algn="ctr"/>
                      <a:r>
                        <a:rPr lang="en-ZA" sz="1400" dirty="0" smtClean="0"/>
                        <a:t>5,54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6,9</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4,5</a:t>
                      </a:r>
                      <a:endParaRPr lang="en-ZA" sz="1400" dirty="0">
                        <a:latin typeface="Arial" panose="020B0604020202020204" pitchFamily="34" charset="0"/>
                        <a:cs typeface="Arial" panose="020B0604020202020204" pitchFamily="34" charset="0"/>
                      </a:endParaRPr>
                    </a:p>
                  </a:txBody>
                  <a:tcPr/>
                </a:tc>
              </a:tr>
              <a:tr h="326366">
                <a:tc>
                  <a:txBody>
                    <a:bodyPr/>
                    <a:lstStyle/>
                    <a:p>
                      <a:r>
                        <a:rPr lang="en-ZA" sz="1200" b="1" spc="-40" baseline="0" dirty="0" smtClean="0"/>
                        <a:t>ADN VHB indétectable (%) au bout d'un an</a:t>
                      </a:r>
                      <a:endParaRPr lang="en-ZA" sz="1200" b="1" spc="-40" baseline="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mn-lt"/>
                          <a:cs typeface="+mn-cs"/>
                        </a:rPr>
                        <a:t>40-44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13-21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25</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200" b="1" spc="-40" baseline="0" dirty="0" smtClean="0"/>
                        <a:t>Normalisation de l'ALAT (%) au bout d'un an</a:t>
                      </a:r>
                      <a:endParaRPr lang="en-ZA" sz="1200" b="1" spc="-40" baseline="0" dirty="0">
                        <a:latin typeface="Arial" panose="020B0604020202020204" pitchFamily="34" charset="0"/>
                        <a:cs typeface="Arial" panose="020B0604020202020204" pitchFamily="34" charset="0"/>
                      </a:endParaRPr>
                    </a:p>
                  </a:txBody>
                  <a:tcPr/>
                </a:tc>
                <a:tc>
                  <a:txBody>
                    <a:bodyPr/>
                    <a:lstStyle/>
                    <a:p>
                      <a:pPr algn="ctr"/>
                      <a:r>
                        <a:rPr lang="en-ZA" sz="1400" dirty="0" smtClean="0"/>
                        <a:t>60-75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48-54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39</a:t>
                      </a:r>
                      <a:endParaRPr lang="en-ZA" sz="1400" dirty="0">
                        <a:latin typeface="Arial" panose="020B0604020202020204" pitchFamily="34" charset="0"/>
                        <a:cs typeface="Arial" panose="020B0604020202020204" pitchFamily="34" charset="0"/>
                      </a:endParaRPr>
                    </a:p>
                  </a:txBody>
                  <a:tcPr/>
                </a:tc>
              </a:tr>
              <a:tr h="325721">
                <a:tc>
                  <a:txBody>
                    <a:bodyPr/>
                    <a:lstStyle/>
                    <a:p>
                      <a:r>
                        <a:rPr lang="en-ZA" sz="1200" b="1" spc="-40" baseline="0" dirty="0" smtClean="0"/>
                        <a:t>Amélioration histologique (%) au bout d'un an</a:t>
                      </a:r>
                      <a:endParaRPr lang="en-ZA" sz="1200" b="1" spc="-40" baseline="0" dirty="0">
                        <a:latin typeface="Arial" panose="020B0604020202020204" pitchFamily="34" charset="0"/>
                        <a:cs typeface="Arial" panose="020B0604020202020204" pitchFamily="34" charset="0"/>
                      </a:endParaRPr>
                    </a:p>
                  </a:txBody>
                  <a:tcPr/>
                </a:tc>
                <a:tc>
                  <a:txBody>
                    <a:bodyPr/>
                    <a:lstStyle/>
                    <a:p>
                      <a:pPr algn="ctr"/>
                      <a:r>
                        <a:rPr lang="en-ZA" sz="1400" dirty="0" smtClean="0"/>
                        <a:t>56-62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53-68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64,7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74</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38</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b="1" baseline="0" dirty="0" smtClean="0"/>
                        <a:t>Séroconversion HBeAg (%)</a:t>
                      </a:r>
                      <a:endParaRPr lang="en-ZA" sz="1400" b="1"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1 an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18-21,5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12-18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22,5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27</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2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27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29,6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42</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3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40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26</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4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47</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29</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45</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5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65</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48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latin typeface="Arial" panose="020B0604020202020204" pitchFamily="34" charset="0"/>
                          <a:cs typeface="Arial" panose="020B0604020202020204" pitchFamily="34" charset="0"/>
                        </a:rPr>
                        <a:t>8 ans</a:t>
                      </a:r>
                      <a:endParaRPr lang="en-ZA" sz="1400" b="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31</a:t>
                      </a: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316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baseline="0" dirty="0" smtClean="0"/>
                        <a:t>Perte/séroconversion HBsAg (%)</a:t>
                      </a:r>
                      <a:endParaRPr lang="en-ZA" sz="1400" b="1" dirty="0" smtClean="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r h="288167">
                <a:tc>
                  <a:txBody>
                    <a:bodyPr/>
                    <a:lstStyle/>
                    <a:p>
                      <a:r>
                        <a:rPr lang="en-ZA" sz="1400" dirty="0" smtClean="0"/>
                        <a:t>1 an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0</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3,2</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3-6</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2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2,8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5,1</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dirty="0" smtClean="0"/>
                        <a:t>3 ans </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S/O</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11</a:t>
                      </a:r>
                      <a:endParaRPr lang="en-ZA" sz="1400" dirty="0">
                        <a:latin typeface="Arial" panose="020B0604020202020204" pitchFamily="34" charset="0"/>
                        <a:cs typeface="Arial" panose="020B0604020202020204" pitchFamily="34" charset="0"/>
                      </a:endParaRPr>
                    </a:p>
                  </a:txBody>
                  <a:tcPr/>
                </a:tc>
              </a:tr>
              <a:tr h="339725">
                <a:tc>
                  <a:txBody>
                    <a:bodyPr/>
                    <a:lstStyle/>
                    <a:p>
                      <a:r>
                        <a:rPr lang="en-ZA" sz="1400" baseline="0" dirty="0" smtClean="0"/>
                        <a:t>4 ans </a:t>
                      </a:r>
                      <a:endParaRPr lang="en-ZA" sz="1400" b="1"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t>10,8</a:t>
                      </a: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11</a:t>
                      </a:r>
                      <a:endParaRPr lang="en-ZA" sz="1400" dirty="0">
                        <a:latin typeface="Arial" panose="020B0604020202020204" pitchFamily="34" charset="0"/>
                        <a:cs typeface="Arial" panose="020B0604020202020204" pitchFamily="34" charset="0"/>
                      </a:endParaRPr>
                    </a:p>
                  </a:txBody>
                  <a:tcPr/>
                </a:tc>
              </a:tr>
              <a:tr h="288167">
                <a:tc>
                  <a:txBody>
                    <a:bodyPr/>
                    <a:lstStyle/>
                    <a:p>
                      <a:r>
                        <a:rPr lang="en-ZA" sz="1400" dirty="0" smtClean="0">
                          <a:latin typeface="Arial" panose="020B0604020202020204" pitchFamily="34" charset="0"/>
                          <a:cs typeface="Arial" panose="020B0604020202020204" pitchFamily="34" charset="0"/>
                        </a:rPr>
                        <a:t>8 ans</a:t>
                      </a:r>
                      <a:endParaRPr lang="en-ZA" sz="1400" b="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ZA" sz="1400" dirty="0" smtClean="0">
                          <a:latin typeface="Arial" panose="020B0604020202020204" pitchFamily="34" charset="0"/>
                          <a:cs typeface="Arial" panose="020B0604020202020204" pitchFamily="34" charset="0"/>
                        </a:rPr>
                        <a:t>10</a:t>
                      </a:r>
                      <a:endParaRPr lang="en-ZA" sz="1400" dirty="0">
                        <a:latin typeface="Arial" panose="020B0604020202020204" pitchFamily="34" charset="0"/>
                        <a:cs typeface="Arial" panose="020B0604020202020204" pitchFamily="34" charset="0"/>
                      </a:endParaRPr>
                    </a:p>
                  </a:txBody>
                  <a:tcPr/>
                </a:tc>
                <a:tc>
                  <a:txBody>
                    <a:bodyPr/>
                    <a:lstStyle/>
                    <a:p>
                      <a:pPr algn="ctr"/>
                      <a:endParaRPr lang="en-ZA" sz="1400" dirty="0">
                        <a:latin typeface="Arial" panose="020B0604020202020204" pitchFamily="34" charset="0"/>
                        <a:cs typeface="Arial" panose="020B0604020202020204" pitchFamily="34" charset="0"/>
                      </a:endParaRPr>
                    </a:p>
                  </a:txBody>
                  <a:tcPr/>
                </a:tc>
              </a:tr>
            </a:tbl>
          </a:graphicData>
        </a:graphic>
      </p:graphicFrame>
      <p:sp>
        <p:nvSpPr>
          <p:cNvPr id="4" name="Rectangle 3"/>
          <p:cNvSpPr/>
          <p:nvPr/>
        </p:nvSpPr>
        <p:spPr>
          <a:xfrm>
            <a:off x="7606580" y="980729"/>
            <a:ext cx="2987824" cy="3362671"/>
          </a:xfrm>
          <a:custGeom>
            <a:avLst/>
            <a:gdLst>
              <a:gd name="connsiteX0" fmla="*/ 0 w 2987824"/>
              <a:gd name="connsiteY0" fmla="*/ 0 h 2952328"/>
              <a:gd name="connsiteX1" fmla="*/ 2987824 w 2987824"/>
              <a:gd name="connsiteY1" fmla="*/ 0 h 2952328"/>
              <a:gd name="connsiteX2" fmla="*/ 2987824 w 2987824"/>
              <a:gd name="connsiteY2" fmla="*/ 2952328 h 2952328"/>
              <a:gd name="connsiteX3" fmla="*/ 0 w 2987824"/>
              <a:gd name="connsiteY3" fmla="*/ 2952328 h 2952328"/>
              <a:gd name="connsiteX4" fmla="*/ 0 w 2987824"/>
              <a:gd name="connsiteY4" fmla="*/ 0 h 2952328"/>
              <a:gd name="connsiteX0" fmla="*/ 0 w 2987824"/>
              <a:gd name="connsiteY0" fmla="*/ 0 h 2987603"/>
              <a:gd name="connsiteX1" fmla="*/ 2987824 w 2987824"/>
              <a:gd name="connsiteY1" fmla="*/ 0 h 2987603"/>
              <a:gd name="connsiteX2" fmla="*/ 2987824 w 2987824"/>
              <a:gd name="connsiteY2" fmla="*/ 2987603 h 2987603"/>
              <a:gd name="connsiteX3" fmla="*/ 0 w 2987824"/>
              <a:gd name="connsiteY3" fmla="*/ 2952328 h 2987603"/>
              <a:gd name="connsiteX4" fmla="*/ 0 w 2987824"/>
              <a:gd name="connsiteY4" fmla="*/ 0 h 2987603"/>
              <a:gd name="connsiteX0" fmla="*/ 0 w 2987824"/>
              <a:gd name="connsiteY0" fmla="*/ 0 h 3575515"/>
              <a:gd name="connsiteX1" fmla="*/ 2987824 w 2987824"/>
              <a:gd name="connsiteY1" fmla="*/ 0 h 3575515"/>
              <a:gd name="connsiteX2" fmla="*/ 2952547 w 2987824"/>
              <a:gd name="connsiteY2" fmla="*/ 3575515 h 3575515"/>
              <a:gd name="connsiteX3" fmla="*/ 0 w 2987824"/>
              <a:gd name="connsiteY3" fmla="*/ 2952328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75515 h 3575515"/>
              <a:gd name="connsiteX3" fmla="*/ 23518 w 2987824"/>
              <a:gd name="connsiteY3" fmla="*/ 3387383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75515 h 3575515"/>
              <a:gd name="connsiteX3" fmla="*/ 23518 w 2987824"/>
              <a:gd name="connsiteY3" fmla="*/ 3528482 h 3575515"/>
              <a:gd name="connsiteX4" fmla="*/ 0 w 2987824"/>
              <a:gd name="connsiteY4" fmla="*/ 0 h 3575515"/>
              <a:gd name="connsiteX0" fmla="*/ 0 w 2987824"/>
              <a:gd name="connsiteY0" fmla="*/ 0 h 3528482"/>
              <a:gd name="connsiteX1" fmla="*/ 2987824 w 2987824"/>
              <a:gd name="connsiteY1" fmla="*/ 0 h 3528482"/>
              <a:gd name="connsiteX2" fmla="*/ 2952547 w 2987824"/>
              <a:gd name="connsiteY2" fmla="*/ 3516724 h 3528482"/>
              <a:gd name="connsiteX3" fmla="*/ 23518 w 2987824"/>
              <a:gd name="connsiteY3" fmla="*/ 3528482 h 3528482"/>
              <a:gd name="connsiteX4" fmla="*/ 0 w 2987824"/>
              <a:gd name="connsiteY4" fmla="*/ 0 h 3528482"/>
              <a:gd name="connsiteX0" fmla="*/ 0 w 2987824"/>
              <a:gd name="connsiteY0" fmla="*/ 0 h 3575515"/>
              <a:gd name="connsiteX1" fmla="*/ 2987824 w 2987824"/>
              <a:gd name="connsiteY1" fmla="*/ 0 h 3575515"/>
              <a:gd name="connsiteX2" fmla="*/ 2952547 w 2987824"/>
              <a:gd name="connsiteY2" fmla="*/ 3516724 h 3575515"/>
              <a:gd name="connsiteX3" fmla="*/ 23518 w 2987824"/>
              <a:gd name="connsiteY3" fmla="*/ 3575515 h 3575515"/>
              <a:gd name="connsiteX4" fmla="*/ 0 w 2987824"/>
              <a:gd name="connsiteY4" fmla="*/ 0 h 3575515"/>
              <a:gd name="connsiteX0" fmla="*/ 0 w 2987824"/>
              <a:gd name="connsiteY0" fmla="*/ 0 h 3575515"/>
              <a:gd name="connsiteX1" fmla="*/ 2987824 w 2987824"/>
              <a:gd name="connsiteY1" fmla="*/ 0 h 3575515"/>
              <a:gd name="connsiteX2" fmla="*/ 2952547 w 2987824"/>
              <a:gd name="connsiteY2" fmla="*/ 3563757 h 3575515"/>
              <a:gd name="connsiteX3" fmla="*/ 23518 w 2987824"/>
              <a:gd name="connsiteY3" fmla="*/ 3575515 h 3575515"/>
              <a:gd name="connsiteX4" fmla="*/ 0 w 2987824"/>
              <a:gd name="connsiteY4" fmla="*/ 0 h 3575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824" h="3575515">
                <a:moveTo>
                  <a:pt x="0" y="0"/>
                </a:moveTo>
                <a:lnTo>
                  <a:pt x="2987824" y="0"/>
                </a:lnTo>
                <a:lnTo>
                  <a:pt x="2952547" y="3563757"/>
                </a:lnTo>
                <a:lnTo>
                  <a:pt x="23518" y="357551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606580" y="4648201"/>
            <a:ext cx="2989278" cy="1676400"/>
          </a:xfrm>
          <a:custGeom>
            <a:avLst/>
            <a:gdLst>
              <a:gd name="connsiteX0" fmla="*/ 0 w 3059832"/>
              <a:gd name="connsiteY0" fmla="*/ 0 h 1915069"/>
              <a:gd name="connsiteX1" fmla="*/ 3059832 w 3059832"/>
              <a:gd name="connsiteY1" fmla="*/ 0 h 1915069"/>
              <a:gd name="connsiteX2" fmla="*/ 3059832 w 3059832"/>
              <a:gd name="connsiteY2" fmla="*/ 1915069 h 1915069"/>
              <a:gd name="connsiteX3" fmla="*/ 0 w 3059832"/>
              <a:gd name="connsiteY3" fmla="*/ 1915069 h 1915069"/>
              <a:gd name="connsiteX4" fmla="*/ 0 w 3059832"/>
              <a:gd name="connsiteY4" fmla="*/ 0 h 1915069"/>
              <a:gd name="connsiteX0" fmla="*/ 0 w 3059832"/>
              <a:gd name="connsiteY0" fmla="*/ 0 h 1915069"/>
              <a:gd name="connsiteX1" fmla="*/ 2965761 w 3059832"/>
              <a:gd name="connsiteY1" fmla="*/ 0 h 1915069"/>
              <a:gd name="connsiteX2" fmla="*/ 3059832 w 3059832"/>
              <a:gd name="connsiteY2" fmla="*/ 1915069 h 1915069"/>
              <a:gd name="connsiteX3" fmla="*/ 0 w 3059832"/>
              <a:gd name="connsiteY3" fmla="*/ 1915069 h 1915069"/>
              <a:gd name="connsiteX4" fmla="*/ 0 w 3059832"/>
              <a:gd name="connsiteY4" fmla="*/ 0 h 1915069"/>
              <a:gd name="connsiteX0" fmla="*/ 0 w 2989278"/>
              <a:gd name="connsiteY0" fmla="*/ 0 h 1915069"/>
              <a:gd name="connsiteX1" fmla="*/ 2965761 w 2989278"/>
              <a:gd name="connsiteY1" fmla="*/ 0 h 1915069"/>
              <a:gd name="connsiteX2" fmla="*/ 2989278 w 2989278"/>
              <a:gd name="connsiteY2" fmla="*/ 1915069 h 1915069"/>
              <a:gd name="connsiteX3" fmla="*/ 0 w 2989278"/>
              <a:gd name="connsiteY3" fmla="*/ 1915069 h 1915069"/>
              <a:gd name="connsiteX4" fmla="*/ 0 w 2989278"/>
              <a:gd name="connsiteY4" fmla="*/ 0 h 191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78" h="1915069">
                <a:moveTo>
                  <a:pt x="0" y="0"/>
                </a:moveTo>
                <a:lnTo>
                  <a:pt x="2965761" y="0"/>
                </a:lnTo>
                <a:lnTo>
                  <a:pt x="2989278" y="1915069"/>
                </a:lnTo>
                <a:lnTo>
                  <a:pt x="0" y="191506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p:nvSpPr>
        <p:spPr>
          <a:xfrm>
            <a:off x="3913759" y="6529703"/>
            <a:ext cx="4248472" cy="369332"/>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    </a:t>
            </a:r>
          </a:p>
        </p:txBody>
      </p:sp>
      <p:sp>
        <p:nvSpPr>
          <p:cNvPr id="5" name="TextBox 4"/>
          <p:cNvSpPr txBox="1"/>
          <p:nvPr/>
        </p:nvSpPr>
        <p:spPr>
          <a:xfrm>
            <a:off x="531812" y="6474023"/>
            <a:ext cx="5257800" cy="307777"/>
          </a:xfrm>
          <a:prstGeom prst="rect">
            <a:avLst/>
          </a:prstGeom>
          <a:noFill/>
        </p:spPr>
        <p:txBody>
          <a:bodyPr wrap="square" rtlCol="0">
            <a:spAutoFit/>
          </a:bodyPr>
          <a:lstStyle/>
          <a:p>
            <a:pPr>
              <a:defRPr/>
            </a:pPr>
            <a:r>
              <a:rPr lang="en-ZA" sz="1400" dirty="0">
                <a:solidFill>
                  <a:schemeClr val="bg1"/>
                </a:solidFill>
                <a:latin typeface="Arial" panose="020B0604020202020204" pitchFamily="34" charset="0"/>
                <a:cs typeface="Arial" panose="020B0604020202020204" pitchFamily="34" charset="0"/>
              </a:rPr>
              <a:t>Liver Int 2014 ; 34 (S1) : 112 ; Résumé 229, AASLD 2014</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4301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18206753"/>
              </p:ext>
            </p:extLst>
          </p:nvPr>
        </p:nvGraphicFramePr>
        <p:xfrm>
          <a:off x="1989956" y="1092895"/>
          <a:ext cx="8496944" cy="5079305"/>
        </p:xfrm>
        <a:graphic>
          <a:graphicData uri="http://schemas.openxmlformats.org/drawingml/2006/table">
            <a:tbl>
              <a:tblPr firstRow="1" bandRow="1">
                <a:tableStyleId>{21E4AEA4-8DFA-4A89-87EB-49C32662AFE0}</a:tableStyleId>
              </a:tblPr>
              <a:tblGrid>
                <a:gridCol w="1513656"/>
                <a:gridCol w="934616"/>
                <a:gridCol w="1296144"/>
                <a:gridCol w="936104"/>
                <a:gridCol w="1368152"/>
                <a:gridCol w="1008112"/>
                <a:gridCol w="648072"/>
                <a:gridCol w="792088"/>
              </a:tblGrid>
              <a:tr h="822960">
                <a:tc>
                  <a:txBody>
                    <a:bodyPr/>
                    <a:lstStyle/>
                    <a:p>
                      <a:r>
                        <a:rPr lang="en-ZA" sz="1600" dirty="0" smtClean="0"/>
                        <a:t>Thérapeutique</a:t>
                      </a:r>
                    </a:p>
                    <a:p>
                      <a:r>
                        <a:rPr lang="en-ZA" sz="1600" dirty="0" smtClean="0"/>
                        <a:t>Points de seuil</a:t>
                      </a:r>
                      <a:endParaRPr lang="en-ZA" sz="1600" dirty="0"/>
                    </a:p>
                  </a:txBody>
                  <a:tcPr anchor="ctr"/>
                </a:tc>
                <a:tc>
                  <a:txBody>
                    <a:bodyPr/>
                    <a:lstStyle/>
                    <a:p>
                      <a:pPr algn="ctr"/>
                      <a:r>
                        <a:rPr lang="en-ZA" sz="1600" dirty="0" smtClean="0"/>
                        <a:t>Placebo</a:t>
                      </a:r>
                      <a:endParaRPr lang="en-ZA" sz="1600" dirty="0"/>
                    </a:p>
                  </a:txBody>
                  <a:tcPr anchor="ctr"/>
                </a:tc>
                <a:tc>
                  <a:txBody>
                    <a:bodyPr/>
                    <a:lstStyle/>
                    <a:p>
                      <a:pPr algn="ctr"/>
                      <a:r>
                        <a:rPr lang="en-ZA" sz="1600" dirty="0" smtClean="0"/>
                        <a:t>Lamivudine </a:t>
                      </a:r>
                      <a:endParaRPr lang="en-ZA" sz="1600" dirty="0"/>
                    </a:p>
                  </a:txBody>
                  <a:tcPr anchor="ctr"/>
                </a:tc>
                <a:tc>
                  <a:txBody>
                    <a:bodyPr/>
                    <a:lstStyle/>
                    <a:p>
                      <a:pPr algn="ctr"/>
                      <a:r>
                        <a:rPr lang="en-ZA" sz="1600" dirty="0" smtClean="0"/>
                        <a:t>Adéfovir </a:t>
                      </a:r>
                      <a:endParaRPr lang="en-ZA" sz="1600" dirty="0"/>
                    </a:p>
                  </a:txBody>
                  <a:tcPr anchor="ctr"/>
                </a:tc>
                <a:tc>
                  <a:txBody>
                    <a:bodyPr/>
                    <a:lstStyle/>
                    <a:p>
                      <a:pPr algn="ctr"/>
                      <a:r>
                        <a:rPr lang="en-ZA" sz="1600" dirty="0" smtClean="0"/>
                        <a:t>Telbivudine </a:t>
                      </a:r>
                      <a:endParaRPr lang="en-ZA" sz="1600" dirty="0"/>
                    </a:p>
                  </a:txBody>
                  <a:tcPr anchor="ctr"/>
                </a:tc>
                <a:tc>
                  <a:txBody>
                    <a:bodyPr/>
                    <a:lstStyle/>
                    <a:p>
                      <a:pPr algn="ctr"/>
                      <a:r>
                        <a:rPr lang="en-ZA" sz="1600" dirty="0" smtClean="0"/>
                        <a:t>Entécavir </a:t>
                      </a:r>
                      <a:endParaRPr lang="en-ZA" sz="1600" dirty="0"/>
                    </a:p>
                  </a:txBody>
                  <a:tcPr anchor="ctr"/>
                </a:tc>
                <a:tc>
                  <a:txBody>
                    <a:bodyPr/>
                    <a:lstStyle/>
                    <a:p>
                      <a:pPr algn="ctr"/>
                      <a:r>
                        <a:rPr lang="en-ZA" sz="1600" baseline="0" dirty="0" smtClean="0"/>
                        <a:t>TDFb </a:t>
                      </a:r>
                      <a:endParaRPr lang="en-ZA" sz="1600" dirty="0"/>
                    </a:p>
                  </a:txBody>
                  <a:tcPr anchor="ctr"/>
                </a:tc>
                <a:tc>
                  <a:txBody>
                    <a:bodyPr/>
                    <a:lstStyle/>
                    <a:p>
                      <a:pPr algn="ctr"/>
                      <a:r>
                        <a:rPr lang="en-ZA" sz="1600" dirty="0" smtClean="0"/>
                        <a:t>Peg-IFN </a:t>
                      </a:r>
                      <a:endParaRPr lang="en-ZA" sz="1600" dirty="0"/>
                    </a:p>
                  </a:txBody>
                  <a:tcPr anchor="ctr"/>
                </a:tc>
              </a:tr>
              <a:tr h="785797">
                <a:tc>
                  <a:txBody>
                    <a:bodyPr/>
                    <a:lstStyle/>
                    <a:p>
                      <a:r>
                        <a:rPr lang="en-ZA" sz="1500" b="1" dirty="0" smtClean="0"/>
                        <a:t>Indétectable</a:t>
                      </a:r>
                    </a:p>
                    <a:p>
                      <a:r>
                        <a:rPr lang="en-ZA" sz="1500" b="1" baseline="0" dirty="0" smtClean="0"/>
                        <a:t>ADN VHB  </a:t>
                      </a:r>
                      <a:endParaRPr lang="en-ZA" sz="1500" b="1" dirty="0"/>
                    </a:p>
                  </a:txBody>
                  <a:tcPr anchor="ctr"/>
                </a:tc>
                <a:tc>
                  <a:txBody>
                    <a:bodyPr/>
                    <a:lstStyle/>
                    <a:p>
                      <a:r>
                        <a:rPr lang="en-ZA" sz="1500" dirty="0" smtClean="0"/>
                        <a:t>10-20 %</a:t>
                      </a:r>
                      <a:endParaRPr lang="en-ZA" sz="1500" dirty="0"/>
                    </a:p>
                  </a:txBody>
                  <a:tcPr anchor="ctr"/>
                </a:tc>
                <a:tc>
                  <a:txBody>
                    <a:bodyPr/>
                    <a:lstStyle/>
                    <a:p>
                      <a:pPr algn="ctr"/>
                      <a:r>
                        <a:rPr lang="en-ZA" sz="1500" dirty="0" smtClean="0"/>
                        <a:t>60-73 %</a:t>
                      </a:r>
                      <a:endParaRPr lang="en-ZA" sz="1500" dirty="0"/>
                    </a:p>
                  </a:txBody>
                  <a:tcPr anchor="ctr"/>
                </a:tc>
                <a:tc>
                  <a:txBody>
                    <a:bodyPr/>
                    <a:lstStyle/>
                    <a:p>
                      <a:pPr algn="ctr"/>
                      <a:r>
                        <a:rPr lang="en-ZA" sz="1500" dirty="0" smtClean="0"/>
                        <a:t>51 %</a:t>
                      </a:r>
                      <a:endParaRPr lang="en-ZA" sz="1500" dirty="0"/>
                    </a:p>
                  </a:txBody>
                  <a:tcPr anchor="ctr"/>
                </a:tc>
                <a:tc>
                  <a:txBody>
                    <a:bodyPr/>
                    <a:lstStyle/>
                    <a:p>
                      <a:pPr algn="ctr"/>
                      <a:r>
                        <a:rPr lang="en-ZA" sz="1500" dirty="0" smtClean="0"/>
                        <a:t>88 %</a:t>
                      </a:r>
                      <a:endParaRPr lang="en-ZA" sz="1500" dirty="0"/>
                    </a:p>
                  </a:txBody>
                  <a:tcPr anchor="ctr"/>
                </a:tc>
                <a:tc>
                  <a:txBody>
                    <a:bodyPr/>
                    <a:lstStyle/>
                    <a:p>
                      <a:pPr algn="ctr"/>
                      <a:r>
                        <a:rPr lang="en-ZA" sz="1500" dirty="0" smtClean="0"/>
                        <a:t>90 %</a:t>
                      </a:r>
                      <a:endParaRPr lang="en-ZA" sz="1500" dirty="0"/>
                    </a:p>
                  </a:txBody>
                  <a:tcPr anchor="ctr"/>
                </a:tc>
                <a:tc>
                  <a:txBody>
                    <a:bodyPr/>
                    <a:lstStyle/>
                    <a:p>
                      <a:pPr algn="ctr"/>
                      <a:r>
                        <a:rPr lang="en-ZA" sz="1500" dirty="0" smtClean="0"/>
                        <a:t>93 %</a:t>
                      </a:r>
                      <a:endParaRPr lang="en-ZA" sz="1500" dirty="0"/>
                    </a:p>
                  </a:txBody>
                  <a:tcPr anchor="ctr"/>
                </a:tc>
                <a:tc>
                  <a:txBody>
                    <a:bodyPr/>
                    <a:lstStyle/>
                    <a:p>
                      <a:pPr algn="ctr"/>
                      <a:r>
                        <a:rPr lang="en-ZA" sz="1500" dirty="0" smtClean="0"/>
                        <a:t>63 %</a:t>
                      </a:r>
                      <a:endParaRPr lang="en-ZA" sz="1500" dirty="0"/>
                    </a:p>
                  </a:txBody>
                  <a:tcPr anchor="ctr"/>
                </a:tc>
              </a:tr>
              <a:tr h="531152">
                <a:tc>
                  <a:txBody>
                    <a:bodyPr/>
                    <a:lstStyle/>
                    <a:p>
                      <a:r>
                        <a:rPr lang="en-ZA" sz="1500" b="1" dirty="0" err="1" smtClean="0"/>
                        <a:t>Perte de HBsAg</a:t>
                      </a:r>
                      <a:endParaRPr lang="en-ZA" sz="1500" b="1" dirty="0"/>
                    </a:p>
                  </a:txBody>
                  <a:tcPr anchor="ctr"/>
                </a:tc>
                <a:tc>
                  <a:txBody>
                    <a:bodyPr/>
                    <a:lstStyle/>
                    <a:p>
                      <a:r>
                        <a:rPr lang="en-ZA" sz="1500" dirty="0" smtClean="0"/>
                        <a:t>0-1,5 %</a:t>
                      </a:r>
                      <a:endParaRPr lang="en-ZA" sz="1500" dirty="0"/>
                    </a:p>
                  </a:txBody>
                  <a:tcPr anchor="ctr"/>
                </a:tc>
                <a:tc>
                  <a:txBody>
                    <a:bodyPr/>
                    <a:lstStyle/>
                    <a:p>
                      <a:pPr algn="ctr"/>
                      <a:r>
                        <a:rPr lang="en-ZA" sz="1500" dirty="0" smtClean="0"/>
                        <a:t>0 %</a:t>
                      </a:r>
                      <a:endParaRPr lang="en-ZA" sz="1500" dirty="0"/>
                    </a:p>
                  </a:txBody>
                  <a:tcPr anchor="ctr"/>
                </a:tc>
                <a:tc>
                  <a:txBody>
                    <a:bodyPr/>
                    <a:lstStyle/>
                    <a:p>
                      <a:pPr algn="ctr"/>
                      <a:r>
                        <a:rPr lang="en-ZA" sz="1500" dirty="0" smtClean="0"/>
                        <a:t>NR</a:t>
                      </a:r>
                      <a:endParaRPr lang="en-ZA" sz="1500" dirty="0"/>
                    </a:p>
                  </a:txBody>
                  <a:tcPr anchor="ctr"/>
                </a:tc>
                <a:tc>
                  <a:txBody>
                    <a:bodyPr/>
                    <a:lstStyle/>
                    <a:p>
                      <a:pPr algn="ctr"/>
                      <a:r>
                        <a:rPr lang="en-ZA" sz="1500" dirty="0" smtClean="0"/>
                        <a:t>&lt;1 %</a:t>
                      </a:r>
                      <a:endParaRPr lang="en-ZA" sz="1500" dirty="0"/>
                    </a:p>
                  </a:txBody>
                  <a:tcPr anchor="ctr"/>
                </a:tc>
                <a:tc>
                  <a:txBody>
                    <a:bodyPr/>
                    <a:lstStyle/>
                    <a:p>
                      <a:pPr algn="ctr"/>
                      <a:r>
                        <a:rPr lang="en-ZA" sz="1500" dirty="0" smtClean="0"/>
                        <a:t>&lt;1 %</a:t>
                      </a:r>
                      <a:endParaRPr lang="en-ZA" sz="1500" dirty="0"/>
                    </a:p>
                  </a:txBody>
                  <a:tcPr anchor="ctr"/>
                </a:tc>
                <a:tc>
                  <a:txBody>
                    <a:bodyPr/>
                    <a:lstStyle/>
                    <a:p>
                      <a:pPr algn="ctr"/>
                      <a:r>
                        <a:rPr lang="en-ZA" sz="1500" dirty="0" smtClean="0"/>
                        <a:t>0 %</a:t>
                      </a:r>
                      <a:endParaRPr lang="en-ZA" sz="1500" dirty="0"/>
                    </a:p>
                  </a:txBody>
                  <a:tcPr anchor="ctr"/>
                </a:tc>
                <a:tc>
                  <a:txBody>
                    <a:bodyPr/>
                    <a:lstStyle/>
                    <a:p>
                      <a:pPr algn="ctr"/>
                      <a:r>
                        <a:rPr lang="en-ZA" sz="1500" baseline="30000" dirty="0" smtClean="0"/>
                        <a:t>3 % c</a:t>
                      </a:r>
                      <a:endParaRPr lang="en-ZA" sz="1500" baseline="30000" dirty="0"/>
                    </a:p>
                  </a:txBody>
                  <a:tcPr anchor="ctr"/>
                </a:tc>
              </a:tr>
              <a:tr h="785797">
                <a:tc>
                  <a:txBody>
                    <a:bodyPr/>
                    <a:lstStyle/>
                    <a:p>
                      <a:r>
                        <a:rPr lang="en-ZA" sz="1500" b="1" dirty="0" smtClean="0"/>
                        <a:t>Normalisation ALT</a:t>
                      </a:r>
                      <a:endParaRPr lang="en-ZA" sz="1500" b="1" dirty="0"/>
                    </a:p>
                  </a:txBody>
                  <a:tcPr anchor="ctr"/>
                </a:tc>
                <a:tc>
                  <a:txBody>
                    <a:bodyPr/>
                    <a:lstStyle/>
                    <a:p>
                      <a:r>
                        <a:rPr lang="en-ZA" sz="1500" dirty="0" smtClean="0"/>
                        <a:t>0-6 %</a:t>
                      </a:r>
                      <a:endParaRPr lang="en-ZA" sz="1500" dirty="0"/>
                    </a:p>
                  </a:txBody>
                  <a:tcPr anchor="ctr"/>
                </a:tc>
                <a:tc>
                  <a:txBody>
                    <a:bodyPr/>
                    <a:lstStyle/>
                    <a:p>
                      <a:pPr algn="ctr"/>
                      <a:r>
                        <a:rPr lang="en-ZA" sz="1500" baseline="30000" dirty="0" smtClean="0"/>
                        <a:t>60- 79 %d</a:t>
                      </a:r>
                      <a:endParaRPr lang="en-ZA" sz="1500" baseline="30000" dirty="0"/>
                    </a:p>
                  </a:txBody>
                  <a:tcPr anchor="ctr"/>
                </a:tc>
                <a:tc>
                  <a:txBody>
                    <a:bodyPr/>
                    <a:lstStyle/>
                    <a:p>
                      <a:pPr algn="ctr"/>
                      <a:r>
                        <a:rPr lang="en-ZA" sz="1500" dirty="0" smtClean="0"/>
                        <a:t>72 %</a:t>
                      </a:r>
                      <a:endParaRPr lang="en-ZA" sz="1500" dirty="0"/>
                    </a:p>
                  </a:txBody>
                  <a:tcPr anchor="ctr"/>
                </a:tc>
                <a:tc>
                  <a:txBody>
                    <a:bodyPr/>
                    <a:lstStyle/>
                    <a:p>
                      <a:pPr algn="ctr"/>
                      <a:r>
                        <a:rPr lang="en-ZA" sz="1500" dirty="0" smtClean="0"/>
                        <a:t>74 %</a:t>
                      </a:r>
                      <a:endParaRPr lang="en-ZA" sz="1500" dirty="0"/>
                    </a:p>
                  </a:txBody>
                  <a:tcPr anchor="ctr"/>
                </a:tc>
                <a:tc>
                  <a:txBody>
                    <a:bodyPr/>
                    <a:lstStyle/>
                    <a:p>
                      <a:pPr algn="ctr"/>
                      <a:r>
                        <a:rPr lang="en-ZA" sz="1500" dirty="0" smtClean="0"/>
                        <a:t>78 %</a:t>
                      </a:r>
                      <a:endParaRPr lang="en-ZA" sz="1500" dirty="0"/>
                    </a:p>
                  </a:txBody>
                  <a:tcPr anchor="ctr"/>
                </a:tc>
                <a:tc>
                  <a:txBody>
                    <a:bodyPr/>
                    <a:lstStyle/>
                    <a:p>
                      <a:pPr algn="ctr"/>
                      <a:r>
                        <a:rPr lang="en-ZA" sz="1500" dirty="0" smtClean="0"/>
                        <a:t>76 %</a:t>
                      </a:r>
                      <a:endParaRPr lang="en-ZA" sz="1500" dirty="0"/>
                    </a:p>
                  </a:txBody>
                  <a:tcPr anchor="ctr"/>
                </a:tc>
                <a:tc>
                  <a:txBody>
                    <a:bodyPr/>
                    <a:lstStyle/>
                    <a:p>
                      <a:pPr algn="ctr"/>
                      <a:r>
                        <a:rPr lang="en-ZA" sz="1500" dirty="0" smtClean="0"/>
                        <a:t>38 %</a:t>
                      </a:r>
                      <a:endParaRPr lang="en-ZA" sz="1500" dirty="0"/>
                    </a:p>
                  </a:txBody>
                  <a:tcPr anchor="ctr"/>
                </a:tc>
              </a:tr>
              <a:tr h="785797">
                <a:tc>
                  <a:txBody>
                    <a:bodyPr/>
                    <a:lstStyle/>
                    <a:p>
                      <a:r>
                        <a:rPr lang="en-ZA" sz="1500" b="1" dirty="0" smtClean="0"/>
                        <a:t>Amélioration histologique</a:t>
                      </a:r>
                      <a:endParaRPr lang="en-ZA" sz="1500" b="1" dirty="0"/>
                    </a:p>
                  </a:txBody>
                  <a:tcPr anchor="ctr"/>
                </a:tc>
                <a:tc>
                  <a:txBody>
                    <a:bodyPr/>
                    <a:lstStyle/>
                    <a:p>
                      <a:r>
                        <a:rPr lang="en-ZA" sz="1500" dirty="0" smtClean="0"/>
                        <a:t>23-25 %</a:t>
                      </a:r>
                      <a:endParaRPr lang="en-ZA" sz="1500" dirty="0"/>
                    </a:p>
                  </a:txBody>
                  <a:tcPr anchor="ctr"/>
                </a:tc>
                <a:tc>
                  <a:txBody>
                    <a:bodyPr/>
                    <a:lstStyle/>
                    <a:p>
                      <a:pPr algn="ctr"/>
                      <a:r>
                        <a:rPr lang="en-ZA" sz="1500" baseline="30000" dirty="0" smtClean="0"/>
                        <a:t>60-66 %d</a:t>
                      </a:r>
                      <a:endParaRPr lang="en-ZA" sz="1500" baseline="30000" dirty="0"/>
                    </a:p>
                  </a:txBody>
                  <a:tcPr anchor="ctr"/>
                </a:tc>
                <a:tc>
                  <a:txBody>
                    <a:bodyPr/>
                    <a:lstStyle/>
                    <a:p>
                      <a:pPr algn="ctr"/>
                      <a:r>
                        <a:rPr lang="en-ZA" sz="1500" dirty="0" smtClean="0"/>
                        <a:t>64 %</a:t>
                      </a:r>
                      <a:endParaRPr lang="en-ZA" sz="1500" dirty="0"/>
                    </a:p>
                  </a:txBody>
                  <a:tcPr anchor="ctr"/>
                </a:tc>
                <a:tc>
                  <a:txBody>
                    <a:bodyPr/>
                    <a:lstStyle/>
                    <a:p>
                      <a:pPr algn="ctr"/>
                      <a:r>
                        <a:rPr lang="en-ZA" sz="1500" dirty="0" smtClean="0"/>
                        <a:t>67 %</a:t>
                      </a:r>
                      <a:endParaRPr lang="en-ZA" sz="1500" dirty="0"/>
                    </a:p>
                  </a:txBody>
                  <a:tcPr anchor="ctr"/>
                </a:tc>
                <a:tc>
                  <a:txBody>
                    <a:bodyPr/>
                    <a:lstStyle/>
                    <a:p>
                      <a:pPr algn="ctr"/>
                      <a:r>
                        <a:rPr lang="en-ZA" sz="1500" dirty="0" smtClean="0"/>
                        <a:t>70 %</a:t>
                      </a:r>
                      <a:endParaRPr lang="en-ZA" sz="1500" dirty="0"/>
                    </a:p>
                  </a:txBody>
                  <a:tcPr anchor="ctr"/>
                </a:tc>
                <a:tc>
                  <a:txBody>
                    <a:bodyPr/>
                    <a:lstStyle/>
                    <a:p>
                      <a:pPr algn="ctr"/>
                      <a:r>
                        <a:rPr lang="en-ZA" sz="1500" dirty="0" smtClean="0"/>
                        <a:t>72 %</a:t>
                      </a:r>
                      <a:endParaRPr lang="en-ZA" sz="1500" dirty="0"/>
                    </a:p>
                  </a:txBody>
                  <a:tcPr anchor="ctr"/>
                </a:tc>
                <a:tc>
                  <a:txBody>
                    <a:bodyPr/>
                    <a:lstStyle/>
                    <a:p>
                      <a:pPr algn="ctr"/>
                      <a:r>
                        <a:rPr lang="en-ZA" sz="1500" baseline="30000" dirty="0" smtClean="0"/>
                        <a:t>59 %c</a:t>
                      </a:r>
                      <a:endParaRPr lang="en-ZA" sz="1500" baseline="30000" dirty="0"/>
                    </a:p>
                  </a:txBody>
                  <a:tcPr anchor="ctr"/>
                </a:tc>
              </a:tr>
              <a:tr h="1367802">
                <a:tc gridSpan="7">
                  <a:txBody>
                    <a:bodyPr/>
                    <a:lstStyle/>
                    <a:p>
                      <a:pPr algn="l"/>
                      <a:r>
                        <a:rPr lang="en-ZA" sz="1500" b="1" baseline="0" dirty="0" smtClean="0"/>
                        <a:t>Toutes les réponses à 48 semaines, sauf indication contraire</a:t>
                      </a:r>
                    </a:p>
                    <a:p>
                      <a:pPr marL="182563" indent="-182563" algn="l">
                        <a:buFont typeface="+mj-lt"/>
                        <a:buAutoNum type="alphaLcPeriod"/>
                        <a:tabLst>
                          <a:tab pos="182563" algn="l"/>
                        </a:tabLst>
                      </a:pPr>
                      <a:r>
                        <a:rPr lang="en-ZA" sz="1500" dirty="0" smtClean="0"/>
                        <a:t>Données sur 52 semaines</a:t>
                      </a:r>
                    </a:p>
                    <a:p>
                      <a:pPr marL="182563" indent="-182563" algn="l">
                        <a:buFont typeface="+mj-lt"/>
                        <a:buAutoNum type="alphaLcPeriod"/>
                        <a:tabLst>
                          <a:tab pos="182563" algn="l"/>
                        </a:tabLst>
                      </a:pPr>
                      <a:r>
                        <a:rPr lang="en-ZA" sz="1500" baseline="0" dirty="0" smtClean="0"/>
                        <a:t>Marcellin P, et al. N Engl J Med. 2008 ; 359 : 2242-59</a:t>
                      </a:r>
                    </a:p>
                    <a:p>
                      <a:pPr marL="182563" indent="-182563" algn="l">
                        <a:buFont typeface="+mj-lt"/>
                        <a:buAutoNum type="alphaLcPeriod"/>
                        <a:tabLst>
                          <a:tab pos="182563" algn="l"/>
                        </a:tabLst>
                      </a:pPr>
                      <a:r>
                        <a:rPr lang="en-ZA" sz="1500" baseline="0" dirty="0" smtClean="0"/>
                        <a:t>À la fin du traitement de 48 et 72 semaines (24 semaines après la fin du traitement)</a:t>
                      </a:r>
                    </a:p>
                    <a:p>
                      <a:pPr marL="182563" indent="-182563" algn="l">
                        <a:buFont typeface="+mj-lt"/>
                        <a:buAutoNum type="alphaLcPeriod"/>
                        <a:tabLst>
                          <a:tab pos="182563" algn="l"/>
                        </a:tabLst>
                      </a:pPr>
                      <a:r>
                        <a:rPr lang="en-ZA" sz="1500" baseline="0" dirty="0" smtClean="0"/>
                        <a:t>À 48 semaines et 52 semaines de traitement</a:t>
                      </a:r>
                      <a:endParaRPr lang="en-ZA" sz="1500" dirty="0"/>
                    </a:p>
                  </a:txBody>
                  <a:tcPr anchor="ctr"/>
                </a:tc>
                <a:tc hMerge="1">
                  <a:txBody>
                    <a:bodyPr/>
                    <a:lstStyle/>
                    <a:p>
                      <a:endParaRPr lang="en-ZA" sz="1500" dirty="0"/>
                    </a:p>
                  </a:txBody>
                  <a:tcPr/>
                </a:tc>
                <a:tc hMerge="1">
                  <a:txBody>
                    <a:bodyPr/>
                    <a:lstStyle/>
                    <a:p>
                      <a:endParaRPr lang="en-ZA" sz="1500" dirty="0"/>
                    </a:p>
                  </a:txBody>
                  <a:tcPr/>
                </a:tc>
                <a:tc hMerge="1">
                  <a:txBody>
                    <a:bodyPr/>
                    <a:lstStyle/>
                    <a:p>
                      <a:endParaRPr lang="en-ZA" sz="1500" dirty="0"/>
                    </a:p>
                  </a:txBody>
                  <a:tcPr/>
                </a:tc>
                <a:tc hMerge="1">
                  <a:txBody>
                    <a:bodyPr/>
                    <a:lstStyle/>
                    <a:p>
                      <a:endParaRPr lang="en-ZA" sz="1500" dirty="0"/>
                    </a:p>
                  </a:txBody>
                  <a:tcPr/>
                </a:tc>
                <a:tc hMerge="1">
                  <a:txBody>
                    <a:bodyPr/>
                    <a:lstStyle/>
                    <a:p>
                      <a:endParaRPr lang="en-US"/>
                    </a:p>
                  </a:txBody>
                  <a:tcPr/>
                </a:tc>
                <a:tc hMerge="1">
                  <a:txBody>
                    <a:bodyPr/>
                    <a:lstStyle/>
                    <a:p>
                      <a:endParaRPr lang="en-ZA" sz="1500" dirty="0"/>
                    </a:p>
                  </a:txBody>
                  <a:tcPr/>
                </a:tc>
                <a:tc>
                  <a:txBody>
                    <a:bodyPr/>
                    <a:lstStyle/>
                    <a:p>
                      <a:pPr algn="ctr"/>
                      <a:endParaRPr lang="en-ZA" sz="1600" dirty="0"/>
                    </a:p>
                  </a:txBody>
                  <a:tcPr anchor="ctr"/>
                </a:tc>
              </a:tr>
            </a:tbl>
          </a:graphicData>
        </a:graphic>
      </p:graphicFrame>
      <p:sp>
        <p:nvSpPr>
          <p:cNvPr id="5" name="TextBox 4"/>
          <p:cNvSpPr txBox="1"/>
          <p:nvPr/>
        </p:nvSpPr>
        <p:spPr>
          <a:xfrm>
            <a:off x="-2" y="6427113"/>
            <a:ext cx="12188825" cy="430887"/>
          </a:xfrm>
          <a:prstGeom prst="rect">
            <a:avLst/>
          </a:prstGeom>
          <a:noFill/>
        </p:spPr>
        <p:txBody>
          <a:bodyPr wrap="square" rtlCol="0">
            <a:spAutoFit/>
          </a:bodyPr>
          <a:lstStyle/>
          <a:p>
            <a:r>
              <a:rPr lang="en-ZA" sz="1100" b="1" dirty="0">
                <a:solidFill>
                  <a:schemeClr val="bg1"/>
                </a:solidFill>
              </a:rPr>
              <a:t>Adapté à partir de</a:t>
            </a:r>
            <a:r>
              <a:rPr lang="en-ZA" sz="1100" dirty="0">
                <a:solidFill>
                  <a:schemeClr val="bg1"/>
                </a:solidFill>
              </a:rPr>
              <a:t> : Lok AS, McMahon BJ. Hépatite B chronique : mise à jour 2009 ; 50 : 661-2; Keeffe EB, Dieterich DT, Hans SH, Jacobson IM, Martin P, Schiff ER, Tobias H. Algorithme de traitement pour la gestion de l'infection chronique par le virus de l'hépatite B aux États-Unis : mise à jour de 2008. </a:t>
            </a:r>
          </a:p>
        </p:txBody>
      </p:sp>
      <p:sp>
        <p:nvSpPr>
          <p:cNvPr id="2" name="TextBox 1"/>
          <p:cNvSpPr txBox="1"/>
          <p:nvPr/>
        </p:nvSpPr>
        <p:spPr>
          <a:xfrm>
            <a:off x="-1" y="268069"/>
            <a:ext cx="12188825" cy="646331"/>
          </a:xfrm>
          <a:prstGeom prst="rect">
            <a:avLst/>
          </a:prstGeom>
          <a:noFill/>
        </p:spPr>
        <p:txBody>
          <a:bodyPr wrap="square" rtlCol="0">
            <a:spAutoFit/>
          </a:bodyPr>
          <a:lstStyle/>
          <a:p>
            <a:pPr algn="ctr"/>
            <a:r>
              <a:rPr lang="en-US" sz="3600" b="1" dirty="0" smtClean="0">
                <a:solidFill>
                  <a:schemeClr val="accent1"/>
                </a:solidFill>
                <a:latin typeface="Arial"/>
                <a:cs typeface="Arial"/>
              </a:rPr>
              <a:t>   VHB HBeAg chronique négatif</a:t>
            </a:r>
            <a:endParaRPr lang="en-US" sz="3600" b="1" dirty="0">
              <a:solidFill>
                <a:schemeClr val="accent1"/>
              </a:solidFill>
              <a:latin typeface="Arial"/>
              <a:cs typeface="Arial"/>
            </a:endParaRPr>
          </a:p>
        </p:txBody>
      </p:sp>
      <p:sp>
        <p:nvSpPr>
          <p:cNvPr id="3" name="Rectangle 2"/>
          <p:cNvSpPr/>
          <p:nvPr/>
        </p:nvSpPr>
        <p:spPr>
          <a:xfrm>
            <a:off x="8075612" y="1903512"/>
            <a:ext cx="2377440" cy="289708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20559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96994" y="283464"/>
            <a:ext cx="10055781" cy="1450757"/>
          </a:xfrm>
        </p:spPr>
        <p:txBody>
          <a:bodyPr anchor="b">
            <a:normAutofit/>
          </a:bodyPr>
          <a:lstStyle/>
          <a:p>
            <a:pPr eaLnBrk="1" hangingPunct="1">
              <a:defRPr/>
            </a:pPr>
            <a:r>
              <a:rPr lang="en-US" sz="4000" b="1" dirty="0" smtClean="0">
                <a:solidFill>
                  <a:schemeClr val="accent1"/>
                </a:solidFill>
                <a:latin typeface="Arial" pitchFamily="34" charset="0"/>
              </a:rPr>
              <a:t>Facteurs favorisant l'IFN comme traitement initial</a:t>
            </a:r>
            <a:endParaRPr lang="en-US" sz="4000" b="1" dirty="0">
              <a:solidFill>
                <a:schemeClr val="accent1"/>
              </a:solidFill>
              <a:latin typeface="Arial" pitchFamily="34" charset="0"/>
            </a:endParaRPr>
          </a:p>
        </p:txBody>
      </p:sp>
      <p:sp>
        <p:nvSpPr>
          <p:cNvPr id="6" name="Content Placeholder 5"/>
          <p:cNvSpPr>
            <a:spLocks noGrp="1"/>
          </p:cNvSpPr>
          <p:nvPr>
            <p:ph sz="half" idx="2"/>
          </p:nvPr>
        </p:nvSpPr>
        <p:spPr>
          <a:xfrm>
            <a:off x="7159752" y="1938528"/>
            <a:ext cx="4800600" cy="3887895"/>
          </a:xfrm>
        </p:spPr>
        <p:txBody>
          <a:bodyPr>
            <a:normAutofit/>
          </a:bodyPr>
          <a:lstStyle/>
          <a:p>
            <a:pPr marL="347472" indent="-347472">
              <a:lnSpc>
                <a:spcPct val="100000"/>
              </a:lnSpc>
              <a:buClr>
                <a:schemeClr val="accent1"/>
              </a:buClr>
              <a:buFont typeface="Wingdings" panose="05000000000000000000" pitchFamily="2" charset="2"/>
              <a:buChar char="§"/>
            </a:pPr>
            <a:r>
              <a:rPr lang="en-US" sz="2200" dirty="0" smtClean="0">
                <a:latin typeface="Arial" pitchFamily="34" charset="0"/>
              </a:rPr>
              <a:t>Préférence du patient</a:t>
            </a:r>
          </a:p>
          <a:p>
            <a:pPr marL="347472" indent="-347472">
              <a:lnSpc>
                <a:spcPct val="100000"/>
              </a:lnSpc>
              <a:buClr>
                <a:schemeClr val="accent1"/>
              </a:buClr>
              <a:buFont typeface="Wingdings" panose="05000000000000000000" pitchFamily="2" charset="2"/>
              <a:buChar char="§"/>
            </a:pPr>
            <a:r>
              <a:rPr lang="en-US" sz="2200" dirty="0" smtClean="0">
                <a:latin typeface="Arial" pitchFamily="34" charset="0"/>
              </a:rPr>
              <a:t>Aucune coinfection avec le VIH</a:t>
            </a:r>
          </a:p>
          <a:p>
            <a:pPr marL="347472" indent="-347472">
              <a:lnSpc>
                <a:spcPct val="100000"/>
              </a:lnSpc>
              <a:buClr>
                <a:schemeClr val="accent1"/>
              </a:buClr>
              <a:buFont typeface="Wingdings" panose="05000000000000000000" pitchFamily="2" charset="2"/>
              <a:buChar char="§"/>
            </a:pPr>
            <a:r>
              <a:rPr lang="en-US" sz="2200" dirty="0" smtClean="0">
                <a:latin typeface="Arial" pitchFamily="34" charset="0"/>
              </a:rPr>
              <a:t>Infection concomitante VHC ou HDV</a:t>
            </a:r>
          </a:p>
        </p:txBody>
      </p:sp>
      <p:sp>
        <p:nvSpPr>
          <p:cNvPr id="15363" name="Text Box 35"/>
          <p:cNvSpPr txBox="1">
            <a:spLocks noChangeArrowheads="1"/>
          </p:cNvSpPr>
          <p:nvPr/>
        </p:nvSpPr>
        <p:spPr bwMode="auto">
          <a:xfrm>
            <a:off x="1188720" y="1938528"/>
            <a:ext cx="5916168" cy="4160113"/>
          </a:xfrm>
          <a:prstGeom prst="rect">
            <a:avLst/>
          </a:prstGeom>
          <a:noFill/>
          <a:ln w="9525">
            <a:noFill/>
            <a:miter lim="800000"/>
            <a:headEnd/>
            <a:tailEnd/>
          </a:ln>
        </p:spPr>
        <p:txBody>
          <a:bodyPr wrap="square" lIns="0">
            <a:spAutoFit/>
          </a:bodyPr>
          <a:lstStyle/>
          <a:p>
            <a:pPr marL="342900" indent="-342900">
              <a:buClr>
                <a:schemeClr val="accent1"/>
              </a:buClr>
              <a:buFont typeface="Wingdings" panose="05000000000000000000" pitchFamily="2" charset="2"/>
              <a:buChar char="§"/>
            </a:pPr>
            <a:r>
              <a:rPr lang="en-US" sz="2200" dirty="0" smtClean="0">
                <a:latin typeface="Arial" pitchFamily="34" charset="0"/>
              </a:rPr>
              <a:t>Indicateurs favorables de réponse</a:t>
            </a:r>
          </a:p>
          <a:p>
            <a:pPr marL="694944" lvl="1" indent="-347472">
              <a:spcAft>
                <a:spcPts val="200"/>
              </a:spcAft>
              <a:buClr>
                <a:schemeClr val="accent1"/>
              </a:buClr>
              <a:buSzPct val="60000"/>
              <a:buFont typeface="Wingdings" charset="2"/>
              <a:buChar char=""/>
            </a:pPr>
            <a:r>
              <a:rPr lang="en-US" sz="2000" dirty="0" smtClean="0">
                <a:latin typeface="Arial" pitchFamily="34" charset="0"/>
              </a:rPr>
              <a:t>Génotype A ou B&gt; C ou D</a:t>
            </a:r>
          </a:p>
          <a:p>
            <a:pPr marL="694944" lvl="1" indent="-347472">
              <a:spcAft>
                <a:spcPts val="200"/>
              </a:spcAft>
              <a:buClr>
                <a:schemeClr val="accent1"/>
              </a:buClr>
              <a:buSzPct val="60000"/>
              <a:buFont typeface="Wingdings" charset="2"/>
              <a:buChar char=""/>
            </a:pPr>
            <a:r>
              <a:rPr lang="en-US" sz="2000" dirty="0" smtClean="0">
                <a:latin typeface="Arial" pitchFamily="34" charset="0"/>
              </a:rPr>
              <a:t>Faible ADN VHB   </a:t>
            </a:r>
            <a:br>
              <a:rPr lang="en-US" sz="2000" dirty="0" smtClean="0">
                <a:latin typeface="Arial" pitchFamily="34" charset="0"/>
              </a:rPr>
            </a:br>
            <a:r>
              <a:rPr lang="en-US" sz="2000" dirty="0" smtClean="0">
                <a:latin typeface="Arial" pitchFamily="34" charset="0"/>
              </a:rPr>
              <a:t> référence &lt;2x106 - 2x108 UI/mL </a:t>
            </a:r>
            <a:br>
              <a:rPr lang="en-US" sz="2000" dirty="0" smtClean="0">
                <a:latin typeface="Arial" pitchFamily="34" charset="0"/>
              </a:rPr>
            </a:br>
            <a:r>
              <a:rPr lang="en-US" sz="2000" dirty="0" smtClean="0">
                <a:latin typeface="Arial" pitchFamily="34" charset="0"/>
              </a:rPr>
              <a:t> 12 semaines &lt;20 000 UI/mL </a:t>
            </a:r>
          </a:p>
          <a:p>
            <a:pPr marL="694944" lvl="1" indent="-347472">
              <a:spcAft>
                <a:spcPts val="200"/>
              </a:spcAft>
              <a:buClr>
                <a:schemeClr val="accent1"/>
              </a:buClr>
              <a:buSzPct val="60000"/>
              <a:buFont typeface="Wingdings" charset="2"/>
              <a:buChar char=""/>
            </a:pPr>
            <a:r>
              <a:rPr lang="en-US" sz="2000" dirty="0" smtClean="0">
                <a:latin typeface="Arial" pitchFamily="34" charset="0"/>
              </a:rPr>
              <a:t>ALT élevé (référence)&gt; 2-5x ULN</a:t>
            </a:r>
          </a:p>
          <a:p>
            <a:pPr marL="694944" lvl="1" indent="-347472">
              <a:spcAft>
                <a:spcPts val="200"/>
              </a:spcAft>
              <a:buClr>
                <a:schemeClr val="accent1"/>
              </a:buClr>
              <a:buSzPct val="60000"/>
              <a:buFont typeface="Wingdings" charset="2"/>
              <a:buChar char=""/>
            </a:pPr>
            <a:r>
              <a:rPr lang="en-US" sz="2000" dirty="0" smtClean="0">
                <a:latin typeface="Arial" pitchFamily="34" charset="0"/>
              </a:rPr>
              <a:t>Taux d'activité élevé sur biopsie (A2)</a:t>
            </a:r>
          </a:p>
          <a:p>
            <a:pPr marL="285750" indent="-285750">
              <a:spcBef>
                <a:spcPts val="1200"/>
              </a:spcBef>
              <a:buClr>
                <a:schemeClr val="accent1"/>
              </a:buClr>
              <a:buFont typeface="Wingdings" panose="05000000000000000000" pitchFamily="2" charset="2"/>
              <a:buChar char="§"/>
            </a:pPr>
            <a:r>
              <a:rPr lang="en-US" sz="2200" dirty="0" err="1" smtClean="0">
                <a:latin typeface="Arial" pitchFamily="34" charset="0"/>
              </a:rPr>
              <a:t>Données</a:t>
            </a:r>
            <a:r>
              <a:rPr lang="en-US" sz="2200" dirty="0" smtClean="0">
                <a:latin typeface="Arial" pitchFamily="34" charset="0"/>
              </a:rPr>
              <a:t> </a:t>
            </a:r>
            <a:r>
              <a:rPr lang="en-US" sz="2200" dirty="0" err="1" smtClean="0">
                <a:latin typeface="Arial" pitchFamily="34" charset="0"/>
              </a:rPr>
              <a:t>démographiques</a:t>
            </a:r>
            <a:r>
              <a:rPr lang="en-US" sz="2200" dirty="0" smtClean="0">
                <a:latin typeface="Arial" pitchFamily="34" charset="0"/>
              </a:rPr>
              <a:t> </a:t>
            </a:r>
            <a:r>
              <a:rPr lang="en-US" sz="2200" dirty="0" err="1" smtClean="0">
                <a:latin typeface="Arial" pitchFamily="34" charset="0"/>
              </a:rPr>
              <a:t>spécifiques</a:t>
            </a:r>
            <a:r>
              <a:rPr lang="en-US" sz="2200" dirty="0" smtClean="0">
                <a:latin typeface="Arial" pitchFamily="34" charset="0"/>
              </a:rPr>
              <a:t> aux patients</a:t>
            </a:r>
          </a:p>
          <a:p>
            <a:pPr marL="694944" lvl="1" indent="-347472">
              <a:spcAft>
                <a:spcPts val="200"/>
              </a:spcAft>
              <a:buClr>
                <a:schemeClr val="accent1"/>
              </a:buClr>
              <a:buSzPct val="60000"/>
              <a:buFont typeface="Wingdings" charset="2"/>
              <a:buChar char=""/>
            </a:pPr>
            <a:r>
              <a:rPr lang="en-US" sz="2000" dirty="0" err="1" smtClean="0">
                <a:latin typeface="Arial" pitchFamily="34" charset="0"/>
              </a:rPr>
              <a:t>Personnes</a:t>
            </a:r>
            <a:r>
              <a:rPr lang="en-US" sz="2000" dirty="0" smtClean="0">
                <a:latin typeface="Arial" pitchFamily="34" charset="0"/>
              </a:rPr>
              <a:t> plus </a:t>
            </a:r>
            <a:r>
              <a:rPr lang="en-US" sz="2000" dirty="0" err="1" smtClean="0">
                <a:latin typeface="Arial" pitchFamily="34" charset="0"/>
              </a:rPr>
              <a:t>jeunes</a:t>
            </a:r>
            <a:endParaRPr lang="en-US" sz="2000" dirty="0" smtClean="0">
              <a:latin typeface="Arial" pitchFamily="34" charset="0"/>
            </a:endParaRPr>
          </a:p>
          <a:p>
            <a:pPr marL="694944" lvl="2" indent="-347472">
              <a:spcAft>
                <a:spcPts val="200"/>
              </a:spcAft>
              <a:buClr>
                <a:schemeClr val="accent1"/>
              </a:buClr>
              <a:buSzPct val="60000"/>
              <a:buFont typeface="Wingdings" charset="2"/>
              <a:buChar char=""/>
            </a:pPr>
            <a:r>
              <a:rPr lang="en-US" sz="2000" dirty="0" err="1" smtClean="0">
                <a:latin typeface="Arial" pitchFamily="34" charset="0"/>
              </a:rPr>
              <a:t>Jeune</a:t>
            </a:r>
            <a:r>
              <a:rPr lang="en-US" sz="2000" dirty="0" smtClean="0">
                <a:latin typeface="Arial" pitchFamily="34" charset="0"/>
              </a:rPr>
              <a:t> femme </a:t>
            </a:r>
            <a:r>
              <a:rPr lang="en-US" sz="2000" dirty="0" err="1" smtClean="0">
                <a:latin typeface="Arial" pitchFamily="34" charset="0"/>
              </a:rPr>
              <a:t>souhaitant</a:t>
            </a:r>
            <a:r>
              <a:rPr lang="en-US" sz="2000" dirty="0" smtClean="0">
                <a:latin typeface="Arial" pitchFamily="34" charset="0"/>
              </a:rPr>
              <a:t> </a:t>
            </a:r>
            <a:r>
              <a:rPr lang="en-US" sz="2000" dirty="0" err="1" smtClean="0">
                <a:latin typeface="Arial" pitchFamily="34" charset="0"/>
              </a:rPr>
              <a:t>une</a:t>
            </a:r>
            <a:r>
              <a:rPr lang="en-US" sz="2000" dirty="0" smtClean="0">
                <a:latin typeface="Arial" pitchFamily="34" charset="0"/>
              </a:rPr>
              <a:t> </a:t>
            </a:r>
            <a:r>
              <a:rPr lang="en-US" sz="2000" dirty="0" err="1" smtClean="0">
                <a:latin typeface="Arial" pitchFamily="34" charset="0"/>
              </a:rPr>
              <a:t>grossesse</a:t>
            </a:r>
            <a:r>
              <a:rPr lang="en-US" sz="2000" dirty="0" smtClean="0">
                <a:latin typeface="Arial" pitchFamily="34" charset="0"/>
              </a:rPr>
              <a:t> </a:t>
            </a:r>
            <a:r>
              <a:rPr lang="en-US" sz="2000" dirty="0" err="1" smtClean="0">
                <a:latin typeface="Arial" pitchFamily="34" charset="0"/>
              </a:rPr>
              <a:t>à</a:t>
            </a:r>
            <a:r>
              <a:rPr lang="en-US" sz="2000" dirty="0" smtClean="0">
                <a:latin typeface="Arial" pitchFamily="34" charset="0"/>
              </a:rPr>
              <a:t> </a:t>
            </a:r>
            <a:r>
              <a:rPr lang="en-US" sz="2000" dirty="0" err="1" smtClean="0">
                <a:latin typeface="Arial" pitchFamily="34" charset="0"/>
              </a:rPr>
              <a:t>l'avenir</a:t>
            </a:r>
            <a:r>
              <a:rPr lang="en-US" sz="2000" dirty="0" smtClean="0">
                <a:latin typeface="Arial" pitchFamily="34" charset="0"/>
              </a:rPr>
              <a:t>   </a:t>
            </a:r>
            <a:endParaRPr lang="en-GB" sz="2000" dirty="0">
              <a:solidFill>
                <a:srgbClr val="000000"/>
              </a:solidFill>
              <a:latin typeface="Arial" pitchFamily="34" charset="0"/>
            </a:endParaRPr>
          </a:p>
        </p:txBody>
      </p:sp>
      <p:sp>
        <p:nvSpPr>
          <p:cNvPr id="2" name="TextBox 1"/>
          <p:cNvSpPr txBox="1"/>
          <p:nvPr/>
        </p:nvSpPr>
        <p:spPr>
          <a:xfrm>
            <a:off x="455612" y="6400800"/>
            <a:ext cx="2952328" cy="307777"/>
          </a:xfrm>
          <a:prstGeom prst="rect">
            <a:avLst/>
          </a:prstGeom>
          <a:noFill/>
        </p:spPr>
        <p:txBody>
          <a:bodyPr wrap="square" rtlCol="0">
            <a:spAutoFit/>
          </a:bodyPr>
          <a:lstStyle/>
          <a:p>
            <a:r>
              <a:rPr lang="nb-NO" sz="1400" dirty="0">
                <a:solidFill>
                  <a:schemeClr val="bg1"/>
                </a:solidFill>
                <a:latin typeface="Arial" panose="020B0604020202020204" pitchFamily="34" charset="0"/>
                <a:cs typeface="Arial" panose="020B0604020202020204" pitchFamily="34" charset="0"/>
              </a:rPr>
              <a:t>J Hepatol 2012; 57 (1): 167-85</a:t>
            </a:r>
            <a:endParaRPr lang="en-ZA" sz="1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83009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96994" y="283464"/>
            <a:ext cx="10055781" cy="1450757"/>
          </a:xfrm>
        </p:spPr>
        <p:txBody>
          <a:bodyPr anchor="b">
            <a:normAutofit/>
          </a:bodyPr>
          <a:lstStyle/>
          <a:p>
            <a:pPr eaLnBrk="1" hangingPunct="1">
              <a:defRPr/>
            </a:pPr>
            <a:r>
              <a:rPr lang="en-US" sz="3600" b="1" dirty="0" smtClean="0">
                <a:solidFill>
                  <a:schemeClr val="accent1"/>
                </a:solidFill>
                <a:latin typeface="Arial" pitchFamily="34" charset="0"/>
              </a:rPr>
              <a:t>Facteurs associés au choix </a:t>
            </a:r>
            <a:br>
              <a:rPr lang="en-US" sz="3600" b="1" dirty="0" smtClean="0">
                <a:solidFill>
                  <a:schemeClr val="accent1"/>
                </a:solidFill>
                <a:latin typeface="Arial" pitchFamily="34" charset="0"/>
              </a:rPr>
            </a:br>
            <a:r>
              <a:rPr lang="en-US" sz="3600" b="1" dirty="0">
                <a:solidFill>
                  <a:schemeClr val="accent1"/>
                </a:solidFill>
                <a:latin typeface="Arial" pitchFamily="34" charset="0"/>
              </a:rPr>
              <a:t>Nucléotides comme traitement initial</a:t>
            </a:r>
          </a:p>
        </p:txBody>
      </p:sp>
      <p:sp>
        <p:nvSpPr>
          <p:cNvPr id="16388" name="Text Box 118"/>
          <p:cNvSpPr txBox="1">
            <a:spLocks noChangeArrowheads="1"/>
          </p:cNvSpPr>
          <p:nvPr/>
        </p:nvSpPr>
        <p:spPr bwMode="auto">
          <a:xfrm>
            <a:off x="1188720" y="1938528"/>
            <a:ext cx="5916168" cy="3303468"/>
          </a:xfrm>
          <a:prstGeom prst="rect">
            <a:avLst/>
          </a:prstGeom>
          <a:noFill/>
          <a:ln w="9525">
            <a:noFill/>
            <a:miter lim="800000"/>
            <a:headEnd/>
            <a:tailEnd/>
          </a:ln>
        </p:spPr>
        <p:txBody>
          <a:bodyPr lIns="0">
            <a:spAutoFit/>
          </a:bodyPr>
          <a:lstStyle/>
          <a:p>
            <a:pPr marL="342900" indent="-342900">
              <a:spcBef>
                <a:spcPts val="1200"/>
              </a:spcBef>
              <a:spcAft>
                <a:spcPts val="200"/>
              </a:spcAft>
              <a:buClr>
                <a:schemeClr val="accent1"/>
              </a:buClr>
              <a:buFont typeface="Wingdings" panose="05000000000000000000" pitchFamily="2" charset="2"/>
              <a:buChar char="§"/>
            </a:pPr>
            <a:r>
              <a:rPr lang="en-GB" sz="2400" dirty="0" smtClean="0">
                <a:latin typeface="Arial" pitchFamily="34" charset="0"/>
              </a:rPr>
              <a:t>Indicateurs de réponse favorable</a:t>
            </a:r>
          </a:p>
          <a:p>
            <a:pPr marL="694944" lvl="1" indent="-342900">
              <a:spcAft>
                <a:spcPts val="200"/>
              </a:spcAft>
              <a:buClr>
                <a:schemeClr val="accent1"/>
              </a:buClr>
              <a:buSzPct val="60000"/>
              <a:buFont typeface="Wingdings" charset="2"/>
              <a:buChar char=""/>
            </a:pPr>
            <a:r>
              <a:rPr lang="en-US" sz="2400" dirty="0">
                <a:latin typeface="Arial" pitchFamily="34" charset="0"/>
              </a:rPr>
              <a:t>ALT élevé </a:t>
            </a:r>
          </a:p>
          <a:p>
            <a:pPr marL="694944" lvl="1" indent="-342900">
              <a:spcAft>
                <a:spcPts val="200"/>
              </a:spcAft>
              <a:buClr>
                <a:schemeClr val="accent1"/>
              </a:buClr>
              <a:buSzPct val="60000"/>
              <a:buFont typeface="Wingdings" charset="2"/>
              <a:buChar char=""/>
            </a:pPr>
            <a:r>
              <a:rPr lang="en-US" sz="2400" dirty="0" smtClean="0">
                <a:latin typeface="Arial" pitchFamily="34" charset="0"/>
              </a:rPr>
              <a:t>Faible ADN VHB </a:t>
            </a:r>
            <a:br>
              <a:rPr lang="en-US" sz="2400" dirty="0" smtClean="0">
                <a:latin typeface="Arial" pitchFamily="34" charset="0"/>
              </a:rPr>
            </a:br>
            <a:r>
              <a:rPr lang="en-US" sz="2400" dirty="0" smtClean="0">
                <a:latin typeface="Arial" pitchFamily="34" charset="0"/>
              </a:rPr>
              <a:t>(Référence &lt;1x107 UI/mL </a:t>
            </a:r>
            <a:br>
              <a:rPr lang="en-US" sz="2400" dirty="0" smtClean="0">
                <a:latin typeface="Arial" pitchFamily="34" charset="0"/>
              </a:rPr>
            </a:br>
            <a:r>
              <a:rPr lang="en-US" sz="2400" dirty="0" smtClean="0">
                <a:latin typeface="Arial" pitchFamily="34" charset="0"/>
              </a:rPr>
              <a:t>et lors du traitement)</a:t>
            </a: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Données démographiques spécifiques aux patients</a:t>
            </a:r>
          </a:p>
          <a:p>
            <a:pPr marL="694944" lvl="1" indent="-342900">
              <a:spcAft>
                <a:spcPts val="200"/>
              </a:spcAft>
              <a:buClr>
                <a:schemeClr val="accent1"/>
              </a:buClr>
              <a:buSzPct val="60000"/>
              <a:buFont typeface="Wingdings" charset="2"/>
              <a:buChar char=""/>
            </a:pPr>
            <a:r>
              <a:rPr lang="en-US" sz="2400" dirty="0" smtClean="0">
                <a:latin typeface="Arial" pitchFamily="34" charset="0"/>
              </a:rPr>
              <a:t>Personnes plus âgées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5" name="Text Box 118"/>
          <p:cNvSpPr txBox="1">
            <a:spLocks noChangeArrowheads="1"/>
          </p:cNvSpPr>
          <p:nvPr/>
        </p:nvSpPr>
        <p:spPr bwMode="auto">
          <a:xfrm>
            <a:off x="7159752" y="1938528"/>
            <a:ext cx="4937760" cy="2108269"/>
          </a:xfrm>
          <a:prstGeom prst="rect">
            <a:avLst/>
          </a:prstGeom>
          <a:noFill/>
          <a:ln w="9525">
            <a:noFill/>
            <a:miter lim="800000"/>
            <a:headEnd/>
            <a:tailEnd/>
          </a:ln>
        </p:spPr>
        <p:txBody>
          <a:bodyPr lIns="0">
            <a:spAutoFit/>
          </a:bodyPr>
          <a:lstStyle/>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Préférence du patient</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Aucune coinfection VIH</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Aucune coinfection HVC </a:t>
            </a:r>
            <a:endParaRPr lang="en-US" sz="2400" dirty="0">
              <a:latin typeface="Arial" pitchFamily="34" charset="0"/>
            </a:endParaRPr>
          </a:p>
          <a:p>
            <a:pPr marL="342900" indent="-342900">
              <a:spcBef>
                <a:spcPts val="1200"/>
              </a:spcBef>
              <a:spcAft>
                <a:spcPts val="200"/>
              </a:spcAft>
              <a:buClr>
                <a:schemeClr val="accent1"/>
              </a:buClr>
              <a:buFont typeface="Wingdings" panose="05000000000000000000" pitchFamily="2" charset="2"/>
              <a:buChar char="§"/>
            </a:pPr>
            <a:r>
              <a:rPr lang="en-US" sz="2400" dirty="0" smtClean="0">
                <a:latin typeface="Arial" pitchFamily="34" charset="0"/>
              </a:rPr>
              <a:t>Cirrhose </a:t>
            </a:r>
            <a:endParaRPr lang="en-GB" sz="2400" dirty="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42709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938528"/>
            <a:ext cx="8229600" cy="3827215"/>
          </a:xfrm>
        </p:spPr>
        <p:txBody>
          <a:bodyPr wrap="square" anchor="t">
            <a:normAutofit lnSpcReduction="10000"/>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Virus dsDNA </a:t>
            </a:r>
            <a:r>
              <a:rPr lang="en-US" sz="2400" dirty="0" err="1" smtClean="0">
                <a:solidFill>
                  <a:schemeClr val="tx1"/>
                </a:solidFill>
                <a:latin typeface="Arial"/>
                <a:cs typeface="Arial"/>
              </a:rPr>
              <a:t>enveloppé</a:t>
            </a:r>
            <a:endParaRPr lang="en-US" sz="2400" dirty="0" smtClean="0">
              <a:solidFill>
                <a:schemeClr val="tx1"/>
              </a:solidFill>
              <a:latin typeface="Arial"/>
              <a:cs typeface="Arial"/>
            </a:endParaRP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Membre de la famille </a:t>
            </a:r>
            <a:r>
              <a:rPr lang="en-US" sz="2400" i="1" dirty="0" smtClean="0">
                <a:solidFill>
                  <a:schemeClr val="tx1"/>
                </a:solidFill>
                <a:latin typeface="Arial"/>
                <a:cs typeface="Arial"/>
              </a:rPr>
              <a:t>Hépadnaviridae</a:t>
            </a:r>
          </a:p>
          <a:p>
            <a:pPr marL="347472" indent="-347472">
              <a:lnSpc>
                <a:spcPct val="150000"/>
              </a:lnSpc>
              <a:buSzPct val="110000"/>
              <a:buFont typeface="Wingdings" panose="05000000000000000000" pitchFamily="2" charset="2"/>
              <a:buChar char="§"/>
            </a:pPr>
            <a:r>
              <a:rPr lang="en-US" sz="2400" dirty="0" smtClean="0">
                <a:solidFill>
                  <a:schemeClr val="tx1"/>
                </a:solidFill>
                <a:latin typeface="Arial"/>
                <a:cs typeface="Arial"/>
              </a:rPr>
              <a:t>Détecté dans le sang et tous les fluides corporels</a:t>
            </a: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100 fois plus infectieux que le VIH</a:t>
            </a:r>
          </a:p>
          <a:p>
            <a:pPr marL="347472" indent="-347472">
              <a:lnSpc>
                <a:spcPct val="150000"/>
              </a:lnSpc>
              <a:buFont typeface="Wingdings" panose="05000000000000000000" pitchFamily="2" charset="2"/>
              <a:buChar char="§"/>
            </a:pPr>
            <a:r>
              <a:rPr lang="en-US" sz="2400" dirty="0" smtClean="0">
                <a:solidFill>
                  <a:schemeClr val="tx1"/>
                </a:solidFill>
                <a:latin typeface="Arial"/>
                <a:cs typeface="Arial"/>
              </a:rPr>
              <a:t>Capable de survivre dans le sang séché pendant </a:t>
            </a:r>
            <a:br>
              <a:rPr lang="en-US" sz="2400" dirty="0" smtClean="0">
                <a:solidFill>
                  <a:schemeClr val="tx1"/>
                </a:solidFill>
                <a:latin typeface="Arial"/>
                <a:cs typeface="Arial"/>
              </a:rPr>
            </a:br>
            <a:r>
              <a:rPr lang="en-US" sz="2400" dirty="0" smtClean="0">
                <a:solidFill>
                  <a:schemeClr val="tx1"/>
                </a:solidFill>
                <a:latin typeface="Arial"/>
                <a:cs typeface="Arial"/>
              </a:rPr>
              <a:t>plus d'une semaine</a:t>
            </a:r>
          </a:p>
        </p:txBody>
      </p:sp>
      <p:sp>
        <p:nvSpPr>
          <p:cNvPr id="4" name="Title 1"/>
          <p:cNvSpPr>
            <a:spLocks noGrp="1"/>
          </p:cNvSpPr>
          <p:nvPr>
            <p:ph type="title"/>
          </p:nvPr>
        </p:nvSpPr>
        <p:spPr/>
        <p:txBody>
          <a:bodyPr>
            <a:normAutofit/>
          </a:bodyPr>
          <a:lstStyle/>
          <a:p>
            <a:r>
              <a:rPr lang="en-US" sz="4000" b="1" dirty="0">
                <a:solidFill>
                  <a:schemeClr val="accent1"/>
                </a:solidFill>
                <a:latin typeface="Arial"/>
                <a:cs typeface="Arial"/>
              </a:rPr>
              <a:t>Virus de l'hépatite B</a:t>
            </a:r>
          </a:p>
        </p:txBody>
      </p:sp>
      <p:pic>
        <p:nvPicPr>
          <p:cNvPr id="6" name="Picture 5" descr="hepatisbvirus"/>
          <p:cNvPicPr>
            <a:picLocks noChangeAspect="1" noChangeArrowheads="1"/>
          </p:cNvPicPr>
          <p:nvPr/>
        </p:nvPicPr>
        <p:blipFill>
          <a:blip r:embed="rId3" cstate="print"/>
          <a:srcRect/>
          <a:stretch>
            <a:fillRect/>
          </a:stretch>
        </p:blipFill>
        <p:spPr bwMode="auto">
          <a:xfrm>
            <a:off x="8248060" y="2209800"/>
            <a:ext cx="2730777" cy="250401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70093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Stratégies de traitement du VHB</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828800"/>
            <a:ext cx="10055781" cy="4478866"/>
          </a:xfrm>
        </p:spPr>
        <p:txBody>
          <a:bodyPr>
            <a:noAutofit/>
          </a:bodyPr>
          <a:lstStyle/>
          <a:p>
            <a:pPr marL="0" indent="0">
              <a:lnSpc>
                <a:spcPct val="100000"/>
              </a:lnSpc>
              <a:buNone/>
            </a:pPr>
            <a:r>
              <a:rPr lang="en-GB" sz="2400" b="1" dirty="0" smtClean="0">
                <a:solidFill>
                  <a:schemeClr val="accent1"/>
                </a:solidFill>
                <a:latin typeface="Arial" pitchFamily="34" charset="0"/>
                <a:cs typeface="Arial" pitchFamily="34" charset="0"/>
              </a:rPr>
              <a:t>Quel est le meilleur traitement du VHB dans notre milieu ?</a:t>
            </a:r>
            <a:endParaRPr lang="en-US" sz="2400" dirty="0" smtClean="0">
              <a:solidFill>
                <a:schemeClr val="accent1"/>
              </a:solidFill>
              <a:latin typeface="Arial" panose="020B0604020202020204" pitchFamily="34" charset="0"/>
              <a:cs typeface="Arial" panose="020B0604020202020204" pitchFamily="34" charset="0"/>
            </a:endParaRPr>
          </a:p>
          <a:p>
            <a:pPr marL="347472" indent="-347472">
              <a:lnSpc>
                <a:spcPct val="100000"/>
              </a:lnSpc>
              <a:spcBef>
                <a:spcPts val="0"/>
              </a:spcBef>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La meilleur chance d'éliminer le HBsAg est avec un traitement à base d'interféron (IFN) avec transmission finie</a:t>
            </a:r>
            <a:endParaRPr lang="en-US" sz="2000" dirty="0">
              <a:latin typeface="Arial" panose="020B0604020202020204" pitchFamily="34" charset="0"/>
              <a:cs typeface="Arial" panose="020B0604020202020204" pitchFamily="34" charset="0"/>
            </a:endParaRPr>
          </a:p>
          <a:p>
            <a:pPr marL="0" indent="0">
              <a:buNone/>
            </a:pPr>
            <a:r>
              <a:rPr lang="en-US" sz="2400" b="1" dirty="0" smtClean="0">
                <a:solidFill>
                  <a:schemeClr val="accent1"/>
                </a:solidFill>
                <a:latin typeface="Arial" panose="020B0604020202020204" pitchFamily="34" charset="0"/>
                <a:cs typeface="Arial" panose="020B0604020202020204" pitchFamily="34" charset="0"/>
              </a:rPr>
              <a:t>MAIS l'interféron (IFN) a des limites en Afrique sub-saharienne :</a:t>
            </a:r>
            <a:endParaRPr lang="en-US" sz="2400" b="1" dirty="0">
              <a:solidFill>
                <a:schemeClr val="accent1"/>
              </a:solidFill>
              <a:latin typeface="Arial" panose="020B0604020202020204" pitchFamily="34" charset="0"/>
              <a:cs typeface="Arial" panose="020B0604020202020204" pitchFamily="34" charset="0"/>
            </a:endParaRPr>
          </a:p>
          <a:p>
            <a:pPr marL="342900" lvl="1" indent="-342900">
              <a:lnSpc>
                <a:spcPct val="100000"/>
              </a:lnSpc>
              <a:spcBef>
                <a:spcPts val="0"/>
              </a:spcBef>
              <a:spcAft>
                <a:spcPts val="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Longue phase de tolérance immunitaire </a:t>
            </a:r>
          </a:p>
          <a:p>
            <a:pPr marL="342900" lvl="1" indent="-342900">
              <a:lnSpc>
                <a:spcPct val="100000"/>
              </a:lnSpc>
              <a:spcBef>
                <a:spcPts val="0"/>
              </a:spcBef>
              <a:spcAft>
                <a:spcPts val="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Niveaux élevés d'ADN VHB et souvent nécro-inflammation minime</a:t>
            </a:r>
          </a:p>
          <a:p>
            <a:pPr marL="342900" lvl="1" indent="-342900">
              <a:lnSpc>
                <a:spcPct val="100000"/>
              </a:lnSpc>
              <a:spcBef>
                <a:spcPts val="0"/>
              </a:spcBef>
              <a:spcAft>
                <a:spcPts val="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Évaluation d'une biopsie du foie souhaitable</a:t>
            </a:r>
          </a:p>
          <a:p>
            <a:pPr marL="342900" lvl="1" indent="-342900">
              <a:lnSpc>
                <a:spcPct val="100000"/>
              </a:lnSpc>
              <a:spcBef>
                <a:spcPts val="0"/>
              </a:spcBef>
              <a:spcAft>
                <a:spcPts val="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Surveillance coûteuse et nécessaire à proximité</a:t>
            </a:r>
          </a:p>
          <a:p>
            <a:pPr marL="0" lvl="1" indent="0" algn="ctr">
              <a:lnSpc>
                <a:spcPct val="100000"/>
              </a:lnSpc>
              <a:spcBef>
                <a:spcPts val="1200"/>
              </a:spcBef>
              <a:spcAft>
                <a:spcPts val="0"/>
              </a:spcAft>
              <a:buNone/>
            </a:pPr>
            <a:r>
              <a:rPr lang="en-US" sz="2000" b="1" dirty="0" smtClean="0">
                <a:solidFill>
                  <a:schemeClr val="accent1"/>
                </a:solidFill>
                <a:latin typeface="Arial" panose="020B0604020202020204" pitchFamily="34" charset="0"/>
                <a:cs typeface="Arial" panose="020B0604020202020204" pitchFamily="34" charset="0"/>
              </a:rPr>
              <a:t>La majorité des candidats à la transmission du VHB en Afrique sub-saharienne ne conviennent pas à une transmission à base d'IFN</a:t>
            </a:r>
          </a:p>
          <a:p>
            <a:pPr marL="0" lvl="1" indent="0" algn="ctr">
              <a:lnSpc>
                <a:spcPct val="100000"/>
              </a:lnSpc>
              <a:spcBef>
                <a:spcPts val="1200"/>
              </a:spcBef>
              <a:spcAft>
                <a:spcPts val="0"/>
              </a:spcAft>
              <a:buNone/>
            </a:pPr>
            <a:r>
              <a:rPr lang="en-US" sz="2000" b="1" i="1" dirty="0" smtClean="0">
                <a:solidFill>
                  <a:schemeClr val="accent1"/>
                </a:solidFill>
                <a:latin typeface="Arial" panose="020B0604020202020204" pitchFamily="34" charset="0"/>
                <a:cs typeface="Arial" panose="020B0604020202020204" pitchFamily="34" charset="0"/>
              </a:rPr>
              <a:t>Les directives VHB de l'OMS en 2015 recommandent l'entécavir et le ténofovir pour la transmission de première intention</a:t>
            </a:r>
            <a:endParaRPr lang="en-US" sz="2000" i="1" dirty="0">
              <a:solidFill>
                <a:schemeClr val="accent1"/>
              </a:solidFill>
              <a:latin typeface="Arial" panose="020B0604020202020204" pitchFamily="34" charset="0"/>
              <a:cs typeface="Arial" panose="020B0604020202020204" pitchFamily="34" charset="0"/>
            </a:endParaRPr>
          </a:p>
          <a:p>
            <a:pPr marL="0" lvl="1" indent="0" algn="ctr">
              <a:lnSpc>
                <a:spcPct val="200000"/>
              </a:lnSpc>
              <a:buNone/>
            </a:pPr>
            <a:endParaRPr lang="en-US" sz="2000" b="1" dirty="0" smtClean="0">
              <a:solidFill>
                <a:srgbClr val="0F6FC6"/>
              </a:solidFill>
              <a:latin typeface="Arial" panose="020B0604020202020204" pitchFamily="34" charset="0"/>
              <a:cs typeface="Arial" panose="020B0604020202020204" pitchFamily="34" charset="0"/>
            </a:endParaRPr>
          </a:p>
          <a:p>
            <a:pPr marL="0" indent="0" algn="ctr">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46701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5781" cy="1450757"/>
          </a:xfrm>
        </p:spPr>
        <p:txBody>
          <a:bodyPr>
            <a:normAutofit/>
          </a:bodyPr>
          <a:lstStyle/>
          <a:p>
            <a:r>
              <a:rPr lang="en-US" sz="4000" b="1" dirty="0">
                <a:solidFill>
                  <a:schemeClr val="accent1"/>
                </a:solidFill>
                <a:latin typeface="Arial"/>
                <a:cs typeface="Arial"/>
              </a:rPr>
              <a:t>Efficacité : ténofovir et entécavir</a:t>
            </a:r>
          </a:p>
        </p:txBody>
      </p:sp>
      <p:sp>
        <p:nvSpPr>
          <p:cNvPr id="3" name="Content Placeholder 2"/>
          <p:cNvSpPr>
            <a:spLocks noGrp="1"/>
          </p:cNvSpPr>
          <p:nvPr>
            <p:ph idx="1"/>
          </p:nvPr>
        </p:nvSpPr>
        <p:spPr>
          <a:xfrm>
            <a:off x="1188720" y="1938528"/>
            <a:ext cx="10055781" cy="4919472"/>
          </a:xfrm>
        </p:spPr>
        <p:txBody>
          <a:bodyPr>
            <a:noAutofit/>
          </a:bodyPr>
          <a:lstStyle/>
          <a:p>
            <a:pPr marL="0" indent="0">
              <a:lnSpc>
                <a:spcPct val="100000"/>
              </a:lnSpc>
              <a:buNone/>
            </a:pPr>
            <a:r>
              <a:rPr lang="en-US" sz="2400" dirty="0" smtClean="0">
                <a:solidFill>
                  <a:schemeClr val="accent1"/>
                </a:solidFill>
                <a:latin typeface="Arial"/>
                <a:cs typeface="Arial"/>
              </a:rPr>
              <a:t>Réseau de méta-analyse</a:t>
            </a:r>
          </a:p>
          <a:p>
            <a:pPr marL="347472" indent="-347472">
              <a:lnSpc>
                <a:spcPct val="100000"/>
              </a:lnSpc>
              <a:buSzPct val="110000"/>
              <a:buFont typeface="Wingdings" panose="05000000000000000000" pitchFamily="2" charset="2"/>
              <a:buChar char="§"/>
            </a:pPr>
            <a:r>
              <a:rPr lang="en-US" sz="2400" dirty="0" smtClean="0">
                <a:solidFill>
                  <a:schemeClr val="tx1"/>
                </a:solidFill>
                <a:latin typeface="Arial"/>
                <a:cs typeface="Arial"/>
              </a:rPr>
              <a:t>21 comparaisons ECR par paires comprenant 5 073 personnes positives à l'AgHBe et naïves aux nucléosides</a:t>
            </a:r>
          </a:p>
          <a:p>
            <a:pPr marL="347472" indent="-347472">
              <a:lnSpc>
                <a:spcPct val="100000"/>
              </a:lnSpc>
              <a:buSzPct val="110000"/>
              <a:buFont typeface="Wingdings" panose="05000000000000000000" pitchFamily="2" charset="2"/>
              <a:buChar char="§"/>
            </a:pPr>
            <a:r>
              <a:rPr lang="en-US" sz="2400" dirty="0" smtClean="0">
                <a:solidFill>
                  <a:schemeClr val="tx1"/>
                </a:solidFill>
                <a:latin typeface="Arial"/>
                <a:cs typeface="Arial"/>
              </a:rPr>
              <a:t>16 essais comprenant 2 604 personnes négatives au HBeAg et naïves aux nucléosides </a:t>
            </a:r>
            <a:endParaRPr lang="en-US" sz="1200" dirty="0" smtClean="0">
              <a:latin typeface="Arial"/>
              <a:cs typeface="Arial"/>
            </a:endParaRPr>
          </a:p>
          <a:p>
            <a:pPr marL="0" indent="0">
              <a:lnSpc>
                <a:spcPct val="100000"/>
              </a:lnSpc>
              <a:buNone/>
            </a:pPr>
            <a:r>
              <a:rPr lang="en-US" sz="2400" b="1" i="1" dirty="0">
                <a:solidFill>
                  <a:schemeClr val="accent1"/>
                </a:solidFill>
                <a:latin typeface="Arial"/>
                <a:cs typeface="Arial"/>
              </a:rPr>
              <a:t>La monothérapie ténofovir avait la plus haute probabilité d'atteindre un ADN VHB indétectable à la fin d'une année de transmission </a:t>
            </a:r>
          </a:p>
          <a:p>
            <a:pPr marL="694944" indent="-342900">
              <a:lnSpc>
                <a:spcPct val="100000"/>
              </a:lnSpc>
              <a:buSzPct val="60000"/>
              <a:buFont typeface="Wingdings" charset="2"/>
              <a:buChar char=""/>
            </a:pPr>
            <a:r>
              <a:rPr lang="en-US" sz="2200" dirty="0">
                <a:solidFill>
                  <a:schemeClr val="tx1"/>
                </a:solidFill>
                <a:latin typeface="Arial"/>
                <a:cs typeface="Arial"/>
              </a:rPr>
              <a:t>HBeAg positif 94,1 % (IC 95 % : 74,7-98,9 %) </a:t>
            </a:r>
          </a:p>
          <a:p>
            <a:pPr marL="694944" indent="-342900">
              <a:lnSpc>
                <a:spcPct val="100000"/>
              </a:lnSpc>
              <a:buSzPct val="60000"/>
              <a:buFont typeface="Wingdings" charset="2"/>
              <a:buChar char=""/>
            </a:pPr>
            <a:r>
              <a:rPr lang="en-US" sz="2200" dirty="0">
                <a:solidFill>
                  <a:schemeClr val="tx1"/>
                </a:solidFill>
                <a:latin typeface="Arial"/>
                <a:cs typeface="Arial"/>
              </a:rPr>
              <a:t>HBeAg négatif 97,6 % (IC 95 % : 56,7-99,9 %) </a:t>
            </a:r>
            <a:endParaRPr lang="en-US" sz="2200" dirty="0" smtClean="0">
              <a:solidFill>
                <a:schemeClr val="tx1"/>
              </a:solidFill>
              <a:latin typeface="Arial"/>
              <a:cs typeface="Arial"/>
            </a:endParaRPr>
          </a:p>
          <a:p>
            <a:pPr marL="811213" indent="-187325">
              <a:lnSpc>
                <a:spcPct val="100000"/>
              </a:lnSpc>
              <a:buSzPct val="60000"/>
              <a:buFont typeface="Wingdings" charset="2"/>
              <a:buChar char="v"/>
            </a:pPr>
            <a:endParaRPr lang="en-US" sz="2000" b="1" i="1" dirty="0">
              <a:solidFill>
                <a:srgbClr val="0F6FC6"/>
              </a:solidFill>
              <a:latin typeface="Arial"/>
              <a:cs typeface="Arial"/>
            </a:endParaRPr>
          </a:p>
        </p:txBody>
      </p:sp>
      <p:sp>
        <p:nvSpPr>
          <p:cNvPr id="4" name="TextBox 3"/>
          <p:cNvSpPr txBox="1"/>
          <p:nvPr/>
        </p:nvSpPr>
        <p:spPr>
          <a:xfrm>
            <a:off x="146304" y="6455664"/>
            <a:ext cx="8491042"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de l'hépatite 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32098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88720" y="1938528"/>
            <a:ext cx="10210800" cy="2626360"/>
          </a:xfrm>
          <a:prstGeom prst="rect">
            <a:avLst/>
          </a:prstGeom>
        </p:spPr>
        <p:txBody>
          <a:bodyPr wrap="square" lIns="0" rIns="0">
            <a:spAutoFit/>
          </a:bodyPr>
          <a:lstStyle/>
          <a:p>
            <a:pPr>
              <a:spcBef>
                <a:spcPts val="1200"/>
              </a:spcBef>
              <a:spcAft>
                <a:spcPts val="200"/>
              </a:spcAft>
            </a:pPr>
            <a:r>
              <a:rPr lang="en-US" sz="2300" b="1" i="1" dirty="0">
                <a:solidFill>
                  <a:schemeClr val="accent1"/>
                </a:solidFill>
                <a:latin typeface="Arial"/>
                <a:cs typeface="Arial"/>
              </a:rPr>
              <a:t>Monothérapie entécavir : ADN VHB indétectable à la fin de la 1ère année de transmission </a:t>
            </a:r>
          </a:p>
          <a:p>
            <a:pPr marL="694944" indent="-342900">
              <a:spcBef>
                <a:spcPts val="1200"/>
              </a:spcBef>
              <a:spcAft>
                <a:spcPts val="200"/>
              </a:spcAft>
              <a:buClr>
                <a:schemeClr val="accent1"/>
              </a:buClr>
              <a:buSzPct val="60000"/>
              <a:buFont typeface="Wingdings" charset="2"/>
              <a:buChar char=""/>
            </a:pPr>
            <a:r>
              <a:rPr lang="en-US" sz="2400" dirty="0">
                <a:latin typeface="Arial"/>
                <a:cs typeface="Arial"/>
              </a:rPr>
              <a:t>HBeAg positif 64,5 % (IC 95 % : 49,1-80,5 %) </a:t>
            </a:r>
          </a:p>
          <a:p>
            <a:pPr marL="694944" indent="-342900">
              <a:spcBef>
                <a:spcPts val="1200"/>
              </a:spcBef>
              <a:spcAft>
                <a:spcPts val="200"/>
              </a:spcAft>
              <a:buClr>
                <a:schemeClr val="accent1"/>
              </a:buClr>
              <a:buSzPct val="60000"/>
              <a:buFont typeface="Wingdings" charset="2"/>
              <a:buChar char=""/>
            </a:pPr>
            <a:r>
              <a:rPr lang="en-US" sz="2400" dirty="0">
                <a:latin typeface="Arial"/>
                <a:cs typeface="Arial"/>
              </a:rPr>
              <a:t>HBeAg négatif 91,9 % (IC 95 % : 87,3-95,1 %) </a:t>
            </a:r>
          </a:p>
          <a:p>
            <a:pPr>
              <a:spcBef>
                <a:spcPts val="1200"/>
              </a:spcBef>
              <a:spcAft>
                <a:spcPts val="200"/>
              </a:spcAft>
            </a:pPr>
            <a:endParaRPr lang="en-US" sz="2400" dirty="0">
              <a:latin typeface="Arial"/>
              <a:cs typeface="Arial"/>
            </a:endParaRPr>
          </a:p>
          <a:p>
            <a:pPr>
              <a:spcBef>
                <a:spcPts val="1200"/>
              </a:spcBef>
              <a:spcAft>
                <a:spcPts val="200"/>
              </a:spcAft>
            </a:pPr>
            <a:r>
              <a:rPr lang="en-US" sz="2300" dirty="0">
                <a:latin typeface="Arial"/>
                <a:cs typeface="Arial"/>
              </a:rPr>
              <a:t>Tous les autres thérapies antivirales ont une très faible probabilité d'atteindre ce résultat </a:t>
            </a:r>
          </a:p>
        </p:txBody>
      </p:sp>
      <p:sp>
        <p:nvSpPr>
          <p:cNvPr id="3" name="Title 1"/>
          <p:cNvSpPr txBox="1">
            <a:spLocks/>
          </p:cNvSpPr>
          <p:nvPr/>
        </p:nvSpPr>
        <p:spPr>
          <a:xfrm>
            <a:off x="1097280" y="283464"/>
            <a:ext cx="10055781" cy="1450757"/>
          </a:xfrm>
          <a:prstGeom prst="rect">
            <a:avLst/>
          </a:prstGeom>
        </p:spPr>
        <p:txBody>
          <a:bodyPr anchor="b">
            <a:norm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r>
              <a:rPr lang="en-US" sz="2400" b="1" dirty="0" smtClean="0">
                <a:solidFill>
                  <a:schemeClr val="accent1"/>
                </a:solidFill>
                <a:latin typeface="Arial"/>
                <a:cs typeface="Arial"/>
              </a:rPr>
              <a:t>Efficacité : ténofovir et entécavir (suite)</a:t>
            </a:r>
            <a:endParaRPr lang="en-US" sz="2400" b="1" dirty="0">
              <a:solidFill>
                <a:schemeClr val="accent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86673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3600" b="1" dirty="0" smtClean="0">
                <a:solidFill>
                  <a:schemeClr val="accent1"/>
                </a:solidFill>
                <a:latin typeface="Arial"/>
                <a:cs typeface="Arial"/>
              </a:rPr>
              <a:t>Efficacité à long terme de l'entécavir </a:t>
            </a:r>
            <a:br>
              <a:rPr lang="en-US" sz="3600" b="1" dirty="0" smtClean="0">
                <a:solidFill>
                  <a:schemeClr val="accent1"/>
                </a:solidFill>
                <a:latin typeface="Arial"/>
                <a:cs typeface="Arial"/>
              </a:rPr>
            </a:br>
            <a:r>
              <a:rPr lang="en-US" sz="3600" b="1" dirty="0" smtClean="0">
                <a:solidFill>
                  <a:schemeClr val="accent1"/>
                </a:solidFill>
                <a:latin typeface="Arial"/>
                <a:cs typeface="Arial"/>
              </a:rPr>
              <a:t>et du ténofovir après 3 et 5 ans</a:t>
            </a:r>
            <a:endParaRPr lang="en-US" sz="3600" b="1" dirty="0">
              <a:solidFill>
                <a:schemeClr val="accent1"/>
              </a:solidFill>
              <a:latin typeface="Arial"/>
              <a:cs typeface="Arial"/>
            </a:endParaRPr>
          </a:p>
        </p:txBody>
      </p:sp>
      <p:sp>
        <p:nvSpPr>
          <p:cNvPr id="3" name="Content Placeholder 2"/>
          <p:cNvSpPr>
            <a:spLocks noGrp="1"/>
          </p:cNvSpPr>
          <p:nvPr>
            <p:ph idx="4294967295"/>
          </p:nvPr>
        </p:nvSpPr>
        <p:spPr>
          <a:xfrm>
            <a:off x="1188720" y="2605772"/>
            <a:ext cx="4937760" cy="4176028"/>
          </a:xfrm>
        </p:spPr>
        <p:txBody>
          <a:bodyPr>
            <a:noAutofit/>
          </a:bodyPr>
          <a:lstStyle/>
          <a:p>
            <a:pPr marL="347472" indent="-347472">
              <a:lnSpc>
                <a:spcPct val="100000"/>
              </a:lnSpc>
              <a:buFont typeface="Wingdings" charset="2"/>
              <a:buChar char="§"/>
            </a:pPr>
            <a:r>
              <a:rPr lang="en-US" sz="2400" dirty="0" smtClean="0">
                <a:solidFill>
                  <a:schemeClr val="tx1"/>
                </a:solidFill>
                <a:latin typeface="Arial"/>
                <a:cs typeface="Arial"/>
              </a:rPr>
              <a:t>Mortalité</a:t>
            </a:r>
          </a:p>
          <a:p>
            <a:pPr marL="694944" indent="-342900">
              <a:lnSpc>
                <a:spcPct val="100000"/>
              </a:lnSpc>
              <a:buSzPct val="60000"/>
              <a:buFont typeface="Wingdings" charset="2"/>
              <a:buChar char=""/>
            </a:pPr>
            <a:r>
              <a:rPr lang="en-US" sz="2200" dirty="0" smtClean="0">
                <a:solidFill>
                  <a:schemeClr val="tx1"/>
                </a:solidFill>
                <a:latin typeface="Arial"/>
                <a:cs typeface="Arial"/>
              </a:rPr>
              <a:t>Entécavir : 3 % et 3,8 % </a:t>
            </a:r>
          </a:p>
          <a:p>
            <a:pPr marL="694944" indent="-342900">
              <a:lnSpc>
                <a:spcPct val="100000"/>
              </a:lnSpc>
              <a:spcAft>
                <a:spcPts val="900"/>
              </a:spcAft>
              <a:buSzPct val="60000"/>
              <a:buFont typeface="Wingdings" charset="2"/>
              <a:buChar char=""/>
            </a:pPr>
            <a:r>
              <a:rPr lang="en-US" sz="2200" dirty="0" smtClean="0">
                <a:solidFill>
                  <a:schemeClr val="tx1"/>
                </a:solidFill>
                <a:latin typeface="Arial"/>
                <a:cs typeface="Arial"/>
              </a:rPr>
              <a:t>Tenofovir : 0,7 % et 1,4 %</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 CHC</a:t>
            </a:r>
          </a:p>
          <a:p>
            <a:pPr marL="694944" indent="-342900">
              <a:lnSpc>
                <a:spcPct val="100000"/>
              </a:lnSpc>
              <a:buSzPct val="60000"/>
              <a:buFont typeface="Wingdings" charset="2"/>
              <a:buChar char=""/>
              <a:tabLst>
                <a:tab pos="717550" algn="l"/>
              </a:tabLst>
            </a:pPr>
            <a:r>
              <a:rPr lang="en-US" sz="2200" dirty="0" smtClean="0">
                <a:solidFill>
                  <a:schemeClr val="tx1"/>
                </a:solidFill>
                <a:latin typeface="Arial"/>
                <a:cs typeface="Arial"/>
              </a:rPr>
              <a:t>Entécavir : 3,9 % et 6,6 %</a:t>
            </a:r>
          </a:p>
          <a:p>
            <a:pPr marL="694944" indent="-342900">
              <a:lnSpc>
                <a:spcPct val="100000"/>
              </a:lnSpc>
              <a:buSzPct val="60000"/>
              <a:buFont typeface="Wingdings" charset="2"/>
              <a:buChar char=""/>
              <a:tabLst>
                <a:tab pos="717550" algn="l"/>
              </a:tabLst>
            </a:pPr>
            <a:r>
              <a:rPr lang="en-US" sz="2200" dirty="0" smtClean="0">
                <a:solidFill>
                  <a:schemeClr val="tx1"/>
                </a:solidFill>
                <a:latin typeface="Arial"/>
                <a:cs typeface="Arial"/>
              </a:rPr>
              <a:t>Ténofovir : 1,4 % et 2,4 %</a:t>
            </a:r>
            <a:endParaRPr lang="en-US" sz="2200" dirty="0">
              <a:solidFill>
                <a:schemeClr val="tx1"/>
              </a:solidFill>
              <a:latin typeface="Arial"/>
              <a:cs typeface="Arial"/>
            </a:endParaRPr>
          </a:p>
        </p:txBody>
      </p:sp>
      <p:sp>
        <p:nvSpPr>
          <p:cNvPr id="4" name="TextBox 3"/>
          <p:cNvSpPr txBox="1"/>
          <p:nvPr/>
        </p:nvSpPr>
        <p:spPr>
          <a:xfrm>
            <a:off x="150812" y="6400800"/>
            <a:ext cx="8491042"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de l'hépatite B</a:t>
            </a:r>
          </a:p>
        </p:txBody>
      </p:sp>
      <p:sp>
        <p:nvSpPr>
          <p:cNvPr id="5" name="TextBox 4"/>
          <p:cNvSpPr txBox="1"/>
          <p:nvPr/>
        </p:nvSpPr>
        <p:spPr>
          <a:xfrm>
            <a:off x="6094412" y="2608905"/>
            <a:ext cx="5271452" cy="1497846"/>
          </a:xfrm>
          <a:prstGeom prst="rect">
            <a:avLst/>
          </a:prstGeom>
          <a:noFill/>
        </p:spPr>
        <p:txBody>
          <a:bodyPr wrap="square" lIns="0" rIns="0" rtlCol="0">
            <a:spAutoFit/>
          </a:bodyPr>
          <a:lstStyle/>
          <a:p>
            <a:pPr marL="347472" indent="-342900">
              <a:spcBef>
                <a:spcPts val="1200"/>
              </a:spcBef>
              <a:spcAft>
                <a:spcPts val="200"/>
              </a:spcAft>
              <a:buClr>
                <a:schemeClr val="accent1"/>
              </a:buClr>
              <a:buFont typeface="Wingdings" panose="05000000000000000000" pitchFamily="2" charset="2"/>
              <a:buChar char="§"/>
            </a:pPr>
            <a:r>
              <a:rPr lang="en-US" sz="2400" dirty="0" smtClean="0">
                <a:latin typeface="Arial"/>
                <a:cs typeface="Arial"/>
              </a:rPr>
              <a:t>Résistance génotypique </a:t>
            </a:r>
          </a:p>
          <a:p>
            <a:pPr marL="694944" indent="-342900">
              <a:spcBef>
                <a:spcPts val="1200"/>
              </a:spcBef>
              <a:spcAft>
                <a:spcPts val="200"/>
              </a:spcAft>
              <a:buClr>
                <a:schemeClr val="accent1"/>
              </a:buClr>
              <a:buSzPct val="60000"/>
              <a:buFont typeface="Wingdings" charset="2"/>
              <a:buChar char=""/>
            </a:pPr>
            <a:r>
              <a:rPr lang="en-US" sz="2200" dirty="0">
                <a:latin typeface="Arial"/>
                <a:cs typeface="Arial"/>
              </a:rPr>
              <a:t>Entécavir après 5 ans de transmission (0,8-1,2 %)</a:t>
            </a:r>
          </a:p>
          <a:p>
            <a:pPr marL="694944" indent="-342900">
              <a:spcBef>
                <a:spcPts val="1200"/>
              </a:spcBef>
              <a:spcAft>
                <a:spcPts val="200"/>
              </a:spcAft>
              <a:buClr>
                <a:schemeClr val="accent1"/>
              </a:buClr>
              <a:buSzPct val="60000"/>
              <a:buFont typeface="Wingdings" charset="2"/>
              <a:buChar char=""/>
            </a:pPr>
            <a:r>
              <a:rPr lang="en-US" sz="2200" dirty="0" smtClean="0">
                <a:latin typeface="Arial"/>
                <a:cs typeface="Arial"/>
              </a:rPr>
              <a:t>Ténofovir : aucune résistance à 8 ans</a:t>
            </a:r>
            <a:endParaRPr lang="en-US" sz="2200" dirty="0">
              <a:latin typeface="Arial"/>
              <a:cs typeface="Aria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9" name="Straight Connector 8"/>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88720" y="1938528"/>
            <a:ext cx="8534400" cy="738664"/>
          </a:xfrm>
          <a:prstGeom prst="rect">
            <a:avLst/>
          </a:prstGeom>
          <a:noFill/>
        </p:spPr>
        <p:txBody>
          <a:bodyPr wrap="square" lIns="0" rIns="0" rtlCol="0">
            <a:spAutoFit/>
          </a:bodyPr>
          <a:lstStyle/>
          <a:p>
            <a:r>
              <a:rPr lang="en-US" sz="2400" b="1" dirty="0" smtClean="0">
                <a:latin typeface="Arial"/>
                <a:cs typeface="Arial"/>
              </a:rPr>
              <a:t>Faibles taux cumulés de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79194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t="1786"/>
          <a:stretch>
            <a:fillRect/>
          </a:stretch>
        </p:blipFill>
        <p:spPr>
          <a:xfrm>
            <a:off x="989012" y="1927475"/>
            <a:ext cx="10409936" cy="4092325"/>
          </a:xfrm>
          <a:prstGeom prst="rect">
            <a:avLst/>
          </a:prstGeom>
        </p:spPr>
      </p:pic>
      <p:sp>
        <p:nvSpPr>
          <p:cNvPr id="5" name="TextBox 4"/>
          <p:cNvSpPr txBox="1"/>
          <p:nvPr/>
        </p:nvSpPr>
        <p:spPr>
          <a:xfrm>
            <a:off x="146304" y="6455664"/>
            <a:ext cx="8513994"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de l'hépatite B</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2" name="Title 1"/>
          <p:cNvSpPr>
            <a:spLocks noGrp="1"/>
          </p:cNvSpPr>
          <p:nvPr>
            <p:ph type="title"/>
          </p:nvPr>
        </p:nvSpPr>
        <p:spPr>
          <a:xfrm>
            <a:off x="1097280" y="283464"/>
            <a:ext cx="10058400" cy="1453896"/>
          </a:xfrm>
        </p:spPr>
        <p:txBody>
          <a:bodyPr>
            <a:noAutofit/>
          </a:bodyPr>
          <a:lstStyle/>
          <a:p>
            <a:r>
              <a:rPr lang="en-US" sz="3600" b="1" dirty="0" smtClean="0">
                <a:solidFill>
                  <a:schemeClr val="accent1"/>
                </a:solidFill>
                <a:latin typeface="Arial"/>
                <a:cs typeface="Arial"/>
              </a:rPr>
              <a:t/>
            </a:r>
            <a:br>
              <a:rPr lang="en-US" sz="3600" b="1" dirty="0" smtClean="0">
                <a:solidFill>
                  <a:schemeClr val="accent1"/>
                </a:solidFill>
                <a:latin typeface="Arial"/>
                <a:cs typeface="Arial"/>
              </a:rPr>
            </a:br>
            <a:r>
              <a:rPr lang="en-US" sz="3600" b="1" dirty="0" err="1" smtClean="0">
                <a:solidFill>
                  <a:schemeClr val="accent1"/>
                </a:solidFill>
                <a:latin typeface="Arial"/>
                <a:cs typeface="Arial"/>
              </a:rPr>
              <a:t>Traitements</a:t>
            </a:r>
            <a:r>
              <a:rPr lang="en-US" sz="3600" b="1" dirty="0" smtClean="0">
                <a:solidFill>
                  <a:schemeClr val="accent1"/>
                </a:solidFill>
                <a:latin typeface="Arial"/>
                <a:cs typeface="Arial"/>
              </a:rPr>
              <a:t> recommandées et posologies pour adultes</a:t>
            </a:r>
            <a:endParaRPr lang="en-US" sz="3600" b="1" dirty="0">
              <a:solidFill>
                <a:schemeClr val="accent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3524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t="1816" b="1636"/>
          <a:stretch>
            <a:fillRect/>
          </a:stretch>
        </p:blipFill>
        <p:spPr>
          <a:xfrm>
            <a:off x="989012" y="1828800"/>
            <a:ext cx="10363199" cy="4495800"/>
          </a:xfrm>
          <a:prstGeom prst="rect">
            <a:avLst/>
          </a:prstGeom>
        </p:spPr>
      </p:pic>
      <p:sp>
        <p:nvSpPr>
          <p:cNvPr id="4" name="TextBox 3"/>
          <p:cNvSpPr txBox="1"/>
          <p:nvPr/>
        </p:nvSpPr>
        <p:spPr>
          <a:xfrm>
            <a:off x="146304" y="6455664"/>
            <a:ext cx="8513994"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de l'hépatite B</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2" name="Title 1"/>
          <p:cNvSpPr>
            <a:spLocks noGrp="1"/>
          </p:cNvSpPr>
          <p:nvPr>
            <p:ph type="title"/>
          </p:nvPr>
        </p:nvSpPr>
        <p:spPr>
          <a:xfrm>
            <a:off x="1097280" y="283464"/>
            <a:ext cx="10058400" cy="1453896"/>
          </a:xfrm>
        </p:spPr>
        <p:txBody>
          <a:bodyPr>
            <a:normAutofit/>
          </a:bodyPr>
          <a:lstStyle/>
          <a:p>
            <a:r>
              <a:rPr lang="en-US" sz="3500" b="1" dirty="0" smtClean="0">
                <a:solidFill>
                  <a:schemeClr val="accent1"/>
                </a:solidFill>
                <a:latin typeface="Arial"/>
                <a:cs typeface="Arial"/>
              </a:rPr>
              <a:t/>
            </a:r>
            <a:br>
              <a:rPr lang="en-US" sz="3500" b="1" dirty="0" smtClean="0">
                <a:solidFill>
                  <a:schemeClr val="accent1"/>
                </a:solidFill>
                <a:latin typeface="Arial"/>
                <a:cs typeface="Arial"/>
              </a:rPr>
            </a:br>
            <a:r>
              <a:rPr lang="en-US" sz="3500" b="1" dirty="0" smtClean="0">
                <a:solidFill>
                  <a:schemeClr val="accent1"/>
                </a:solidFill>
                <a:latin typeface="Arial"/>
                <a:cs typeface="Arial"/>
              </a:rPr>
              <a:t>AN recommandés et posologies pour enfants</a:t>
            </a:r>
            <a:endParaRPr lang="en-US" sz="3500" b="1" dirty="0">
              <a:solidFill>
                <a:schemeClr val="accent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82317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Évaluation avant le début du traitement</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5148072"/>
          </a:xfrm>
        </p:spPr>
        <p:txBody>
          <a:bodyPr>
            <a:normAutofit/>
          </a:bodyPr>
          <a:lstStyle/>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Évaluation de la gravité de la maladie chronique du foie</a:t>
            </a:r>
            <a:endParaRPr lang="en-US" sz="2400"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Évaluation du niveau de réplication virale</a:t>
            </a:r>
            <a:endParaRPr lang="en-US" sz="2400" dirty="0">
              <a:solidFill>
                <a:schemeClr val="tx1"/>
              </a:solidFill>
              <a:latin typeface="Arial"/>
              <a:cs typeface="Arial"/>
            </a:endParaRPr>
          </a:p>
          <a:p>
            <a:pPr marL="694944" indent="-347472">
              <a:lnSpc>
                <a:spcPct val="100000"/>
              </a:lnSpc>
              <a:buSzPct val="60000"/>
              <a:buFont typeface="Wingdings" charset="2"/>
              <a:buChar char=""/>
            </a:pPr>
            <a:r>
              <a:rPr lang="en-US" sz="2400" dirty="0" smtClean="0">
                <a:solidFill>
                  <a:schemeClr val="tx1"/>
                </a:solidFill>
                <a:latin typeface="Arial"/>
                <a:cs typeface="Arial"/>
              </a:rPr>
              <a:t>État ADN VHB, HBeAg et HBeAb (si disponible)</a:t>
            </a:r>
            <a:endParaRPr lang="en-US" sz="2400"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Évaluation de la présence de co-morbidités</a:t>
            </a:r>
            <a:endParaRPr lang="en-US" sz="2400" b="1" dirty="0">
              <a:solidFill>
                <a:schemeClr val="tx1"/>
              </a:solidFill>
              <a:latin typeface="Arial"/>
              <a:cs typeface="Arial"/>
            </a:endParaRP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Conseils sur le mode de vie</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Mesures préventives</a:t>
            </a:r>
          </a:p>
          <a:p>
            <a:pPr marL="694944" indent="-347472">
              <a:lnSpc>
                <a:spcPct val="100000"/>
              </a:lnSpc>
              <a:buSzPct val="60000"/>
              <a:buFont typeface="Wingdings" charset="2"/>
              <a:buChar char=""/>
            </a:pPr>
            <a:r>
              <a:rPr lang="en-US" sz="2400" dirty="0" smtClean="0">
                <a:solidFill>
                  <a:schemeClr val="tx1"/>
                </a:solidFill>
                <a:latin typeface="Arial"/>
                <a:cs typeface="Arial"/>
              </a:rPr>
              <a:t>Dépistage HBsAg avec vaccination contre le VHB des membres de la famille non immunisés et des contacts sexuels</a:t>
            </a:r>
          </a:p>
          <a:p>
            <a:pPr marL="347472" indent="-347472">
              <a:lnSpc>
                <a:spcPct val="100000"/>
              </a:lnSpc>
              <a:buNone/>
            </a:pPr>
            <a:endParaRPr lang="en-US" sz="240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17585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Préparation au traitement du VHB</a:t>
            </a:r>
            <a:endParaRPr lang="en-US" sz="4000" b="1" dirty="0">
              <a:solidFill>
                <a:schemeClr val="accent1"/>
              </a:solidFill>
              <a:latin typeface="Arial"/>
              <a:cs typeface="Arial"/>
            </a:endParaRPr>
          </a:p>
        </p:txBody>
      </p:sp>
      <p:sp>
        <p:nvSpPr>
          <p:cNvPr id="3" name="Content Placeholder 2"/>
          <p:cNvSpPr>
            <a:spLocks noGrp="1"/>
          </p:cNvSpPr>
          <p:nvPr>
            <p:ph sz="half" idx="1"/>
          </p:nvPr>
        </p:nvSpPr>
        <p:spPr>
          <a:xfrm>
            <a:off x="1188720" y="1938528"/>
            <a:ext cx="4936474" cy="4343400"/>
          </a:xfrm>
        </p:spPr>
        <p:txBody>
          <a:bodyPr>
            <a:noAutofit/>
          </a:bodyPr>
          <a:lstStyle/>
          <a:p>
            <a:pPr marL="0" indent="0">
              <a:buNone/>
            </a:pPr>
            <a:r>
              <a:rPr lang="en-US" sz="2400" b="1" dirty="0">
                <a:solidFill>
                  <a:schemeClr val="accent1"/>
                </a:solidFill>
                <a:latin typeface="Arial"/>
                <a:cs typeface="Arial"/>
              </a:rPr>
              <a:t>Psychothérapie des patients </a:t>
            </a:r>
            <a:endParaRPr lang="en-US" sz="2400" b="1" dirty="0" smtClean="0">
              <a:solidFill>
                <a:schemeClr val="accent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Indications de traitement</a:t>
            </a:r>
          </a:p>
          <a:p>
            <a:pPr marL="347472" indent="-347472">
              <a:lnSpc>
                <a:spcPct val="100000"/>
              </a:lnSpc>
              <a:buFont typeface="Wingdings" panose="05000000000000000000" pitchFamily="2" charset="2"/>
              <a:buChar char="§"/>
            </a:pPr>
            <a:r>
              <a:rPr lang="en-US" sz="2200" dirty="0">
                <a:solidFill>
                  <a:schemeClr val="tx1"/>
                </a:solidFill>
                <a:latin typeface="Arial"/>
                <a:cs typeface="Arial"/>
              </a:rPr>
              <a:t>Avantages et effets secondaires du traitement </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200" dirty="0">
                <a:solidFill>
                  <a:schemeClr val="tx1"/>
                </a:solidFill>
                <a:latin typeface="Arial"/>
                <a:cs typeface="Arial"/>
              </a:rPr>
              <a:t>Nécessité et volonté de s'engager dans un traitement à long terme</a:t>
            </a:r>
            <a:endParaRPr lang="en-US" sz="22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Nécessité d'un suivi de surveillance sous et hors thérapie</a:t>
            </a:r>
          </a:p>
          <a:p>
            <a:pPr>
              <a:lnSpc>
                <a:spcPct val="120000"/>
              </a:lnSpc>
              <a:buFont typeface="Wingdings" panose="05000000000000000000" pitchFamily="2" charset="2"/>
              <a:buChar char="§"/>
            </a:pPr>
            <a:endParaRPr lang="en-US" sz="2400" dirty="0">
              <a:solidFill>
                <a:schemeClr val="tx1"/>
              </a:solidFill>
              <a:latin typeface="Arial"/>
              <a:cs typeface="Arial"/>
            </a:endParaRPr>
          </a:p>
        </p:txBody>
      </p:sp>
      <p:sp>
        <p:nvSpPr>
          <p:cNvPr id="5" name="Content Placeholder 4"/>
          <p:cNvSpPr>
            <a:spLocks noGrp="1"/>
          </p:cNvSpPr>
          <p:nvPr>
            <p:ph sz="half" idx="2"/>
          </p:nvPr>
        </p:nvSpPr>
        <p:spPr>
          <a:xfrm>
            <a:off x="6216301" y="1981200"/>
            <a:ext cx="4936474" cy="4343399"/>
          </a:xfrm>
        </p:spPr>
        <p:txBody>
          <a:bodyPr>
            <a:noAutofit/>
          </a:bodyPr>
          <a:lstStyle/>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Importance de la pleine observation du traitement</a:t>
            </a:r>
          </a:p>
          <a:p>
            <a:pPr marL="694944" lvl="4" indent="-347472">
              <a:lnSpc>
                <a:spcPct val="100000"/>
              </a:lnSpc>
              <a:spcBef>
                <a:spcPts val="0"/>
              </a:spcBef>
              <a:spcAft>
                <a:spcPts val="200"/>
              </a:spcAft>
              <a:buSzPct val="60000"/>
              <a:buFont typeface="Wingdings" charset="2"/>
              <a:buChar char=""/>
            </a:pPr>
            <a:r>
              <a:rPr lang="en-US" sz="2000" dirty="0" smtClean="0">
                <a:solidFill>
                  <a:schemeClr val="tx1"/>
                </a:solidFill>
                <a:latin typeface="Arial"/>
                <a:cs typeface="Arial"/>
              </a:rPr>
              <a:t>Efficacité du traitement</a:t>
            </a:r>
          </a:p>
          <a:p>
            <a:pPr marL="347472" indent="-347472">
              <a:lnSpc>
                <a:spcPct val="100000"/>
              </a:lnSpc>
              <a:buFont typeface="Wingdings" panose="05000000000000000000" pitchFamily="2" charset="2"/>
              <a:buChar char="§"/>
            </a:pPr>
            <a:r>
              <a:rPr lang="en-US" sz="2200" dirty="0">
                <a:solidFill>
                  <a:schemeClr val="tx1"/>
                </a:solidFill>
                <a:latin typeface="Arial"/>
                <a:cs typeface="Arial"/>
              </a:rPr>
              <a:t>Risques en cas de non observation</a:t>
            </a:r>
            <a:endParaRPr lang="en-US" sz="22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000" dirty="0">
                <a:solidFill>
                  <a:schemeClr val="tx1"/>
                </a:solidFill>
                <a:latin typeface="Arial"/>
                <a:cs typeface="Arial"/>
              </a:rPr>
              <a:t>Risque de pharmacorésistance </a:t>
            </a:r>
            <a:endParaRPr lang="en-US" sz="20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000" dirty="0">
                <a:solidFill>
                  <a:schemeClr val="tx1"/>
                </a:solidFill>
                <a:latin typeface="Arial"/>
                <a:cs typeface="Arial"/>
              </a:rPr>
              <a:t>Progression de la maladie</a:t>
            </a:r>
            <a:endParaRPr lang="en-US" sz="2000" dirty="0" smtClean="0">
              <a:solidFill>
                <a:schemeClr val="tx1"/>
              </a:solidFill>
              <a:latin typeface="Arial"/>
              <a:cs typeface="Arial"/>
            </a:endParaRPr>
          </a:p>
          <a:p>
            <a:pPr marL="694944" lvl="4" indent="-347472">
              <a:lnSpc>
                <a:spcPct val="100000"/>
              </a:lnSpc>
              <a:spcBef>
                <a:spcPts val="0"/>
              </a:spcBef>
              <a:spcAft>
                <a:spcPts val="200"/>
              </a:spcAft>
              <a:buSzPct val="60000"/>
              <a:buFont typeface="Wingdings" charset="2"/>
              <a:buChar char=""/>
            </a:pPr>
            <a:r>
              <a:rPr lang="en-US" sz="2000" dirty="0">
                <a:solidFill>
                  <a:schemeClr val="tx1"/>
                </a:solidFill>
                <a:latin typeface="Arial"/>
                <a:cs typeface="Arial"/>
              </a:rPr>
              <a:t>Risque d'insuffisance hépatique aiguë lors de l'arrêt brutal du traitement</a:t>
            </a:r>
            <a:endParaRPr lang="en-US" sz="20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Répercussions sur les coûts de traitement et de suivi</a:t>
            </a:r>
            <a:endParaRPr lang="en-US" sz="2200" dirty="0">
              <a:solidFill>
                <a:schemeClr val="tx1"/>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472775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Toxicité des </a:t>
            </a:r>
            <a:r>
              <a:rPr lang="en-US" sz="4000" b="1" dirty="0" smtClean="0">
                <a:solidFill>
                  <a:schemeClr val="accent1"/>
                </a:solidFill>
                <a:latin typeface="Arial"/>
                <a:cs typeface="Arial"/>
              </a:rPr>
              <a:t>AN</a:t>
            </a:r>
            <a:endParaRPr lang="en-US" sz="4000" b="1" dirty="0">
              <a:solidFill>
                <a:schemeClr val="accent1"/>
              </a:solidFill>
              <a:latin typeface="Arial"/>
              <a:cs typeface="Arial"/>
            </a:endParaRPr>
          </a:p>
        </p:txBody>
      </p:sp>
      <p:sp>
        <p:nvSpPr>
          <p:cNvPr id="3" name="Content Placeholder 2"/>
          <p:cNvSpPr>
            <a:spLocks noGrp="1"/>
          </p:cNvSpPr>
          <p:nvPr>
            <p:ph sz="half" idx="1"/>
          </p:nvPr>
        </p:nvSpPr>
        <p:spPr>
          <a:xfrm>
            <a:off x="1188720" y="1938528"/>
            <a:ext cx="10315892" cy="4023360"/>
          </a:xfrm>
        </p:spPr>
        <p:txBody>
          <a:bodyPr>
            <a:noAutofit/>
          </a:bodyPr>
          <a:lstStyle/>
          <a:p>
            <a:pPr marL="0" indent="0">
              <a:buNone/>
            </a:pPr>
            <a:r>
              <a:rPr lang="en-US" sz="2400" b="1" dirty="0">
                <a:solidFill>
                  <a:schemeClr val="accent1"/>
                </a:solidFill>
                <a:latin typeface="Arial"/>
                <a:cs typeface="Arial"/>
              </a:rPr>
              <a:t>Néphrotoxicité : évaluation de la fonction rénale avant </a:t>
            </a:r>
            <a:r>
              <a:rPr lang="en-US" sz="2400" b="1" dirty="0" err="1">
                <a:solidFill>
                  <a:schemeClr val="accent1"/>
                </a:solidFill>
                <a:latin typeface="Arial"/>
                <a:cs typeface="Arial"/>
              </a:rPr>
              <a:t>l'initiation</a:t>
            </a:r>
            <a:r>
              <a:rPr lang="en-US" sz="2400" b="1" dirty="0">
                <a:solidFill>
                  <a:schemeClr val="accent1"/>
                </a:solidFill>
                <a:latin typeface="Arial"/>
                <a:cs typeface="Arial"/>
              </a:rPr>
              <a:t> </a:t>
            </a:r>
            <a:r>
              <a:rPr lang="en-US" sz="2400" b="1" dirty="0" smtClean="0">
                <a:solidFill>
                  <a:schemeClr val="accent1"/>
                </a:solidFill>
                <a:latin typeface="Arial"/>
                <a:cs typeface="Arial"/>
              </a:rPr>
              <a:t>des AN</a:t>
            </a:r>
            <a:endParaRPr lang="en-US" sz="2400" b="1" dirty="0">
              <a:solidFill>
                <a:schemeClr val="accent1"/>
              </a:solidFill>
              <a:latin typeface="Arial"/>
              <a:cs typeface="Arial"/>
            </a:endParaRP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Taux de créatinine sérique</a:t>
            </a:r>
          </a:p>
          <a:p>
            <a:pPr marL="347472" indent="-342900">
              <a:lnSpc>
                <a:spcPct val="100000"/>
              </a:lnSpc>
              <a:buFont typeface="Wingdings" panose="05000000000000000000" pitchFamily="2" charset="2"/>
              <a:buChar char="§"/>
            </a:pPr>
            <a:r>
              <a:rPr lang="en-US" sz="2400" dirty="0">
                <a:solidFill>
                  <a:schemeClr val="tx1"/>
                </a:solidFill>
                <a:latin typeface="Arial"/>
                <a:cs typeface="Arial"/>
              </a:rPr>
              <a:t>Estimation du taux de filtration glomérulaire</a:t>
            </a:r>
          </a:p>
          <a:p>
            <a:pPr marL="347472" indent="-342900">
              <a:lnSpc>
                <a:spcPct val="100000"/>
              </a:lnSpc>
              <a:buFont typeface="Wingdings" panose="05000000000000000000" pitchFamily="2" charset="2"/>
              <a:buChar char="§"/>
            </a:pPr>
            <a:r>
              <a:rPr lang="en-US" sz="2400" dirty="0" smtClean="0">
                <a:solidFill>
                  <a:schemeClr val="tx1"/>
                </a:solidFill>
                <a:latin typeface="Arial"/>
                <a:cs typeface="Arial"/>
              </a:rPr>
              <a:t>Bandelettes d'analyse pour protéinurie et glycosurie</a:t>
            </a:r>
            <a:endParaRPr lang="en-US" sz="2400" dirty="0">
              <a:solidFill>
                <a:schemeClr val="tx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94678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1"/>
                </a:solidFill>
                <a:latin typeface="Arial"/>
                <a:cs typeface="Arial"/>
              </a:rPr>
              <a:t>Toxicité des AN (suite)</a:t>
            </a:r>
            <a:endParaRPr lang="en-US" sz="2400" dirty="0"/>
          </a:p>
        </p:txBody>
      </p:sp>
      <p:sp>
        <p:nvSpPr>
          <p:cNvPr id="5" name="Content Placeholder 3"/>
          <p:cNvSpPr>
            <a:spLocks noGrp="1"/>
          </p:cNvSpPr>
          <p:nvPr>
            <p:ph sz="half" idx="2"/>
          </p:nvPr>
        </p:nvSpPr>
        <p:spPr>
          <a:xfrm>
            <a:off x="1188720" y="1938528"/>
            <a:ext cx="10544492" cy="4478866"/>
          </a:xfrm>
        </p:spPr>
        <p:txBody>
          <a:bodyPr>
            <a:noAutofit/>
          </a:bodyPr>
          <a:lstStyle/>
          <a:p>
            <a:pPr marL="347472" indent="-342900">
              <a:lnSpc>
                <a:spcPct val="100000"/>
              </a:lnSpc>
              <a:buSzPct val="110000"/>
              <a:buFont typeface="Wingdings" charset="2"/>
              <a:buChar char="§"/>
            </a:pPr>
            <a:r>
              <a:rPr lang="en-US" sz="2400" dirty="0">
                <a:solidFill>
                  <a:schemeClr val="tx1"/>
                </a:solidFill>
                <a:latin typeface="Arial"/>
                <a:cs typeface="Arial"/>
              </a:rPr>
              <a:t>Facteurs de risque de la dysfonction rénale </a:t>
            </a:r>
            <a:endParaRPr lang="en-US" sz="24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cirrhose décompensée</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CrCl &lt;50 mL/min</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hypertension et diabète mal contrôlés</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err="1">
                <a:solidFill>
                  <a:schemeClr val="tx1"/>
                </a:solidFill>
                <a:latin typeface="Arial"/>
                <a:cs typeface="Arial"/>
              </a:rPr>
              <a:t>protéinurie, glomérulonéphrite active</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transplant d'organes solides</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plus âgés, IMC &lt;18,5 kg/m2 ou poids du corps &lt;50 kg</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inhibiteur de protéase stimulé pour le VIH</a:t>
            </a:r>
            <a:endParaRPr lang="en-US" sz="2200" dirty="0" smtClean="0">
              <a:solidFill>
                <a:schemeClr val="tx1"/>
              </a:solidFill>
              <a:latin typeface="Arial"/>
              <a:cs typeface="Arial"/>
            </a:endParaRPr>
          </a:p>
          <a:p>
            <a:pPr marL="694944" indent="-342900">
              <a:lnSpc>
                <a:spcPct val="100000"/>
              </a:lnSpc>
              <a:spcBef>
                <a:spcPts val="0"/>
              </a:spcBef>
              <a:buSzPct val="60000"/>
              <a:buFont typeface="Wingdings" charset="2"/>
              <a:buChar char=""/>
            </a:pPr>
            <a:r>
              <a:rPr lang="en-US" sz="2200" dirty="0">
                <a:solidFill>
                  <a:schemeClr val="tx1"/>
                </a:solidFill>
                <a:latin typeface="Arial"/>
                <a:cs typeface="Arial"/>
              </a:rPr>
              <a:t>médicaments néphrotoxiques concomitants</a:t>
            </a:r>
            <a:endParaRPr lang="en-US" sz="2200" dirty="0" smtClean="0">
              <a:solidFill>
                <a:schemeClr val="tx1"/>
              </a:solidFill>
              <a:latin typeface="Arial"/>
              <a:cs typeface="Arial"/>
            </a:endParaRPr>
          </a:p>
          <a:p>
            <a:pPr marL="0" indent="0">
              <a:lnSpc>
                <a:spcPct val="100000"/>
              </a:lnSpc>
              <a:buNone/>
            </a:pPr>
            <a:r>
              <a:rPr lang="en-US" sz="2400" i="1" dirty="0" smtClean="0">
                <a:solidFill>
                  <a:schemeClr val="accent1"/>
                </a:solidFill>
                <a:latin typeface="Arial"/>
                <a:cs typeface="Arial"/>
              </a:rPr>
              <a:t>Le suivi devrait être plus fréquent chez les personnes à risque élevé de dysfonctionnement rénal</a:t>
            </a:r>
          </a:p>
          <a:p>
            <a:pPr>
              <a:lnSpc>
                <a:spcPct val="100000"/>
              </a:lnSpc>
            </a:pPr>
            <a:endParaRPr lang="en-US" sz="24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Content Placeholder 6"/>
          <p:cNvSpPr>
            <a:spLocks/>
          </p:cNvSpPr>
          <p:nvPr/>
        </p:nvSpPr>
        <p:spPr bwMode="auto">
          <a:xfrm>
            <a:off x="4722812" y="2061590"/>
            <a:ext cx="6881371" cy="4110610"/>
          </a:xfrm>
          <a:prstGeom prst="rect">
            <a:avLst/>
          </a:prstGeom>
          <a:noFill/>
          <a:ln w="9525">
            <a:noFill/>
            <a:miter lim="800000"/>
            <a:headEnd/>
            <a:tailEnd/>
          </a:ln>
        </p:spPr>
        <p:txBody>
          <a:bodyPr wrap="square"/>
          <a:lstStyle/>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200" dirty="0" smtClean="0">
                <a:latin typeface="Arial"/>
                <a:cs typeface="Arial"/>
              </a:rPr>
              <a:t>Virus partiellement dsDNA partiellement enveloppé (42 nm)</a:t>
            </a:r>
            <a:endParaRPr lang="en-US" sz="2200" dirty="0">
              <a:latin typeface="Arial"/>
              <a:cs typeface="Arial"/>
            </a:endParaRPr>
          </a:p>
          <a:p>
            <a:pPr marL="347472" indent="-347472">
              <a:spcBef>
                <a:spcPts val="1200"/>
              </a:spcBef>
              <a:spcAft>
                <a:spcPts val="200"/>
              </a:spcAft>
              <a:buClr>
                <a:schemeClr val="accent1"/>
              </a:buClr>
              <a:buSzPct val="110000"/>
              <a:buFont typeface="Wingdings" panose="05000000000000000000" pitchFamily="2" charset="2"/>
              <a:buChar char="§"/>
              <a:tabLst>
                <a:tab pos="360363" algn="l"/>
              </a:tabLst>
            </a:pPr>
            <a:r>
              <a:rPr lang="en-US" sz="2200" dirty="0" smtClean="0">
                <a:latin typeface="Arial"/>
                <a:cs typeface="Arial"/>
              </a:rPr>
              <a:t>Structure génomique compacte (± 3,2 kb)</a:t>
            </a: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200" dirty="0" smtClean="0">
                <a:latin typeface="Arial"/>
                <a:cs typeface="Arial"/>
              </a:rPr>
              <a:t>4 cadres de lecture ouverts en chevauchement</a:t>
            </a:r>
            <a:endParaRPr lang="en-US" sz="2200" dirty="0">
              <a:latin typeface="Arial"/>
              <a:cs typeface="Arial"/>
            </a:endParaRP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200" dirty="0" smtClean="0">
                <a:latin typeface="Arial"/>
                <a:cs typeface="Arial"/>
              </a:rPr>
              <a:t>Domaine inverse de transcriptase/polymérase d'ADN chevauchant le gène de surface</a:t>
            </a:r>
          </a:p>
          <a:p>
            <a:pPr marL="347472" indent="-347472">
              <a:spcBef>
                <a:spcPts val="1200"/>
              </a:spcBef>
              <a:spcAft>
                <a:spcPts val="200"/>
              </a:spcAft>
              <a:buClr>
                <a:schemeClr val="accent1"/>
              </a:buClr>
              <a:buSzPct val="110000"/>
              <a:buFont typeface="Wingdings" panose="05000000000000000000" pitchFamily="2" charset="2"/>
              <a:buChar char="§"/>
              <a:tabLst>
                <a:tab pos="176213" algn="l"/>
              </a:tabLst>
            </a:pPr>
            <a:r>
              <a:rPr lang="en-US" sz="2200" dirty="0" smtClean="0">
                <a:latin typeface="Arial"/>
                <a:cs typeface="Arial"/>
              </a:rPr>
              <a:t>Encodage de 4 ensembles de protéines virales / HBsAg, Ag nucléaire HB, polymérase virale et protéines HBx</a:t>
            </a:r>
          </a:p>
        </p:txBody>
      </p:sp>
      <p:sp>
        <p:nvSpPr>
          <p:cNvPr id="24589" name="Text Box 5"/>
          <p:cNvSpPr txBox="1">
            <a:spLocks noChangeArrowheads="1"/>
          </p:cNvSpPr>
          <p:nvPr/>
        </p:nvSpPr>
        <p:spPr bwMode="auto">
          <a:xfrm>
            <a:off x="146304" y="6455664"/>
            <a:ext cx="13117406" cy="289823"/>
          </a:xfrm>
          <a:prstGeom prst="rect">
            <a:avLst/>
          </a:prstGeom>
          <a:noFill/>
          <a:ln w="9525">
            <a:noFill/>
            <a:miter lim="800000"/>
            <a:headEnd/>
            <a:tailEnd/>
          </a:ln>
        </p:spPr>
        <p:txBody>
          <a:bodyPr wrap="square">
            <a:spAutoFit/>
          </a:bodyPr>
          <a:lstStyle/>
          <a:p>
            <a:pPr>
              <a:lnSpc>
                <a:spcPct val="90000"/>
              </a:lnSpc>
            </a:pPr>
            <a:r>
              <a:rPr lang="en-US" sz="1400" dirty="0">
                <a:solidFill>
                  <a:schemeClr val="bg1"/>
                </a:solidFill>
                <a:latin typeface="Arial" pitchFamily="34" charset="0"/>
                <a:cs typeface="Arial" pitchFamily="34" charset="0"/>
              </a:rPr>
              <a:t>MMWR. 2003 ; 52 : 1-33. Ott MJ et Aruda M. J Pédiatre de soins de santé.</a:t>
            </a:r>
            <a:r>
              <a:rPr lang="en-US" sz="1400" i="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1999 ; 13 : 211-216 ; Ribeiro RM, et al. Microbes and Infection.</a:t>
            </a:r>
            <a:r>
              <a:rPr lang="en-US" sz="1400" i="1" dirty="0">
                <a:solidFill>
                  <a:schemeClr val="bg1"/>
                </a:solidFill>
                <a:latin typeface="Arial" pitchFamily="34" charset="0"/>
                <a:cs typeface="Arial" pitchFamily="34" charset="0"/>
              </a:rPr>
              <a:t> </a:t>
            </a:r>
            <a:r>
              <a:rPr lang="en-US" sz="1400" dirty="0">
                <a:solidFill>
                  <a:schemeClr val="bg1"/>
                </a:solidFill>
                <a:latin typeface="Arial" pitchFamily="34" charset="0"/>
                <a:cs typeface="Arial" pitchFamily="34" charset="0"/>
              </a:rPr>
              <a:t>2002 ; 4 : 829-835 </a:t>
            </a:r>
          </a:p>
        </p:txBody>
      </p:sp>
      <p:grpSp>
        <p:nvGrpSpPr>
          <p:cNvPr id="2" name="Group 1"/>
          <p:cNvGrpSpPr/>
          <p:nvPr/>
        </p:nvGrpSpPr>
        <p:grpSpPr>
          <a:xfrm>
            <a:off x="845172" y="2311399"/>
            <a:ext cx="3570287" cy="3708401"/>
            <a:chOff x="2171700" y="2168525"/>
            <a:chExt cx="3570287" cy="3708401"/>
          </a:xfrm>
        </p:grpSpPr>
        <p:sp>
          <p:nvSpPr>
            <p:cNvPr id="24579" name="Freeform 8"/>
            <p:cNvSpPr>
              <a:spLocks/>
            </p:cNvSpPr>
            <p:nvPr/>
          </p:nvSpPr>
          <p:spPr bwMode="auto">
            <a:xfrm>
              <a:off x="3327400" y="5380039"/>
              <a:ext cx="1593850" cy="496887"/>
            </a:xfrm>
            <a:custGeom>
              <a:avLst/>
              <a:gdLst>
                <a:gd name="T0" fmla="*/ 0 w 1004"/>
                <a:gd name="T1" fmla="*/ 2147483647 h 313"/>
                <a:gd name="T2" fmla="*/ 2147483647 w 1004"/>
                <a:gd name="T3" fmla="*/ 2147483647 h 313"/>
                <a:gd name="T4" fmla="*/ 2147483647 w 1004"/>
                <a:gd name="T5" fmla="*/ 2147483647 h 313"/>
                <a:gd name="T6" fmla="*/ 2147483647 w 1004"/>
                <a:gd name="T7" fmla="*/ 2147483647 h 313"/>
                <a:gd name="T8" fmla="*/ 2147483647 w 1004"/>
                <a:gd name="T9" fmla="*/ 2147483647 h 313"/>
                <a:gd name="T10" fmla="*/ 2147483647 w 1004"/>
                <a:gd name="T11" fmla="*/ 2147483647 h 313"/>
                <a:gd name="T12" fmla="*/ 2147483647 w 1004"/>
                <a:gd name="T13" fmla="*/ 2147483647 h 313"/>
                <a:gd name="T14" fmla="*/ 2147483647 w 1004"/>
                <a:gd name="T15" fmla="*/ 2147483647 h 313"/>
                <a:gd name="T16" fmla="*/ 2147483647 w 1004"/>
                <a:gd name="T17" fmla="*/ 2147483647 h 313"/>
                <a:gd name="T18" fmla="*/ 2147483647 w 1004"/>
                <a:gd name="T19" fmla="*/ 0 h 313"/>
                <a:gd name="T20" fmla="*/ 2147483647 w 1004"/>
                <a:gd name="T21" fmla="*/ 2147483647 h 313"/>
                <a:gd name="T22" fmla="*/ 2147483647 w 1004"/>
                <a:gd name="T23" fmla="*/ 2147483647 h 313"/>
                <a:gd name="T24" fmla="*/ 2147483647 w 1004"/>
                <a:gd name="T25" fmla="*/ 2147483647 h 313"/>
                <a:gd name="T26" fmla="*/ 2147483647 w 1004"/>
                <a:gd name="T27" fmla="*/ 2147483647 h 313"/>
                <a:gd name="T28" fmla="*/ 2147483647 w 1004"/>
                <a:gd name="T29" fmla="*/ 2147483647 h 313"/>
                <a:gd name="T30" fmla="*/ 2147483647 w 1004"/>
                <a:gd name="T31" fmla="*/ 2147483647 h 313"/>
                <a:gd name="T32" fmla="*/ 2147483647 w 1004"/>
                <a:gd name="T33" fmla="*/ 2147483647 h 313"/>
                <a:gd name="T34" fmla="*/ 2147483647 w 1004"/>
                <a:gd name="T35" fmla="*/ 2147483647 h 313"/>
                <a:gd name="T36" fmla="*/ 2147483647 w 1004"/>
                <a:gd name="T37" fmla="*/ 2147483647 h 313"/>
                <a:gd name="T38" fmla="*/ 2147483647 w 1004"/>
                <a:gd name="T39" fmla="*/ 2147483647 h 313"/>
                <a:gd name="T40" fmla="*/ 2147483647 w 1004"/>
                <a:gd name="T41" fmla="*/ 2147483647 h 313"/>
                <a:gd name="T42" fmla="*/ 0 w 1004"/>
                <a:gd name="T43" fmla="*/ 2147483647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4"/>
                <a:gd name="T67" fmla="*/ 0 h 313"/>
                <a:gd name="T68" fmla="*/ 1004 w 1004"/>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4" h="313">
                  <a:moveTo>
                    <a:pt x="0" y="171"/>
                  </a:moveTo>
                  <a:lnTo>
                    <a:pt x="195" y="132"/>
                  </a:lnTo>
                  <a:lnTo>
                    <a:pt x="178" y="167"/>
                  </a:lnTo>
                  <a:lnTo>
                    <a:pt x="257" y="178"/>
                  </a:lnTo>
                  <a:lnTo>
                    <a:pt x="386" y="184"/>
                  </a:lnTo>
                  <a:lnTo>
                    <a:pt x="528" y="167"/>
                  </a:lnTo>
                  <a:lnTo>
                    <a:pt x="658" y="136"/>
                  </a:lnTo>
                  <a:lnTo>
                    <a:pt x="783" y="90"/>
                  </a:lnTo>
                  <a:lnTo>
                    <a:pt x="881" y="32"/>
                  </a:lnTo>
                  <a:lnTo>
                    <a:pt x="925" y="0"/>
                  </a:lnTo>
                  <a:lnTo>
                    <a:pt x="1004" y="98"/>
                  </a:lnTo>
                  <a:lnTo>
                    <a:pt x="935" y="144"/>
                  </a:lnTo>
                  <a:lnTo>
                    <a:pt x="827" y="198"/>
                  </a:lnTo>
                  <a:lnTo>
                    <a:pt x="718" y="236"/>
                  </a:lnTo>
                  <a:lnTo>
                    <a:pt x="589" y="271"/>
                  </a:lnTo>
                  <a:lnTo>
                    <a:pt x="470" y="284"/>
                  </a:lnTo>
                  <a:lnTo>
                    <a:pt x="361" y="290"/>
                  </a:lnTo>
                  <a:lnTo>
                    <a:pt x="280" y="286"/>
                  </a:lnTo>
                  <a:lnTo>
                    <a:pt x="199" y="276"/>
                  </a:lnTo>
                  <a:lnTo>
                    <a:pt x="136" y="265"/>
                  </a:lnTo>
                  <a:lnTo>
                    <a:pt x="124" y="313"/>
                  </a:lnTo>
                  <a:lnTo>
                    <a:pt x="0" y="171"/>
                  </a:lnTo>
                  <a:close/>
                </a:path>
              </a:pathLst>
            </a:custGeom>
            <a:solidFill>
              <a:schemeClr val="accent2"/>
            </a:solidFill>
            <a:ln w="9525">
              <a:noFill/>
              <a:round/>
              <a:headEnd/>
              <a:tailEnd/>
            </a:ln>
          </p:spPr>
          <p:txBody>
            <a:bodyPr/>
            <a:lstStyle/>
            <a:p>
              <a:endParaRPr lang="en-ZA"/>
            </a:p>
          </p:txBody>
        </p:sp>
        <p:sp>
          <p:nvSpPr>
            <p:cNvPr id="24580" name="Oval 9"/>
            <p:cNvSpPr>
              <a:spLocks noChangeArrowheads="1"/>
            </p:cNvSpPr>
            <p:nvPr/>
          </p:nvSpPr>
          <p:spPr bwMode="auto">
            <a:xfrm>
              <a:off x="4035425" y="5649913"/>
              <a:ext cx="163512" cy="163512"/>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1" name="Freeform 10"/>
            <p:cNvSpPr>
              <a:spLocks/>
            </p:cNvSpPr>
            <p:nvPr/>
          </p:nvSpPr>
          <p:spPr bwMode="auto">
            <a:xfrm>
              <a:off x="2171700" y="3876675"/>
              <a:ext cx="1435100" cy="1658938"/>
            </a:xfrm>
            <a:custGeom>
              <a:avLst/>
              <a:gdLst>
                <a:gd name="T0" fmla="*/ 0 w 904"/>
                <a:gd name="T1" fmla="*/ 2147483647 h 1045"/>
                <a:gd name="T2" fmla="*/ 2147483647 w 904"/>
                <a:gd name="T3" fmla="*/ 0 h 1045"/>
                <a:gd name="T4" fmla="*/ 2147483647 w 904"/>
                <a:gd name="T5" fmla="*/ 2147483647 h 1045"/>
                <a:gd name="T6" fmla="*/ 2147483647 w 904"/>
                <a:gd name="T7" fmla="*/ 2147483647 h 1045"/>
                <a:gd name="T8" fmla="*/ 2147483647 w 904"/>
                <a:gd name="T9" fmla="*/ 2147483647 h 1045"/>
                <a:gd name="T10" fmla="*/ 2147483647 w 904"/>
                <a:gd name="T11" fmla="*/ 2147483647 h 1045"/>
                <a:gd name="T12" fmla="*/ 2147483647 w 904"/>
                <a:gd name="T13" fmla="*/ 2147483647 h 1045"/>
                <a:gd name="T14" fmla="*/ 2147483647 w 904"/>
                <a:gd name="T15" fmla="*/ 2147483647 h 1045"/>
                <a:gd name="T16" fmla="*/ 2147483647 w 904"/>
                <a:gd name="T17" fmla="*/ 2147483647 h 1045"/>
                <a:gd name="T18" fmla="*/ 2147483647 w 904"/>
                <a:gd name="T19" fmla="*/ 2147483647 h 1045"/>
                <a:gd name="T20" fmla="*/ 2147483647 w 904"/>
                <a:gd name="T21" fmla="*/ 2147483647 h 1045"/>
                <a:gd name="T22" fmla="*/ 2147483647 w 904"/>
                <a:gd name="T23" fmla="*/ 2147483647 h 1045"/>
                <a:gd name="T24" fmla="*/ 2147483647 w 904"/>
                <a:gd name="T25" fmla="*/ 2147483647 h 1045"/>
                <a:gd name="T26" fmla="*/ 2147483647 w 904"/>
                <a:gd name="T27" fmla="*/ 2147483647 h 1045"/>
                <a:gd name="T28" fmla="*/ 2147483647 w 904"/>
                <a:gd name="T29" fmla="*/ 2147483647 h 1045"/>
                <a:gd name="T30" fmla="*/ 2147483647 w 904"/>
                <a:gd name="T31" fmla="*/ 2147483647 h 1045"/>
                <a:gd name="T32" fmla="*/ 2147483647 w 904"/>
                <a:gd name="T33" fmla="*/ 2147483647 h 1045"/>
                <a:gd name="T34" fmla="*/ 2147483647 w 904"/>
                <a:gd name="T35" fmla="*/ 2147483647 h 1045"/>
                <a:gd name="T36" fmla="*/ 2147483647 w 904"/>
                <a:gd name="T37" fmla="*/ 2147483647 h 1045"/>
                <a:gd name="T38" fmla="*/ 2147483647 w 904"/>
                <a:gd name="T39" fmla="*/ 2147483647 h 1045"/>
                <a:gd name="T40" fmla="*/ 2147483647 w 904"/>
                <a:gd name="T41" fmla="*/ 2147483647 h 1045"/>
                <a:gd name="T42" fmla="*/ 2147483647 w 904"/>
                <a:gd name="T43" fmla="*/ 2147483647 h 1045"/>
                <a:gd name="T44" fmla="*/ 2147483647 w 904"/>
                <a:gd name="T45" fmla="*/ 2147483647 h 1045"/>
                <a:gd name="T46" fmla="*/ 2147483647 w 904"/>
                <a:gd name="T47" fmla="*/ 2147483647 h 1045"/>
                <a:gd name="T48" fmla="*/ 2147483647 w 904"/>
                <a:gd name="T49" fmla="*/ 2147483647 h 1045"/>
                <a:gd name="T50" fmla="*/ 2147483647 w 904"/>
                <a:gd name="T51" fmla="*/ 2147483647 h 1045"/>
                <a:gd name="T52" fmla="*/ 2147483647 w 904"/>
                <a:gd name="T53" fmla="*/ 2147483647 h 1045"/>
                <a:gd name="T54" fmla="*/ 0 w 904"/>
                <a:gd name="T55" fmla="*/ 2147483647 h 10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4"/>
                <a:gd name="T85" fmla="*/ 0 h 1045"/>
                <a:gd name="T86" fmla="*/ 904 w 904"/>
                <a:gd name="T87" fmla="*/ 1045 h 10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4" h="1045">
                  <a:moveTo>
                    <a:pt x="0" y="148"/>
                  </a:moveTo>
                  <a:lnTo>
                    <a:pt x="121" y="0"/>
                  </a:lnTo>
                  <a:lnTo>
                    <a:pt x="213" y="162"/>
                  </a:lnTo>
                  <a:lnTo>
                    <a:pt x="169" y="158"/>
                  </a:lnTo>
                  <a:lnTo>
                    <a:pt x="184" y="256"/>
                  </a:lnTo>
                  <a:lnTo>
                    <a:pt x="219" y="378"/>
                  </a:lnTo>
                  <a:lnTo>
                    <a:pt x="271" y="482"/>
                  </a:lnTo>
                  <a:lnTo>
                    <a:pt x="319" y="561"/>
                  </a:lnTo>
                  <a:lnTo>
                    <a:pt x="382" y="630"/>
                  </a:lnTo>
                  <a:lnTo>
                    <a:pt x="461" y="711"/>
                  </a:lnTo>
                  <a:lnTo>
                    <a:pt x="564" y="787"/>
                  </a:lnTo>
                  <a:lnTo>
                    <a:pt x="655" y="835"/>
                  </a:lnTo>
                  <a:lnTo>
                    <a:pt x="737" y="872"/>
                  </a:lnTo>
                  <a:lnTo>
                    <a:pt x="831" y="905"/>
                  </a:lnTo>
                  <a:lnTo>
                    <a:pt x="904" y="924"/>
                  </a:lnTo>
                  <a:lnTo>
                    <a:pt x="879" y="1045"/>
                  </a:lnTo>
                  <a:lnTo>
                    <a:pt x="797" y="1026"/>
                  </a:lnTo>
                  <a:lnTo>
                    <a:pt x="683" y="987"/>
                  </a:lnTo>
                  <a:lnTo>
                    <a:pt x="551" y="924"/>
                  </a:lnTo>
                  <a:lnTo>
                    <a:pt x="442" y="853"/>
                  </a:lnTo>
                  <a:lnTo>
                    <a:pt x="344" y="772"/>
                  </a:lnTo>
                  <a:lnTo>
                    <a:pt x="246" y="663"/>
                  </a:lnTo>
                  <a:lnTo>
                    <a:pt x="165" y="536"/>
                  </a:lnTo>
                  <a:lnTo>
                    <a:pt x="104" y="407"/>
                  </a:lnTo>
                  <a:lnTo>
                    <a:pt x="77" y="319"/>
                  </a:lnTo>
                  <a:lnTo>
                    <a:pt x="63" y="242"/>
                  </a:lnTo>
                  <a:lnTo>
                    <a:pt x="52" y="158"/>
                  </a:lnTo>
                  <a:lnTo>
                    <a:pt x="0" y="148"/>
                  </a:lnTo>
                  <a:close/>
                </a:path>
              </a:pathLst>
            </a:custGeom>
            <a:solidFill>
              <a:schemeClr val="tx2"/>
            </a:solidFill>
            <a:ln w="9525">
              <a:noFill/>
              <a:round/>
              <a:headEnd/>
              <a:tailEnd/>
            </a:ln>
          </p:spPr>
          <p:txBody>
            <a:bodyPr/>
            <a:lstStyle/>
            <a:p>
              <a:endParaRPr lang="en-ZA"/>
            </a:p>
          </p:txBody>
        </p:sp>
        <p:sp>
          <p:nvSpPr>
            <p:cNvPr id="24582" name="Oval 11"/>
            <p:cNvSpPr>
              <a:spLocks noChangeArrowheads="1"/>
            </p:cNvSpPr>
            <p:nvPr/>
          </p:nvSpPr>
          <p:spPr bwMode="auto">
            <a:xfrm rot="-2476038">
              <a:off x="2654300" y="4792663"/>
              <a:ext cx="176212" cy="381000"/>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3" name="Freeform 12"/>
            <p:cNvSpPr>
              <a:spLocks/>
            </p:cNvSpPr>
            <p:nvPr/>
          </p:nvSpPr>
          <p:spPr bwMode="auto">
            <a:xfrm>
              <a:off x="3046413" y="5165726"/>
              <a:ext cx="569913" cy="371475"/>
            </a:xfrm>
            <a:custGeom>
              <a:avLst/>
              <a:gdLst>
                <a:gd name="T0" fmla="*/ 0 w 359"/>
                <a:gd name="T1" fmla="*/ 2147483647 h 234"/>
                <a:gd name="T2" fmla="*/ 2147483647 w 359"/>
                <a:gd name="T3" fmla="*/ 0 h 234"/>
                <a:gd name="T4" fmla="*/ 2147483647 w 359"/>
                <a:gd name="T5" fmla="*/ 2147483647 h 234"/>
                <a:gd name="T6" fmla="*/ 2147483647 w 359"/>
                <a:gd name="T7" fmla="*/ 2147483647 h 234"/>
                <a:gd name="T8" fmla="*/ 2147483647 w 359"/>
                <a:gd name="T9" fmla="*/ 2147483647 h 234"/>
                <a:gd name="T10" fmla="*/ 2147483647 w 359"/>
                <a:gd name="T11" fmla="*/ 2147483647 h 234"/>
                <a:gd name="T12" fmla="*/ 2147483647 w 359"/>
                <a:gd name="T13" fmla="*/ 2147483647 h 234"/>
                <a:gd name="T14" fmla="*/ 2147483647 w 359"/>
                <a:gd name="T15" fmla="*/ 2147483647 h 234"/>
                <a:gd name="T16" fmla="*/ 2147483647 w 359"/>
                <a:gd name="T17" fmla="*/ 2147483647 h 234"/>
                <a:gd name="T18" fmla="*/ 2147483647 w 359"/>
                <a:gd name="T19" fmla="*/ 2147483647 h 234"/>
                <a:gd name="T20" fmla="*/ 2147483647 w 359"/>
                <a:gd name="T21" fmla="*/ 2147483647 h 234"/>
                <a:gd name="T22" fmla="*/ 2147483647 w 359"/>
                <a:gd name="T23" fmla="*/ 2147483647 h 234"/>
                <a:gd name="T24" fmla="*/ 2147483647 w 359"/>
                <a:gd name="T25" fmla="*/ 2147483647 h 234"/>
                <a:gd name="T26" fmla="*/ 0 w 359"/>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234"/>
                <a:gd name="T44" fmla="*/ 359 w 359"/>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234">
                  <a:moveTo>
                    <a:pt x="0" y="111"/>
                  </a:moveTo>
                  <a:lnTo>
                    <a:pt x="64" y="0"/>
                  </a:lnTo>
                  <a:lnTo>
                    <a:pt x="104" y="22"/>
                  </a:lnTo>
                  <a:lnTo>
                    <a:pt x="154" y="47"/>
                  </a:lnTo>
                  <a:lnTo>
                    <a:pt x="206" y="66"/>
                  </a:lnTo>
                  <a:lnTo>
                    <a:pt x="259" y="83"/>
                  </a:lnTo>
                  <a:lnTo>
                    <a:pt x="321" y="99"/>
                  </a:lnTo>
                  <a:lnTo>
                    <a:pt x="359" y="107"/>
                  </a:lnTo>
                  <a:lnTo>
                    <a:pt x="329" y="234"/>
                  </a:lnTo>
                  <a:lnTo>
                    <a:pt x="259" y="218"/>
                  </a:lnTo>
                  <a:lnTo>
                    <a:pt x="185" y="197"/>
                  </a:lnTo>
                  <a:lnTo>
                    <a:pt x="119" y="169"/>
                  </a:lnTo>
                  <a:lnTo>
                    <a:pt x="64" y="144"/>
                  </a:lnTo>
                  <a:lnTo>
                    <a:pt x="0" y="111"/>
                  </a:lnTo>
                  <a:close/>
                </a:path>
              </a:pathLst>
            </a:custGeom>
            <a:solidFill>
              <a:srgbClr val="FAF78D"/>
            </a:solidFill>
            <a:ln w="9525">
              <a:noFill/>
              <a:round/>
              <a:headEnd/>
              <a:tailEnd/>
            </a:ln>
          </p:spPr>
          <p:txBody>
            <a:bodyPr/>
            <a:lstStyle/>
            <a:p>
              <a:endParaRPr lang="en-ZA"/>
            </a:p>
          </p:txBody>
        </p:sp>
        <p:sp>
          <p:nvSpPr>
            <p:cNvPr id="24584" name="Freeform 13"/>
            <p:cNvSpPr>
              <a:spLocks/>
            </p:cNvSpPr>
            <p:nvPr/>
          </p:nvSpPr>
          <p:spPr bwMode="auto">
            <a:xfrm>
              <a:off x="2570163" y="2727325"/>
              <a:ext cx="2765425" cy="2560638"/>
            </a:xfrm>
            <a:custGeom>
              <a:avLst/>
              <a:gdLst>
                <a:gd name="T0" fmla="*/ 2147483647 w 1742"/>
                <a:gd name="T1" fmla="*/ 2147483647 h 1613"/>
                <a:gd name="T2" fmla="*/ 0 w 1742"/>
                <a:gd name="T3" fmla="*/ 2147483647 h 1613"/>
                <a:gd name="T4" fmla="*/ 2147483647 w 1742"/>
                <a:gd name="T5" fmla="*/ 2147483647 h 1613"/>
                <a:gd name="T6" fmla="*/ 2147483647 w 1742"/>
                <a:gd name="T7" fmla="*/ 2147483647 h 1613"/>
                <a:gd name="T8" fmla="*/ 2147483647 w 1742"/>
                <a:gd name="T9" fmla="*/ 2147483647 h 1613"/>
                <a:gd name="T10" fmla="*/ 2147483647 w 1742"/>
                <a:gd name="T11" fmla="*/ 2147483647 h 1613"/>
                <a:gd name="T12" fmla="*/ 2147483647 w 1742"/>
                <a:gd name="T13" fmla="*/ 2147483647 h 1613"/>
                <a:gd name="T14" fmla="*/ 2147483647 w 1742"/>
                <a:gd name="T15" fmla="*/ 0 h 1613"/>
                <a:gd name="T16" fmla="*/ 2147483647 w 1742"/>
                <a:gd name="T17" fmla="*/ 2147483647 h 1613"/>
                <a:gd name="T18" fmla="*/ 2147483647 w 1742"/>
                <a:gd name="T19" fmla="*/ 2147483647 h 1613"/>
                <a:gd name="T20" fmla="*/ 2147483647 w 1742"/>
                <a:gd name="T21" fmla="*/ 2147483647 h 1613"/>
                <a:gd name="T22" fmla="*/ 2147483647 w 1742"/>
                <a:gd name="T23" fmla="*/ 2147483647 h 1613"/>
                <a:gd name="T24" fmla="*/ 2147483647 w 1742"/>
                <a:gd name="T25" fmla="*/ 2147483647 h 1613"/>
                <a:gd name="T26" fmla="*/ 2147483647 w 1742"/>
                <a:gd name="T27" fmla="*/ 2147483647 h 1613"/>
                <a:gd name="T28" fmla="*/ 2147483647 w 1742"/>
                <a:gd name="T29" fmla="*/ 2147483647 h 1613"/>
                <a:gd name="T30" fmla="*/ 2147483647 w 1742"/>
                <a:gd name="T31" fmla="*/ 2147483647 h 1613"/>
                <a:gd name="T32" fmla="*/ 2147483647 w 1742"/>
                <a:gd name="T33" fmla="*/ 2147483647 h 1613"/>
                <a:gd name="T34" fmla="*/ 2147483647 w 1742"/>
                <a:gd name="T35" fmla="*/ 2147483647 h 1613"/>
                <a:gd name="T36" fmla="*/ 2147483647 w 1742"/>
                <a:gd name="T37" fmla="*/ 2147483647 h 1613"/>
                <a:gd name="T38" fmla="*/ 2147483647 w 1742"/>
                <a:gd name="T39" fmla="*/ 2147483647 h 1613"/>
                <a:gd name="T40" fmla="*/ 2147483647 w 1742"/>
                <a:gd name="T41" fmla="*/ 2147483647 h 1613"/>
                <a:gd name="T42" fmla="*/ 2147483647 w 1742"/>
                <a:gd name="T43" fmla="*/ 2147483647 h 1613"/>
                <a:gd name="T44" fmla="*/ 2147483647 w 1742"/>
                <a:gd name="T45" fmla="*/ 2147483647 h 1613"/>
                <a:gd name="T46" fmla="*/ 2147483647 w 1742"/>
                <a:gd name="T47" fmla="*/ 2147483647 h 1613"/>
                <a:gd name="T48" fmla="*/ 2147483647 w 1742"/>
                <a:gd name="T49" fmla="*/ 2147483647 h 1613"/>
                <a:gd name="T50" fmla="*/ 2147483647 w 1742"/>
                <a:gd name="T51" fmla="*/ 2147483647 h 1613"/>
                <a:gd name="T52" fmla="*/ 2147483647 w 1742"/>
                <a:gd name="T53" fmla="*/ 2147483647 h 1613"/>
                <a:gd name="T54" fmla="*/ 2147483647 w 1742"/>
                <a:gd name="T55" fmla="*/ 2147483647 h 1613"/>
                <a:gd name="T56" fmla="*/ 2147483647 w 1742"/>
                <a:gd name="T57" fmla="*/ 2147483647 h 1613"/>
                <a:gd name="T58" fmla="*/ 2147483647 w 1742"/>
                <a:gd name="T59" fmla="*/ 2147483647 h 1613"/>
                <a:gd name="T60" fmla="*/ 2147483647 w 1742"/>
                <a:gd name="T61" fmla="*/ 2147483647 h 1613"/>
                <a:gd name="T62" fmla="*/ 2147483647 w 1742"/>
                <a:gd name="T63" fmla="*/ 2147483647 h 1613"/>
                <a:gd name="T64" fmla="*/ 2147483647 w 1742"/>
                <a:gd name="T65" fmla="*/ 2147483647 h 1613"/>
                <a:gd name="T66" fmla="*/ 2147483647 w 1742"/>
                <a:gd name="T67" fmla="*/ 2147483647 h 1613"/>
                <a:gd name="T68" fmla="*/ 2147483647 w 1742"/>
                <a:gd name="T69" fmla="*/ 2147483647 h 1613"/>
                <a:gd name="T70" fmla="*/ 2147483647 w 1742"/>
                <a:gd name="T71" fmla="*/ 2147483647 h 1613"/>
                <a:gd name="T72" fmla="*/ 2147483647 w 1742"/>
                <a:gd name="T73" fmla="*/ 2147483647 h 1613"/>
                <a:gd name="T74" fmla="*/ 2147483647 w 1742"/>
                <a:gd name="T75" fmla="*/ 2147483647 h 1613"/>
                <a:gd name="T76" fmla="*/ 2147483647 w 1742"/>
                <a:gd name="T77" fmla="*/ 2147483647 h 1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2"/>
                <a:gd name="T118" fmla="*/ 0 h 1613"/>
                <a:gd name="T119" fmla="*/ 1742 w 1742"/>
                <a:gd name="T120" fmla="*/ 1613 h 16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2" h="1613">
                  <a:moveTo>
                    <a:pt x="35" y="1018"/>
                  </a:moveTo>
                  <a:lnTo>
                    <a:pt x="16" y="943"/>
                  </a:lnTo>
                  <a:lnTo>
                    <a:pt x="0" y="862"/>
                  </a:lnTo>
                  <a:lnTo>
                    <a:pt x="0" y="743"/>
                  </a:lnTo>
                  <a:lnTo>
                    <a:pt x="22" y="622"/>
                  </a:lnTo>
                  <a:lnTo>
                    <a:pt x="50" y="526"/>
                  </a:lnTo>
                  <a:lnTo>
                    <a:pt x="95" y="432"/>
                  </a:lnTo>
                  <a:lnTo>
                    <a:pt x="144" y="356"/>
                  </a:lnTo>
                  <a:lnTo>
                    <a:pt x="198" y="288"/>
                  </a:lnTo>
                  <a:lnTo>
                    <a:pt x="265" y="225"/>
                  </a:lnTo>
                  <a:lnTo>
                    <a:pt x="356" y="156"/>
                  </a:lnTo>
                  <a:lnTo>
                    <a:pt x="454" y="96"/>
                  </a:lnTo>
                  <a:lnTo>
                    <a:pt x="538" y="58"/>
                  </a:lnTo>
                  <a:lnTo>
                    <a:pt x="642" y="25"/>
                  </a:lnTo>
                  <a:lnTo>
                    <a:pt x="717" y="12"/>
                  </a:lnTo>
                  <a:lnTo>
                    <a:pt x="820" y="0"/>
                  </a:lnTo>
                  <a:lnTo>
                    <a:pt x="924" y="2"/>
                  </a:lnTo>
                  <a:lnTo>
                    <a:pt x="1030" y="12"/>
                  </a:lnTo>
                  <a:lnTo>
                    <a:pt x="1122" y="31"/>
                  </a:lnTo>
                  <a:lnTo>
                    <a:pt x="1206" y="60"/>
                  </a:lnTo>
                  <a:lnTo>
                    <a:pt x="1295" y="100"/>
                  </a:lnTo>
                  <a:lnTo>
                    <a:pt x="1379" y="148"/>
                  </a:lnTo>
                  <a:lnTo>
                    <a:pt x="1450" y="202"/>
                  </a:lnTo>
                  <a:lnTo>
                    <a:pt x="1525" y="273"/>
                  </a:lnTo>
                  <a:lnTo>
                    <a:pt x="1598" y="358"/>
                  </a:lnTo>
                  <a:lnTo>
                    <a:pt x="1663" y="463"/>
                  </a:lnTo>
                  <a:lnTo>
                    <a:pt x="1705" y="557"/>
                  </a:lnTo>
                  <a:lnTo>
                    <a:pt x="1728" y="646"/>
                  </a:lnTo>
                  <a:lnTo>
                    <a:pt x="1742" y="742"/>
                  </a:lnTo>
                  <a:lnTo>
                    <a:pt x="1742" y="843"/>
                  </a:lnTo>
                  <a:lnTo>
                    <a:pt x="1727" y="966"/>
                  </a:lnTo>
                  <a:lnTo>
                    <a:pt x="1702" y="1054"/>
                  </a:lnTo>
                  <a:lnTo>
                    <a:pt x="1665" y="1137"/>
                  </a:lnTo>
                  <a:lnTo>
                    <a:pt x="1613" y="1227"/>
                  </a:lnTo>
                  <a:lnTo>
                    <a:pt x="1535" y="1329"/>
                  </a:lnTo>
                  <a:lnTo>
                    <a:pt x="1446" y="1412"/>
                  </a:lnTo>
                  <a:lnTo>
                    <a:pt x="1354" y="1477"/>
                  </a:lnTo>
                  <a:lnTo>
                    <a:pt x="1258" y="1529"/>
                  </a:lnTo>
                  <a:lnTo>
                    <a:pt x="1154" y="1563"/>
                  </a:lnTo>
                  <a:lnTo>
                    <a:pt x="1108" y="1579"/>
                  </a:lnTo>
                  <a:lnTo>
                    <a:pt x="1110" y="1613"/>
                  </a:lnTo>
                  <a:lnTo>
                    <a:pt x="924" y="1559"/>
                  </a:lnTo>
                  <a:lnTo>
                    <a:pt x="1070" y="1433"/>
                  </a:lnTo>
                  <a:lnTo>
                    <a:pt x="1074" y="1452"/>
                  </a:lnTo>
                  <a:lnTo>
                    <a:pt x="1139" y="1433"/>
                  </a:lnTo>
                  <a:lnTo>
                    <a:pt x="1218" y="1404"/>
                  </a:lnTo>
                  <a:lnTo>
                    <a:pt x="1289" y="1364"/>
                  </a:lnTo>
                  <a:lnTo>
                    <a:pt x="1394" y="1283"/>
                  </a:lnTo>
                  <a:lnTo>
                    <a:pt x="1467" y="1202"/>
                  </a:lnTo>
                  <a:lnTo>
                    <a:pt x="1531" y="1106"/>
                  </a:lnTo>
                  <a:lnTo>
                    <a:pt x="1579" y="997"/>
                  </a:lnTo>
                  <a:lnTo>
                    <a:pt x="1600" y="891"/>
                  </a:lnTo>
                  <a:lnTo>
                    <a:pt x="1604" y="788"/>
                  </a:lnTo>
                  <a:lnTo>
                    <a:pt x="1592" y="690"/>
                  </a:lnTo>
                  <a:lnTo>
                    <a:pt x="1569" y="605"/>
                  </a:lnTo>
                  <a:lnTo>
                    <a:pt x="1523" y="500"/>
                  </a:lnTo>
                  <a:lnTo>
                    <a:pt x="1458" y="404"/>
                  </a:lnTo>
                  <a:lnTo>
                    <a:pt x="1379" y="321"/>
                  </a:lnTo>
                  <a:lnTo>
                    <a:pt x="1281" y="248"/>
                  </a:lnTo>
                  <a:lnTo>
                    <a:pt x="1183" y="196"/>
                  </a:lnTo>
                  <a:lnTo>
                    <a:pt x="1083" y="162"/>
                  </a:lnTo>
                  <a:lnTo>
                    <a:pt x="991" y="142"/>
                  </a:lnTo>
                  <a:lnTo>
                    <a:pt x="907" y="133"/>
                  </a:lnTo>
                  <a:lnTo>
                    <a:pt x="795" y="137"/>
                  </a:lnTo>
                  <a:lnTo>
                    <a:pt x="672" y="156"/>
                  </a:lnTo>
                  <a:lnTo>
                    <a:pt x="573" y="189"/>
                  </a:lnTo>
                  <a:lnTo>
                    <a:pt x="480" y="231"/>
                  </a:lnTo>
                  <a:lnTo>
                    <a:pt x="404" y="283"/>
                  </a:lnTo>
                  <a:lnTo>
                    <a:pt x="331" y="346"/>
                  </a:lnTo>
                  <a:lnTo>
                    <a:pt x="262" y="423"/>
                  </a:lnTo>
                  <a:lnTo>
                    <a:pt x="225" y="478"/>
                  </a:lnTo>
                  <a:lnTo>
                    <a:pt x="187" y="553"/>
                  </a:lnTo>
                  <a:lnTo>
                    <a:pt x="160" y="624"/>
                  </a:lnTo>
                  <a:lnTo>
                    <a:pt x="137" y="707"/>
                  </a:lnTo>
                  <a:lnTo>
                    <a:pt x="131" y="807"/>
                  </a:lnTo>
                  <a:lnTo>
                    <a:pt x="135" y="905"/>
                  </a:lnTo>
                  <a:lnTo>
                    <a:pt x="156" y="987"/>
                  </a:lnTo>
                  <a:lnTo>
                    <a:pt x="35" y="1018"/>
                  </a:lnTo>
                  <a:close/>
                </a:path>
              </a:pathLst>
            </a:custGeom>
            <a:solidFill>
              <a:schemeClr val="hlink"/>
            </a:solidFill>
            <a:ln w="9525">
              <a:noFill/>
              <a:round/>
              <a:headEnd/>
              <a:tailEnd/>
            </a:ln>
          </p:spPr>
          <p:txBody>
            <a:bodyPr/>
            <a:lstStyle/>
            <a:p>
              <a:endParaRPr lang="en-ZA"/>
            </a:p>
          </p:txBody>
        </p:sp>
        <p:sp>
          <p:nvSpPr>
            <p:cNvPr id="24585" name="Freeform 14"/>
            <p:cNvSpPr>
              <a:spLocks/>
            </p:cNvSpPr>
            <p:nvPr/>
          </p:nvSpPr>
          <p:spPr bwMode="auto">
            <a:xfrm>
              <a:off x="2960687" y="2454276"/>
              <a:ext cx="2781300" cy="1757363"/>
            </a:xfrm>
            <a:custGeom>
              <a:avLst/>
              <a:gdLst>
                <a:gd name="T0" fmla="*/ 0 w 1752"/>
                <a:gd name="T1" fmla="*/ 2147483647 h 1107"/>
                <a:gd name="T2" fmla="*/ 2147483647 w 1752"/>
                <a:gd name="T3" fmla="*/ 2147483647 h 1107"/>
                <a:gd name="T4" fmla="*/ 2147483647 w 1752"/>
                <a:gd name="T5" fmla="*/ 2147483647 h 1107"/>
                <a:gd name="T6" fmla="*/ 2147483647 w 1752"/>
                <a:gd name="T7" fmla="*/ 2147483647 h 1107"/>
                <a:gd name="T8" fmla="*/ 2147483647 w 1752"/>
                <a:gd name="T9" fmla="*/ 2147483647 h 1107"/>
                <a:gd name="T10" fmla="*/ 2147483647 w 1752"/>
                <a:gd name="T11" fmla="*/ 2147483647 h 1107"/>
                <a:gd name="T12" fmla="*/ 2147483647 w 1752"/>
                <a:gd name="T13" fmla="*/ 2147483647 h 1107"/>
                <a:gd name="T14" fmla="*/ 2147483647 w 1752"/>
                <a:gd name="T15" fmla="*/ 0 h 1107"/>
                <a:gd name="T16" fmla="*/ 2147483647 w 1752"/>
                <a:gd name="T17" fmla="*/ 2147483647 h 1107"/>
                <a:gd name="T18" fmla="*/ 2147483647 w 1752"/>
                <a:gd name="T19" fmla="*/ 2147483647 h 1107"/>
                <a:gd name="T20" fmla="*/ 2147483647 w 1752"/>
                <a:gd name="T21" fmla="*/ 2147483647 h 1107"/>
                <a:gd name="T22" fmla="*/ 2147483647 w 1752"/>
                <a:gd name="T23" fmla="*/ 2147483647 h 1107"/>
                <a:gd name="T24" fmla="*/ 2147483647 w 1752"/>
                <a:gd name="T25" fmla="*/ 2147483647 h 1107"/>
                <a:gd name="T26" fmla="*/ 2147483647 w 1752"/>
                <a:gd name="T27" fmla="*/ 2147483647 h 1107"/>
                <a:gd name="T28" fmla="*/ 2147483647 w 1752"/>
                <a:gd name="T29" fmla="*/ 2147483647 h 1107"/>
                <a:gd name="T30" fmla="*/ 2147483647 w 1752"/>
                <a:gd name="T31" fmla="*/ 2147483647 h 1107"/>
                <a:gd name="T32" fmla="*/ 2147483647 w 1752"/>
                <a:gd name="T33" fmla="*/ 2147483647 h 1107"/>
                <a:gd name="T34" fmla="*/ 2147483647 w 1752"/>
                <a:gd name="T35" fmla="*/ 2147483647 h 1107"/>
                <a:gd name="T36" fmla="*/ 2147483647 w 1752"/>
                <a:gd name="T37" fmla="*/ 2147483647 h 1107"/>
                <a:gd name="T38" fmla="*/ 2147483647 w 1752"/>
                <a:gd name="T39" fmla="*/ 2147483647 h 1107"/>
                <a:gd name="T40" fmla="*/ 2147483647 w 1752"/>
                <a:gd name="T41" fmla="*/ 2147483647 h 1107"/>
                <a:gd name="T42" fmla="*/ 2147483647 w 1752"/>
                <a:gd name="T43" fmla="*/ 2147483647 h 1107"/>
                <a:gd name="T44" fmla="*/ 2147483647 w 1752"/>
                <a:gd name="T45" fmla="*/ 2147483647 h 1107"/>
                <a:gd name="T46" fmla="*/ 2147483647 w 1752"/>
                <a:gd name="T47" fmla="*/ 2147483647 h 1107"/>
                <a:gd name="T48" fmla="*/ 2147483647 w 1752"/>
                <a:gd name="T49" fmla="*/ 2147483647 h 1107"/>
                <a:gd name="T50" fmla="*/ 2147483647 w 1752"/>
                <a:gd name="T51" fmla="*/ 2147483647 h 1107"/>
                <a:gd name="T52" fmla="*/ 2147483647 w 1752"/>
                <a:gd name="T53" fmla="*/ 2147483647 h 1107"/>
                <a:gd name="T54" fmla="*/ 2147483647 w 1752"/>
                <a:gd name="T55" fmla="*/ 2147483647 h 1107"/>
                <a:gd name="T56" fmla="*/ 2147483647 w 1752"/>
                <a:gd name="T57" fmla="*/ 2147483647 h 1107"/>
                <a:gd name="T58" fmla="*/ 2147483647 w 1752"/>
                <a:gd name="T59" fmla="*/ 2147483647 h 1107"/>
                <a:gd name="T60" fmla="*/ 2147483647 w 1752"/>
                <a:gd name="T61" fmla="*/ 2147483647 h 1107"/>
                <a:gd name="T62" fmla="*/ 2147483647 w 1752"/>
                <a:gd name="T63" fmla="*/ 2147483647 h 1107"/>
                <a:gd name="T64" fmla="*/ 2147483647 w 1752"/>
                <a:gd name="T65" fmla="*/ 2147483647 h 1107"/>
                <a:gd name="T66" fmla="*/ 2147483647 w 1752"/>
                <a:gd name="T67" fmla="*/ 2147483647 h 1107"/>
                <a:gd name="T68" fmla="*/ 2147483647 w 1752"/>
                <a:gd name="T69" fmla="*/ 2147483647 h 1107"/>
                <a:gd name="T70" fmla="*/ 2147483647 w 1752"/>
                <a:gd name="T71" fmla="*/ 2147483647 h 1107"/>
                <a:gd name="T72" fmla="*/ 2147483647 w 1752"/>
                <a:gd name="T73" fmla="*/ 2147483647 h 1107"/>
                <a:gd name="T74" fmla="*/ 2147483647 w 1752"/>
                <a:gd name="T75" fmla="*/ 2147483647 h 1107"/>
                <a:gd name="T76" fmla="*/ 2147483647 w 1752"/>
                <a:gd name="T77" fmla="*/ 2147483647 h 1107"/>
                <a:gd name="T78" fmla="*/ 2147483647 w 1752"/>
                <a:gd name="T79" fmla="*/ 2147483647 h 1107"/>
                <a:gd name="T80" fmla="*/ 2147483647 w 1752"/>
                <a:gd name="T81" fmla="*/ 2147483647 h 1107"/>
                <a:gd name="T82" fmla="*/ 2147483647 w 1752"/>
                <a:gd name="T83" fmla="*/ 2147483647 h 1107"/>
                <a:gd name="T84" fmla="*/ 2147483647 w 1752"/>
                <a:gd name="T85" fmla="*/ 2147483647 h 1107"/>
                <a:gd name="T86" fmla="*/ 2147483647 w 1752"/>
                <a:gd name="T87" fmla="*/ 2147483647 h 1107"/>
                <a:gd name="T88" fmla="*/ 2147483647 w 1752"/>
                <a:gd name="T89" fmla="*/ 2147483647 h 1107"/>
                <a:gd name="T90" fmla="*/ 2147483647 w 1752"/>
                <a:gd name="T91" fmla="*/ 2147483647 h 1107"/>
                <a:gd name="T92" fmla="*/ 2147483647 w 1752"/>
                <a:gd name="T93" fmla="*/ 2147483647 h 1107"/>
                <a:gd name="T94" fmla="*/ 2147483647 w 1752"/>
                <a:gd name="T95" fmla="*/ 2147483647 h 1107"/>
                <a:gd name="T96" fmla="*/ 2147483647 w 1752"/>
                <a:gd name="T97" fmla="*/ 2147483647 h 1107"/>
                <a:gd name="T98" fmla="*/ 2147483647 w 1752"/>
                <a:gd name="T99" fmla="*/ 2147483647 h 1107"/>
                <a:gd name="T100" fmla="*/ 0 w 1752"/>
                <a:gd name="T101" fmla="*/ 2147483647 h 1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52"/>
                <a:gd name="T154" fmla="*/ 0 h 1107"/>
                <a:gd name="T155" fmla="*/ 1752 w 1752"/>
                <a:gd name="T156" fmla="*/ 1107 h 1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52" h="1107">
                  <a:moveTo>
                    <a:pt x="0" y="180"/>
                  </a:moveTo>
                  <a:lnTo>
                    <a:pt x="78" y="135"/>
                  </a:lnTo>
                  <a:lnTo>
                    <a:pt x="149" y="98"/>
                  </a:lnTo>
                  <a:lnTo>
                    <a:pt x="218" y="70"/>
                  </a:lnTo>
                  <a:lnTo>
                    <a:pt x="306" y="40"/>
                  </a:lnTo>
                  <a:lnTo>
                    <a:pt x="407" y="20"/>
                  </a:lnTo>
                  <a:lnTo>
                    <a:pt x="502" y="4"/>
                  </a:lnTo>
                  <a:lnTo>
                    <a:pt x="609" y="0"/>
                  </a:lnTo>
                  <a:lnTo>
                    <a:pt x="699" y="3"/>
                  </a:lnTo>
                  <a:lnTo>
                    <a:pt x="799" y="13"/>
                  </a:lnTo>
                  <a:lnTo>
                    <a:pt x="927" y="39"/>
                  </a:lnTo>
                  <a:lnTo>
                    <a:pt x="1069" y="87"/>
                  </a:lnTo>
                  <a:lnTo>
                    <a:pt x="1160" y="125"/>
                  </a:lnTo>
                  <a:lnTo>
                    <a:pt x="1235" y="170"/>
                  </a:lnTo>
                  <a:lnTo>
                    <a:pt x="1322" y="231"/>
                  </a:lnTo>
                  <a:lnTo>
                    <a:pt x="1395" y="297"/>
                  </a:lnTo>
                  <a:lnTo>
                    <a:pt x="1466" y="371"/>
                  </a:lnTo>
                  <a:lnTo>
                    <a:pt x="1547" y="476"/>
                  </a:lnTo>
                  <a:lnTo>
                    <a:pt x="1589" y="545"/>
                  </a:lnTo>
                  <a:lnTo>
                    <a:pt x="1633" y="634"/>
                  </a:lnTo>
                  <a:lnTo>
                    <a:pt x="1672" y="745"/>
                  </a:lnTo>
                  <a:lnTo>
                    <a:pt x="1695" y="866"/>
                  </a:lnTo>
                  <a:lnTo>
                    <a:pt x="1702" y="962"/>
                  </a:lnTo>
                  <a:lnTo>
                    <a:pt x="1752" y="967"/>
                  </a:lnTo>
                  <a:lnTo>
                    <a:pt x="1641" y="1107"/>
                  </a:lnTo>
                  <a:lnTo>
                    <a:pt x="1549" y="947"/>
                  </a:lnTo>
                  <a:lnTo>
                    <a:pt x="1592" y="952"/>
                  </a:lnTo>
                  <a:lnTo>
                    <a:pt x="1582" y="877"/>
                  </a:lnTo>
                  <a:lnTo>
                    <a:pt x="1563" y="789"/>
                  </a:lnTo>
                  <a:lnTo>
                    <a:pt x="1526" y="681"/>
                  </a:lnTo>
                  <a:lnTo>
                    <a:pt x="1501" y="630"/>
                  </a:lnTo>
                  <a:lnTo>
                    <a:pt x="1459" y="567"/>
                  </a:lnTo>
                  <a:lnTo>
                    <a:pt x="1405" y="490"/>
                  </a:lnTo>
                  <a:lnTo>
                    <a:pt x="1363" y="442"/>
                  </a:lnTo>
                  <a:lnTo>
                    <a:pt x="1304" y="383"/>
                  </a:lnTo>
                  <a:lnTo>
                    <a:pt x="1264" y="351"/>
                  </a:lnTo>
                  <a:lnTo>
                    <a:pt x="1196" y="303"/>
                  </a:lnTo>
                  <a:lnTo>
                    <a:pt x="1115" y="255"/>
                  </a:lnTo>
                  <a:lnTo>
                    <a:pt x="1028" y="217"/>
                  </a:lnTo>
                  <a:lnTo>
                    <a:pt x="949" y="185"/>
                  </a:lnTo>
                  <a:lnTo>
                    <a:pt x="865" y="162"/>
                  </a:lnTo>
                  <a:lnTo>
                    <a:pt x="794" y="147"/>
                  </a:lnTo>
                  <a:lnTo>
                    <a:pt x="685" y="136"/>
                  </a:lnTo>
                  <a:lnTo>
                    <a:pt x="579" y="135"/>
                  </a:lnTo>
                  <a:lnTo>
                    <a:pt x="485" y="144"/>
                  </a:lnTo>
                  <a:lnTo>
                    <a:pt x="391" y="161"/>
                  </a:lnTo>
                  <a:lnTo>
                    <a:pt x="296" y="187"/>
                  </a:lnTo>
                  <a:lnTo>
                    <a:pt x="210" y="218"/>
                  </a:lnTo>
                  <a:lnTo>
                    <a:pt x="138" y="253"/>
                  </a:lnTo>
                  <a:lnTo>
                    <a:pt x="75" y="294"/>
                  </a:lnTo>
                  <a:lnTo>
                    <a:pt x="0" y="180"/>
                  </a:lnTo>
                  <a:close/>
                </a:path>
              </a:pathLst>
            </a:custGeom>
            <a:solidFill>
              <a:schemeClr val="accent1"/>
            </a:solidFill>
            <a:ln w="9525">
              <a:noFill/>
              <a:round/>
              <a:headEnd/>
              <a:tailEnd/>
            </a:ln>
          </p:spPr>
          <p:txBody>
            <a:bodyPr/>
            <a:lstStyle/>
            <a:p>
              <a:endParaRPr lang="en-ZA"/>
            </a:p>
          </p:txBody>
        </p:sp>
        <p:sp>
          <p:nvSpPr>
            <p:cNvPr id="24586" name="Oval 15"/>
            <p:cNvSpPr>
              <a:spLocks noChangeArrowheads="1"/>
            </p:cNvSpPr>
            <p:nvPr/>
          </p:nvSpPr>
          <p:spPr bwMode="auto">
            <a:xfrm>
              <a:off x="5189538" y="3114676"/>
              <a:ext cx="163513" cy="163513"/>
            </a:xfrm>
            <a:prstGeom prst="ellipse">
              <a:avLst/>
            </a:prstGeom>
            <a:solidFill>
              <a:schemeClr val="tx1"/>
            </a:solidFill>
            <a:ln w="9525">
              <a:noFill/>
              <a:round/>
              <a:headEnd/>
              <a:tailEnd/>
            </a:ln>
          </p:spPr>
          <p:txBody>
            <a:bodyPr wrap="none" anchor="ctr"/>
            <a:lstStyle/>
            <a:p>
              <a:endParaRPr lang="en-US">
                <a:latin typeface="Arial" pitchFamily="34" charset="0"/>
                <a:cs typeface="Arial" pitchFamily="34" charset="0"/>
              </a:endParaRPr>
            </a:p>
          </p:txBody>
        </p:sp>
        <p:sp>
          <p:nvSpPr>
            <p:cNvPr id="24587" name="Freeform 16"/>
            <p:cNvSpPr>
              <a:spLocks/>
            </p:cNvSpPr>
            <p:nvPr/>
          </p:nvSpPr>
          <p:spPr bwMode="auto">
            <a:xfrm>
              <a:off x="3673475" y="2455863"/>
              <a:ext cx="965200" cy="336550"/>
            </a:xfrm>
            <a:custGeom>
              <a:avLst/>
              <a:gdLst>
                <a:gd name="T0" fmla="*/ 0 w 608"/>
                <a:gd name="T1" fmla="*/ 2147483647 h 217"/>
                <a:gd name="T2" fmla="*/ 2147483647 w 608"/>
                <a:gd name="T3" fmla="*/ 2147483647 h 217"/>
                <a:gd name="T4" fmla="*/ 2147483647 w 608"/>
                <a:gd name="T5" fmla="*/ 0 h 217"/>
                <a:gd name="T6" fmla="*/ 2147483647 w 608"/>
                <a:gd name="T7" fmla="*/ 2147483647 h 217"/>
                <a:gd name="T8" fmla="*/ 2147483647 w 608"/>
                <a:gd name="T9" fmla="*/ 2147483647 h 217"/>
                <a:gd name="T10" fmla="*/ 2147483647 w 608"/>
                <a:gd name="T11" fmla="*/ 2147483647 h 217"/>
                <a:gd name="T12" fmla="*/ 2147483647 w 608"/>
                <a:gd name="T13" fmla="*/ 2147483647 h 217"/>
                <a:gd name="T14" fmla="*/ 2147483647 w 608"/>
                <a:gd name="T15" fmla="*/ 2147483647 h 217"/>
                <a:gd name="T16" fmla="*/ 2147483647 w 608"/>
                <a:gd name="T17" fmla="*/ 2147483647 h 217"/>
                <a:gd name="T18" fmla="*/ 2147483647 w 608"/>
                <a:gd name="T19" fmla="*/ 2147483647 h 217"/>
                <a:gd name="T20" fmla="*/ 2147483647 w 608"/>
                <a:gd name="T21" fmla="*/ 2147483647 h 217"/>
                <a:gd name="T22" fmla="*/ 2147483647 w 608"/>
                <a:gd name="T23" fmla="*/ 2147483647 h 217"/>
                <a:gd name="T24" fmla="*/ 2147483647 w 608"/>
                <a:gd name="T25" fmla="*/ 2147483647 h 217"/>
                <a:gd name="T26" fmla="*/ 2147483647 w 608"/>
                <a:gd name="T27" fmla="*/ 2147483647 h 217"/>
                <a:gd name="T28" fmla="*/ 2147483647 w 608"/>
                <a:gd name="T29" fmla="*/ 2147483647 h 217"/>
                <a:gd name="T30" fmla="*/ 2147483647 w 608"/>
                <a:gd name="T31" fmla="*/ 2147483647 h 217"/>
                <a:gd name="T32" fmla="*/ 2147483647 w 608"/>
                <a:gd name="T33" fmla="*/ 2147483647 h 217"/>
                <a:gd name="T34" fmla="*/ 0 w 608"/>
                <a:gd name="T35" fmla="*/ 2147483647 h 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8"/>
                <a:gd name="T55" fmla="*/ 0 h 217"/>
                <a:gd name="T56" fmla="*/ 608 w 608"/>
                <a:gd name="T57" fmla="*/ 217 h 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8" h="217">
                  <a:moveTo>
                    <a:pt x="0" y="12"/>
                  </a:moveTo>
                  <a:lnTo>
                    <a:pt x="74" y="5"/>
                  </a:lnTo>
                  <a:lnTo>
                    <a:pt x="156" y="0"/>
                  </a:lnTo>
                  <a:lnTo>
                    <a:pt x="240" y="4"/>
                  </a:lnTo>
                  <a:lnTo>
                    <a:pt x="328" y="12"/>
                  </a:lnTo>
                  <a:lnTo>
                    <a:pt x="428" y="29"/>
                  </a:lnTo>
                  <a:lnTo>
                    <a:pt x="528" y="56"/>
                  </a:lnTo>
                  <a:lnTo>
                    <a:pt x="608" y="82"/>
                  </a:lnTo>
                  <a:lnTo>
                    <a:pt x="566" y="217"/>
                  </a:lnTo>
                  <a:lnTo>
                    <a:pt x="514" y="196"/>
                  </a:lnTo>
                  <a:lnTo>
                    <a:pt x="433" y="170"/>
                  </a:lnTo>
                  <a:lnTo>
                    <a:pt x="357" y="152"/>
                  </a:lnTo>
                  <a:lnTo>
                    <a:pt x="281" y="143"/>
                  </a:lnTo>
                  <a:lnTo>
                    <a:pt x="207" y="138"/>
                  </a:lnTo>
                  <a:lnTo>
                    <a:pt x="125" y="140"/>
                  </a:lnTo>
                  <a:lnTo>
                    <a:pt x="66" y="144"/>
                  </a:lnTo>
                  <a:lnTo>
                    <a:pt x="16" y="149"/>
                  </a:lnTo>
                  <a:lnTo>
                    <a:pt x="0" y="12"/>
                  </a:lnTo>
                  <a:close/>
                </a:path>
              </a:pathLst>
            </a:custGeom>
            <a:solidFill>
              <a:srgbClr val="16D436"/>
            </a:solidFill>
            <a:ln w="9525">
              <a:noFill/>
              <a:round/>
              <a:headEnd/>
              <a:tailEnd/>
            </a:ln>
          </p:spPr>
          <p:txBody>
            <a:bodyPr/>
            <a:lstStyle/>
            <a:p>
              <a:endParaRPr lang="en-ZA"/>
            </a:p>
          </p:txBody>
        </p:sp>
        <p:sp>
          <p:nvSpPr>
            <p:cNvPr id="24588" name="Freeform 17"/>
            <p:cNvSpPr>
              <a:spLocks/>
            </p:cNvSpPr>
            <p:nvPr/>
          </p:nvSpPr>
          <p:spPr bwMode="auto">
            <a:xfrm>
              <a:off x="2957513" y="2474914"/>
              <a:ext cx="741363" cy="454025"/>
            </a:xfrm>
            <a:custGeom>
              <a:avLst/>
              <a:gdLst>
                <a:gd name="T0" fmla="*/ 0 w 467"/>
                <a:gd name="T1" fmla="*/ 2147483647 h 286"/>
                <a:gd name="T2" fmla="*/ 2147483647 w 467"/>
                <a:gd name="T3" fmla="*/ 2147483647 h 286"/>
                <a:gd name="T4" fmla="*/ 2147483647 w 467"/>
                <a:gd name="T5" fmla="*/ 2147483647 h 286"/>
                <a:gd name="T6" fmla="*/ 2147483647 w 467"/>
                <a:gd name="T7" fmla="*/ 2147483647 h 286"/>
                <a:gd name="T8" fmla="*/ 2147483647 w 467"/>
                <a:gd name="T9" fmla="*/ 2147483647 h 286"/>
                <a:gd name="T10" fmla="*/ 2147483647 w 467"/>
                <a:gd name="T11" fmla="*/ 2147483647 h 286"/>
                <a:gd name="T12" fmla="*/ 2147483647 w 467"/>
                <a:gd name="T13" fmla="*/ 2147483647 h 286"/>
                <a:gd name="T14" fmla="*/ 2147483647 w 467"/>
                <a:gd name="T15" fmla="*/ 2147483647 h 286"/>
                <a:gd name="T16" fmla="*/ 2147483647 w 467"/>
                <a:gd name="T17" fmla="*/ 0 h 286"/>
                <a:gd name="T18" fmla="*/ 2147483647 w 467"/>
                <a:gd name="T19" fmla="*/ 2147483647 h 286"/>
                <a:gd name="T20" fmla="*/ 2147483647 w 467"/>
                <a:gd name="T21" fmla="*/ 2147483647 h 286"/>
                <a:gd name="T22" fmla="*/ 2147483647 w 467"/>
                <a:gd name="T23" fmla="*/ 2147483647 h 286"/>
                <a:gd name="T24" fmla="*/ 2147483647 w 467"/>
                <a:gd name="T25" fmla="*/ 2147483647 h 286"/>
                <a:gd name="T26" fmla="*/ 2147483647 w 467"/>
                <a:gd name="T27" fmla="*/ 2147483647 h 286"/>
                <a:gd name="T28" fmla="*/ 2147483647 w 467"/>
                <a:gd name="T29" fmla="*/ 2147483647 h 286"/>
                <a:gd name="T30" fmla="*/ 2147483647 w 467"/>
                <a:gd name="T31" fmla="*/ 2147483647 h 286"/>
                <a:gd name="T32" fmla="*/ 0 w 467"/>
                <a:gd name="T33" fmla="*/ 2147483647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7"/>
                <a:gd name="T52" fmla="*/ 0 h 286"/>
                <a:gd name="T53" fmla="*/ 467 w 467"/>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7" h="286">
                  <a:moveTo>
                    <a:pt x="0" y="172"/>
                  </a:moveTo>
                  <a:lnTo>
                    <a:pt x="57" y="135"/>
                  </a:lnTo>
                  <a:lnTo>
                    <a:pt x="126" y="98"/>
                  </a:lnTo>
                  <a:lnTo>
                    <a:pt x="195" y="66"/>
                  </a:lnTo>
                  <a:lnTo>
                    <a:pt x="263" y="41"/>
                  </a:lnTo>
                  <a:lnTo>
                    <a:pt x="328" y="25"/>
                  </a:lnTo>
                  <a:lnTo>
                    <a:pt x="391" y="11"/>
                  </a:lnTo>
                  <a:lnTo>
                    <a:pt x="437" y="3"/>
                  </a:lnTo>
                  <a:lnTo>
                    <a:pt x="451" y="0"/>
                  </a:lnTo>
                  <a:lnTo>
                    <a:pt x="467" y="136"/>
                  </a:lnTo>
                  <a:lnTo>
                    <a:pt x="408" y="146"/>
                  </a:lnTo>
                  <a:lnTo>
                    <a:pt x="325" y="168"/>
                  </a:lnTo>
                  <a:lnTo>
                    <a:pt x="263" y="190"/>
                  </a:lnTo>
                  <a:lnTo>
                    <a:pt x="208" y="214"/>
                  </a:lnTo>
                  <a:lnTo>
                    <a:pt x="134" y="251"/>
                  </a:lnTo>
                  <a:lnTo>
                    <a:pt x="77" y="286"/>
                  </a:lnTo>
                  <a:lnTo>
                    <a:pt x="0" y="172"/>
                  </a:lnTo>
                  <a:close/>
                </a:path>
              </a:pathLst>
            </a:custGeom>
            <a:solidFill>
              <a:srgbClr val="86F298"/>
            </a:solidFill>
            <a:ln w="9525">
              <a:noFill/>
              <a:round/>
              <a:headEnd/>
              <a:tailEnd/>
            </a:ln>
          </p:spPr>
          <p:txBody>
            <a:bodyPr/>
            <a:lstStyle/>
            <a:p>
              <a:endParaRPr lang="en-ZA"/>
            </a:p>
          </p:txBody>
        </p:sp>
        <p:sp>
          <p:nvSpPr>
            <p:cNvPr id="7188" name="Text Box 20"/>
            <p:cNvSpPr txBox="1">
              <a:spLocks noChangeArrowheads="1"/>
            </p:cNvSpPr>
            <p:nvPr/>
          </p:nvSpPr>
          <p:spPr bwMode="auto">
            <a:xfrm rot="-647058">
              <a:off x="3302000" y="2168525"/>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3 213</a:t>
              </a:r>
            </a:p>
          </p:txBody>
        </p:sp>
        <p:sp>
          <p:nvSpPr>
            <p:cNvPr id="7189" name="Text Box 21"/>
            <p:cNvSpPr txBox="1">
              <a:spLocks noChangeArrowheads="1"/>
            </p:cNvSpPr>
            <p:nvPr/>
          </p:nvSpPr>
          <p:spPr bwMode="auto">
            <a:xfrm rot="1271977">
              <a:off x="4452937" y="2295525"/>
              <a:ext cx="5222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dirty="0">
                  <a:latin typeface="Arial" charset="0"/>
                  <a:cs typeface="Arial" charset="0"/>
                </a:rPr>
                <a:t>157</a:t>
              </a:r>
            </a:p>
          </p:txBody>
        </p:sp>
        <p:sp>
          <p:nvSpPr>
            <p:cNvPr id="7190" name="Text Box 22"/>
            <p:cNvSpPr txBox="1">
              <a:spLocks noChangeArrowheads="1"/>
            </p:cNvSpPr>
            <p:nvPr/>
          </p:nvSpPr>
          <p:spPr bwMode="auto">
            <a:xfrm rot="-2128520">
              <a:off x="2490787" y="2806700"/>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2 856</a:t>
              </a:r>
            </a:p>
          </p:txBody>
        </p:sp>
        <p:sp>
          <p:nvSpPr>
            <p:cNvPr id="7191" name="Text Box 23"/>
            <p:cNvSpPr txBox="1">
              <a:spLocks noChangeArrowheads="1"/>
            </p:cNvSpPr>
            <p:nvPr/>
          </p:nvSpPr>
          <p:spPr bwMode="auto">
            <a:xfrm rot="-4942959">
              <a:off x="2046287" y="3470275"/>
              <a:ext cx="6350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b="1">
                  <a:latin typeface="Arial" charset="0"/>
                  <a:cs typeface="Arial" charset="0"/>
                </a:rPr>
                <a:t>2 458</a:t>
              </a:r>
            </a:p>
          </p:txBody>
        </p:sp>
        <p:sp>
          <p:nvSpPr>
            <p:cNvPr id="7192" name="Text Box 24"/>
            <p:cNvSpPr txBox="1">
              <a:spLocks noChangeArrowheads="1"/>
            </p:cNvSpPr>
            <p:nvPr/>
          </p:nvSpPr>
          <p:spPr bwMode="auto">
            <a:xfrm rot="-1331458">
              <a:off x="2981325" y="2532063"/>
              <a:ext cx="6778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solidFill>
                    <a:srgbClr val="080808"/>
                  </a:solidFill>
                  <a:latin typeface="Arial" charset="0"/>
                  <a:cs typeface="Arial" charset="0"/>
                </a:rPr>
                <a:t>preS1</a:t>
              </a:r>
            </a:p>
          </p:txBody>
        </p:sp>
        <p:sp>
          <p:nvSpPr>
            <p:cNvPr id="7193" name="Text Box 25"/>
            <p:cNvSpPr txBox="1">
              <a:spLocks noChangeArrowheads="1"/>
            </p:cNvSpPr>
            <p:nvPr/>
          </p:nvSpPr>
          <p:spPr bwMode="auto">
            <a:xfrm rot="459478">
              <a:off x="3797300" y="2432050"/>
              <a:ext cx="67786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dirty="0">
                  <a:solidFill>
                    <a:srgbClr val="080808"/>
                  </a:solidFill>
                  <a:latin typeface="Arial" charset="0"/>
                  <a:cs typeface="Arial" charset="0"/>
                </a:rPr>
                <a:t>preS2</a:t>
              </a:r>
            </a:p>
          </p:txBody>
        </p:sp>
        <p:sp>
          <p:nvSpPr>
            <p:cNvPr id="7194" name="Text Box 26"/>
            <p:cNvSpPr txBox="1">
              <a:spLocks noChangeArrowheads="1"/>
            </p:cNvSpPr>
            <p:nvPr/>
          </p:nvSpPr>
          <p:spPr bwMode="auto">
            <a:xfrm rot="2865262">
              <a:off x="5115719" y="3045619"/>
              <a:ext cx="3032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solidFill>
                    <a:srgbClr val="080808"/>
                  </a:solidFill>
                  <a:latin typeface="Arial" charset="0"/>
                  <a:cs typeface="Arial" charset="0"/>
                </a:rPr>
                <a:t>S</a:t>
              </a:r>
            </a:p>
          </p:txBody>
        </p:sp>
        <p:sp>
          <p:nvSpPr>
            <p:cNvPr id="7195" name="Text Box 27"/>
            <p:cNvSpPr txBox="1">
              <a:spLocks noChangeArrowheads="1"/>
            </p:cNvSpPr>
            <p:nvPr/>
          </p:nvSpPr>
          <p:spPr bwMode="auto">
            <a:xfrm rot="5923131">
              <a:off x="5291138" y="4217988"/>
              <a:ext cx="479425"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834</a:t>
              </a:r>
            </a:p>
          </p:txBody>
        </p:sp>
        <p:sp>
          <p:nvSpPr>
            <p:cNvPr id="7196" name="Text Box 28"/>
            <p:cNvSpPr txBox="1">
              <a:spLocks noChangeArrowheads="1"/>
            </p:cNvSpPr>
            <p:nvPr/>
          </p:nvSpPr>
          <p:spPr bwMode="auto">
            <a:xfrm rot="3914370">
              <a:off x="4679950" y="3506788"/>
              <a:ext cx="5588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AMJJ</a:t>
              </a:r>
            </a:p>
          </p:txBody>
        </p:sp>
        <p:sp>
          <p:nvSpPr>
            <p:cNvPr id="7197" name="Text Box 29"/>
            <p:cNvSpPr txBox="1">
              <a:spLocks noChangeArrowheads="1"/>
            </p:cNvSpPr>
            <p:nvPr/>
          </p:nvSpPr>
          <p:spPr bwMode="auto">
            <a:xfrm rot="-2521840">
              <a:off x="4714875" y="51498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1 376</a:t>
              </a:r>
            </a:p>
          </p:txBody>
        </p:sp>
        <p:sp>
          <p:nvSpPr>
            <p:cNvPr id="7198" name="Text Box 30"/>
            <p:cNvSpPr txBox="1">
              <a:spLocks noChangeArrowheads="1"/>
            </p:cNvSpPr>
            <p:nvPr/>
          </p:nvSpPr>
          <p:spPr bwMode="auto">
            <a:xfrm rot="-345447">
              <a:off x="3971925" y="5592764"/>
              <a:ext cx="28575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X</a:t>
              </a:r>
            </a:p>
          </p:txBody>
        </p:sp>
        <p:sp>
          <p:nvSpPr>
            <p:cNvPr id="7199" name="Text Box 31"/>
            <p:cNvSpPr txBox="1">
              <a:spLocks noChangeArrowheads="1"/>
            </p:cNvSpPr>
            <p:nvPr/>
          </p:nvSpPr>
          <p:spPr bwMode="auto">
            <a:xfrm rot="1280286">
              <a:off x="2833687" y="5449888"/>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1 837</a:t>
              </a:r>
            </a:p>
          </p:txBody>
        </p:sp>
        <p:sp>
          <p:nvSpPr>
            <p:cNvPr id="7200" name="Text Box 32"/>
            <p:cNvSpPr txBox="1">
              <a:spLocks noChangeArrowheads="1"/>
            </p:cNvSpPr>
            <p:nvPr/>
          </p:nvSpPr>
          <p:spPr bwMode="auto">
            <a:xfrm rot="502995">
              <a:off x="3516312" y="5326063"/>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1 816</a:t>
              </a:r>
            </a:p>
          </p:txBody>
        </p:sp>
        <p:sp>
          <p:nvSpPr>
            <p:cNvPr id="7201" name="Text Box 33"/>
            <p:cNvSpPr txBox="1">
              <a:spLocks noChangeArrowheads="1"/>
            </p:cNvSpPr>
            <p:nvPr/>
          </p:nvSpPr>
          <p:spPr bwMode="auto">
            <a:xfrm>
              <a:off x="3527425" y="50482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1 622</a:t>
              </a:r>
            </a:p>
          </p:txBody>
        </p:sp>
        <p:sp>
          <p:nvSpPr>
            <p:cNvPr id="7202" name="Text Box 34"/>
            <p:cNvSpPr txBox="1">
              <a:spLocks noChangeArrowheads="1"/>
            </p:cNvSpPr>
            <p:nvPr/>
          </p:nvSpPr>
          <p:spPr bwMode="auto">
            <a:xfrm rot="1722683">
              <a:off x="2925762" y="494665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1 903</a:t>
              </a:r>
            </a:p>
          </p:txBody>
        </p:sp>
        <p:sp>
          <p:nvSpPr>
            <p:cNvPr id="7203" name="Text Box 35"/>
            <p:cNvSpPr txBox="1">
              <a:spLocks noChangeArrowheads="1"/>
            </p:cNvSpPr>
            <p:nvPr/>
          </p:nvSpPr>
          <p:spPr bwMode="auto">
            <a:xfrm rot="4045827">
              <a:off x="2511425" y="4368800"/>
              <a:ext cx="5778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a:latin typeface="Arial" charset="0"/>
                  <a:cs typeface="Arial" charset="0"/>
                </a:rPr>
                <a:t>2 309</a:t>
              </a:r>
            </a:p>
          </p:txBody>
        </p:sp>
        <p:sp>
          <p:nvSpPr>
            <p:cNvPr id="7204" name="Text Box 36"/>
            <p:cNvSpPr txBox="1">
              <a:spLocks noChangeArrowheads="1"/>
            </p:cNvSpPr>
            <p:nvPr/>
          </p:nvSpPr>
          <p:spPr bwMode="auto">
            <a:xfrm rot="672713">
              <a:off x="3460750" y="4557714"/>
              <a:ext cx="4381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DR1</a:t>
              </a:r>
            </a:p>
          </p:txBody>
        </p:sp>
        <p:sp>
          <p:nvSpPr>
            <p:cNvPr id="7205" name="Text Box 37"/>
            <p:cNvSpPr txBox="1">
              <a:spLocks noChangeArrowheads="1"/>
            </p:cNvSpPr>
            <p:nvPr/>
          </p:nvSpPr>
          <p:spPr bwMode="auto">
            <a:xfrm rot="-841718">
              <a:off x="3952875" y="4568826"/>
              <a:ext cx="43815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latin typeface="Arial" charset="0"/>
                  <a:cs typeface="Arial" charset="0"/>
                </a:rPr>
                <a:t>DR2</a:t>
              </a:r>
            </a:p>
          </p:txBody>
        </p:sp>
        <p:sp>
          <p:nvSpPr>
            <p:cNvPr id="7206" name="Text Box 38"/>
            <p:cNvSpPr txBox="1">
              <a:spLocks noChangeArrowheads="1"/>
            </p:cNvSpPr>
            <p:nvPr/>
          </p:nvSpPr>
          <p:spPr bwMode="auto">
            <a:xfrm rot="-23937817">
              <a:off x="4273550" y="4395788"/>
              <a:ext cx="5778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000" b="1">
                  <a:latin typeface="Arial" charset="0"/>
                  <a:cs typeface="Arial" charset="0"/>
                </a:rPr>
                <a:t>ARN</a:t>
              </a:r>
              <a:br>
                <a:rPr lang="en-US" sz="1000" b="1">
                  <a:latin typeface="Arial" charset="0"/>
                  <a:cs typeface="Arial" charset="0"/>
                </a:rPr>
              </a:br>
              <a:r>
                <a:rPr lang="en-US" sz="1000" b="1">
                  <a:latin typeface="Arial" charset="0"/>
                  <a:cs typeface="Arial" charset="0"/>
                </a:rPr>
                <a:t>apprêt</a:t>
              </a:r>
            </a:p>
          </p:txBody>
        </p:sp>
        <p:sp>
          <p:nvSpPr>
            <p:cNvPr id="7207" name="Text Box 39"/>
            <p:cNvSpPr txBox="1">
              <a:spLocks noChangeArrowheads="1"/>
            </p:cNvSpPr>
            <p:nvPr/>
          </p:nvSpPr>
          <p:spPr bwMode="auto">
            <a:xfrm>
              <a:off x="3636962" y="3263900"/>
              <a:ext cx="6032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000" b="1">
                  <a:latin typeface="Arial" charset="0"/>
                  <a:cs typeface="Arial" charset="0"/>
                </a:rPr>
                <a:t>ÉcoRI</a:t>
              </a:r>
              <a:br>
                <a:rPr lang="en-US" sz="1000" b="1">
                  <a:latin typeface="Arial" charset="0"/>
                  <a:cs typeface="Arial" charset="0"/>
                </a:rPr>
              </a:br>
              <a:r>
                <a:rPr lang="en-US" sz="1000" b="1">
                  <a:latin typeface="Arial" charset="0"/>
                  <a:cs typeface="Arial" charset="0"/>
                </a:rPr>
                <a:t>3 221, 1</a:t>
              </a:r>
            </a:p>
          </p:txBody>
        </p:sp>
        <p:sp>
          <p:nvSpPr>
            <p:cNvPr id="7208" name="Text Box 40"/>
            <p:cNvSpPr txBox="1">
              <a:spLocks noChangeArrowheads="1"/>
            </p:cNvSpPr>
            <p:nvPr/>
          </p:nvSpPr>
          <p:spPr bwMode="auto">
            <a:xfrm rot="2885132">
              <a:off x="2494757" y="4826795"/>
              <a:ext cx="504825"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base</a:t>
              </a:r>
            </a:p>
          </p:txBody>
        </p:sp>
        <p:sp>
          <p:nvSpPr>
            <p:cNvPr id="7209" name="Text Box 41"/>
            <p:cNvSpPr txBox="1">
              <a:spLocks noChangeArrowheads="1"/>
            </p:cNvSpPr>
            <p:nvPr/>
          </p:nvSpPr>
          <p:spPr bwMode="auto">
            <a:xfrm rot="1426143">
              <a:off x="3014662" y="5232401"/>
              <a:ext cx="6477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000" b="1">
                  <a:solidFill>
                    <a:srgbClr val="080808"/>
                  </a:solidFill>
                  <a:latin typeface="Arial" charset="0"/>
                  <a:cs typeface="Arial" charset="0"/>
                </a:rPr>
                <a:t>pré-core</a:t>
              </a:r>
            </a:p>
          </p:txBody>
        </p:sp>
        <p:sp>
          <p:nvSpPr>
            <p:cNvPr id="7210" name="Text Box 42"/>
            <p:cNvSpPr txBox="1">
              <a:spLocks noChangeArrowheads="1"/>
            </p:cNvSpPr>
            <p:nvPr/>
          </p:nvSpPr>
          <p:spPr bwMode="auto">
            <a:xfrm>
              <a:off x="3151187" y="4294189"/>
              <a:ext cx="439738" cy="287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600" b="1">
                  <a:latin typeface="Arial" charset="0"/>
                  <a:cs typeface="Arial" charset="0"/>
                </a:rPr>
                <a:t>(+)</a:t>
              </a:r>
            </a:p>
          </p:txBody>
        </p:sp>
        <p:sp>
          <p:nvSpPr>
            <p:cNvPr id="7211" name="Text Box 43"/>
            <p:cNvSpPr txBox="1">
              <a:spLocks noChangeArrowheads="1"/>
            </p:cNvSpPr>
            <p:nvPr/>
          </p:nvSpPr>
          <p:spPr bwMode="auto">
            <a:xfrm>
              <a:off x="2851151" y="4557714"/>
              <a:ext cx="388937" cy="287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nSpc>
                  <a:spcPct val="80000"/>
                </a:lnSpc>
                <a:defRPr/>
              </a:pPr>
              <a:r>
                <a:rPr lang="en-US" sz="1600" b="1">
                  <a:latin typeface="Arial" charset="0"/>
                  <a:cs typeface="Arial" charset="0"/>
                </a:rPr>
                <a:t>(-)</a:t>
              </a:r>
            </a:p>
          </p:txBody>
        </p:sp>
        <p:sp>
          <p:nvSpPr>
            <p:cNvPr id="7212" name="Text Box 44"/>
            <p:cNvSpPr txBox="1">
              <a:spLocks noChangeArrowheads="1"/>
            </p:cNvSpPr>
            <p:nvPr/>
          </p:nvSpPr>
          <p:spPr bwMode="auto">
            <a:xfrm>
              <a:off x="3416300" y="2706689"/>
              <a:ext cx="10287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a:solidFill>
                    <a:srgbClr val="080808"/>
                  </a:solidFill>
                  <a:latin typeface="Arial" charset="0"/>
                  <a:cs typeface="Arial" charset="0"/>
                </a:rPr>
                <a:t>polymérase</a:t>
              </a:r>
            </a:p>
          </p:txBody>
        </p:sp>
        <p:sp>
          <p:nvSpPr>
            <p:cNvPr id="24615" name="Freeform 45"/>
            <p:cNvSpPr>
              <a:spLocks/>
            </p:cNvSpPr>
            <p:nvPr/>
          </p:nvSpPr>
          <p:spPr bwMode="auto">
            <a:xfrm>
              <a:off x="3492501" y="4743451"/>
              <a:ext cx="204787" cy="365125"/>
            </a:xfrm>
            <a:custGeom>
              <a:avLst/>
              <a:gdLst>
                <a:gd name="T0" fmla="*/ 0 w 129"/>
                <a:gd name="T1" fmla="*/ 2147483647 h 230"/>
                <a:gd name="T2" fmla="*/ 2147483647 w 129"/>
                <a:gd name="T3" fmla="*/ 0 h 230"/>
                <a:gd name="T4" fmla="*/ 2147483647 w 129"/>
                <a:gd name="T5" fmla="*/ 2147483647 h 230"/>
                <a:gd name="T6" fmla="*/ 2147483647 w 129"/>
                <a:gd name="T7" fmla="*/ 2147483647 h 230"/>
                <a:gd name="T8" fmla="*/ 0 w 129"/>
                <a:gd name="T9" fmla="*/ 2147483647 h 230"/>
                <a:gd name="T10" fmla="*/ 0 60000 65536"/>
                <a:gd name="T11" fmla="*/ 0 60000 65536"/>
                <a:gd name="T12" fmla="*/ 0 60000 65536"/>
                <a:gd name="T13" fmla="*/ 0 60000 65536"/>
                <a:gd name="T14" fmla="*/ 0 60000 65536"/>
                <a:gd name="T15" fmla="*/ 0 w 129"/>
                <a:gd name="T16" fmla="*/ 0 h 230"/>
                <a:gd name="T17" fmla="*/ 129 w 129"/>
                <a:gd name="T18" fmla="*/ 230 h 230"/>
              </a:gdLst>
              <a:ahLst/>
              <a:cxnLst>
                <a:cxn ang="T10">
                  <a:pos x="T0" y="T1"/>
                </a:cxn>
                <a:cxn ang="T11">
                  <a:pos x="T2" y="T3"/>
                </a:cxn>
                <a:cxn ang="T12">
                  <a:pos x="T4" y="T5"/>
                </a:cxn>
                <a:cxn ang="T13">
                  <a:pos x="T6" y="T7"/>
                </a:cxn>
                <a:cxn ang="T14">
                  <a:pos x="T8" y="T9"/>
                </a:cxn>
              </a:cxnLst>
              <a:rect l="T15" t="T16" r="T17" b="T18"/>
              <a:pathLst>
                <a:path w="129" h="230">
                  <a:moveTo>
                    <a:pt x="0" y="187"/>
                  </a:moveTo>
                  <a:lnTo>
                    <a:pt x="72" y="0"/>
                  </a:lnTo>
                  <a:lnTo>
                    <a:pt x="129" y="14"/>
                  </a:lnTo>
                  <a:lnTo>
                    <a:pt x="108" y="230"/>
                  </a:lnTo>
                  <a:lnTo>
                    <a:pt x="0" y="187"/>
                  </a:lnTo>
                  <a:close/>
                </a:path>
              </a:pathLst>
            </a:custGeom>
            <a:solidFill>
              <a:schemeClr val="bg2"/>
            </a:solidFill>
            <a:ln w="9525">
              <a:noFill/>
              <a:round/>
              <a:headEnd/>
              <a:tailEnd/>
            </a:ln>
          </p:spPr>
          <p:txBody>
            <a:bodyPr/>
            <a:lstStyle/>
            <a:p>
              <a:endParaRPr lang="en-ZA"/>
            </a:p>
          </p:txBody>
        </p:sp>
        <p:sp>
          <p:nvSpPr>
            <p:cNvPr id="24616" name="Freeform 46"/>
            <p:cNvSpPr>
              <a:spLocks/>
            </p:cNvSpPr>
            <p:nvPr/>
          </p:nvSpPr>
          <p:spPr bwMode="auto">
            <a:xfrm>
              <a:off x="4151312" y="4784726"/>
              <a:ext cx="152400" cy="206375"/>
            </a:xfrm>
            <a:custGeom>
              <a:avLst/>
              <a:gdLst>
                <a:gd name="T0" fmla="*/ 0 w 96"/>
                <a:gd name="T1" fmla="*/ 2147483647 h 130"/>
                <a:gd name="T2" fmla="*/ 2147483647 w 96"/>
                <a:gd name="T3" fmla="*/ 0 h 130"/>
                <a:gd name="T4" fmla="*/ 2147483647 w 96"/>
                <a:gd name="T5" fmla="*/ 2147483647 h 130"/>
                <a:gd name="T6" fmla="*/ 2147483647 w 96"/>
                <a:gd name="T7" fmla="*/ 2147483647 h 130"/>
                <a:gd name="T8" fmla="*/ 0 w 96"/>
                <a:gd name="T9" fmla="*/ 2147483647 h 130"/>
                <a:gd name="T10" fmla="*/ 0 60000 65536"/>
                <a:gd name="T11" fmla="*/ 0 60000 65536"/>
                <a:gd name="T12" fmla="*/ 0 60000 65536"/>
                <a:gd name="T13" fmla="*/ 0 60000 65536"/>
                <a:gd name="T14" fmla="*/ 0 60000 65536"/>
                <a:gd name="T15" fmla="*/ 0 w 96"/>
                <a:gd name="T16" fmla="*/ 0 h 130"/>
                <a:gd name="T17" fmla="*/ 96 w 96"/>
                <a:gd name="T18" fmla="*/ 130 h 130"/>
              </a:gdLst>
              <a:ahLst/>
              <a:cxnLst>
                <a:cxn ang="T10">
                  <a:pos x="T0" y="T1"/>
                </a:cxn>
                <a:cxn ang="T11">
                  <a:pos x="T2" y="T3"/>
                </a:cxn>
                <a:cxn ang="T12">
                  <a:pos x="T4" y="T5"/>
                </a:cxn>
                <a:cxn ang="T13">
                  <a:pos x="T6" y="T7"/>
                </a:cxn>
                <a:cxn ang="T14">
                  <a:pos x="T8" y="T9"/>
                </a:cxn>
              </a:cxnLst>
              <a:rect l="T15" t="T16" r="T17" b="T18"/>
              <a:pathLst>
                <a:path w="96" h="130">
                  <a:moveTo>
                    <a:pt x="0" y="15"/>
                  </a:moveTo>
                  <a:lnTo>
                    <a:pt x="58" y="0"/>
                  </a:lnTo>
                  <a:lnTo>
                    <a:pt x="96" y="104"/>
                  </a:lnTo>
                  <a:lnTo>
                    <a:pt x="10" y="130"/>
                  </a:lnTo>
                  <a:lnTo>
                    <a:pt x="0" y="15"/>
                  </a:lnTo>
                  <a:close/>
                </a:path>
              </a:pathLst>
            </a:custGeom>
            <a:solidFill>
              <a:schemeClr val="bg2"/>
            </a:solidFill>
            <a:ln w="9525">
              <a:noFill/>
              <a:round/>
              <a:headEnd/>
              <a:tailEnd/>
            </a:ln>
          </p:spPr>
          <p:txBody>
            <a:bodyPr/>
            <a:lstStyle/>
            <a:p>
              <a:endParaRPr lang="en-ZA"/>
            </a:p>
          </p:txBody>
        </p:sp>
        <p:sp>
          <p:nvSpPr>
            <p:cNvPr id="24617" name="Line 47"/>
            <p:cNvSpPr>
              <a:spLocks noChangeShapeType="1"/>
            </p:cNvSpPr>
            <p:nvPr/>
          </p:nvSpPr>
          <p:spPr bwMode="auto">
            <a:xfrm>
              <a:off x="3932237" y="3006725"/>
              <a:ext cx="0" cy="285750"/>
            </a:xfrm>
            <a:prstGeom prst="line">
              <a:avLst/>
            </a:prstGeom>
            <a:noFill/>
            <a:ln w="28575">
              <a:solidFill>
                <a:schemeClr val="tx1"/>
              </a:solidFill>
              <a:round/>
              <a:headEnd/>
              <a:tailEnd/>
            </a:ln>
          </p:spPr>
          <p:txBody>
            <a:bodyPr/>
            <a:lstStyle/>
            <a:p>
              <a:endParaRPr lang="en-ZA"/>
            </a:p>
          </p:txBody>
        </p:sp>
        <p:sp>
          <p:nvSpPr>
            <p:cNvPr id="24618" name="Oval 48" descr="10%"/>
            <p:cNvSpPr>
              <a:spLocks noChangeArrowheads="1"/>
            </p:cNvSpPr>
            <p:nvPr/>
          </p:nvSpPr>
          <p:spPr bwMode="auto">
            <a:xfrm rot="1160755">
              <a:off x="3251200" y="4851400"/>
              <a:ext cx="292100" cy="177800"/>
            </a:xfrm>
            <a:prstGeom prst="ellipse">
              <a:avLst/>
            </a:prstGeom>
            <a:pattFill prst="pct10">
              <a:fgClr>
                <a:schemeClr val="hlink"/>
              </a:fgClr>
              <a:bgClr>
                <a:srgbClr val="FFFFFF"/>
              </a:bgClr>
            </a:pattFill>
            <a:ln w="28575">
              <a:solidFill>
                <a:schemeClr val="hlink"/>
              </a:solidFill>
              <a:round/>
              <a:headEnd/>
              <a:tailEnd/>
            </a:ln>
          </p:spPr>
          <p:txBody>
            <a:bodyPr wrap="none" anchor="ctr"/>
            <a:lstStyle/>
            <a:p>
              <a:endParaRPr lang="en-US">
                <a:latin typeface="Arial" pitchFamily="34" charset="0"/>
                <a:cs typeface="Arial" pitchFamily="34" charset="0"/>
              </a:endParaRPr>
            </a:p>
          </p:txBody>
        </p:sp>
        <p:sp>
          <p:nvSpPr>
            <p:cNvPr id="24619" name="Freeform 49"/>
            <p:cNvSpPr>
              <a:spLocks/>
            </p:cNvSpPr>
            <p:nvPr/>
          </p:nvSpPr>
          <p:spPr bwMode="auto">
            <a:xfrm>
              <a:off x="3025775" y="3187700"/>
              <a:ext cx="1733550" cy="1701800"/>
            </a:xfrm>
            <a:custGeom>
              <a:avLst/>
              <a:gdLst>
                <a:gd name="T0" fmla="*/ 2147483647 w 1092"/>
                <a:gd name="T1" fmla="*/ 2147483647 h 1072"/>
                <a:gd name="T2" fmla="*/ 2147483647 w 1092"/>
                <a:gd name="T3" fmla="*/ 2147483647 h 1072"/>
                <a:gd name="T4" fmla="*/ 2147483647 w 1092"/>
                <a:gd name="T5" fmla="*/ 2147483647 h 1072"/>
                <a:gd name="T6" fmla="*/ 2147483647 w 1092"/>
                <a:gd name="T7" fmla="*/ 2147483647 h 1072"/>
                <a:gd name="T8" fmla="*/ 2147483647 w 1092"/>
                <a:gd name="T9" fmla="*/ 2147483647 h 1072"/>
                <a:gd name="T10" fmla="*/ 2147483647 w 1092"/>
                <a:gd name="T11" fmla="*/ 2147483647 h 1072"/>
                <a:gd name="T12" fmla="*/ 2147483647 w 1092"/>
                <a:gd name="T13" fmla="*/ 2147483647 h 1072"/>
                <a:gd name="T14" fmla="*/ 2147483647 w 1092"/>
                <a:gd name="T15" fmla="*/ 2147483647 h 1072"/>
                <a:gd name="T16" fmla="*/ 2147483647 w 1092"/>
                <a:gd name="T17" fmla="*/ 2147483647 h 1072"/>
                <a:gd name="T18" fmla="*/ 2147483647 w 1092"/>
                <a:gd name="T19" fmla="*/ 2147483647 h 1072"/>
                <a:gd name="T20" fmla="*/ 2147483647 w 1092"/>
                <a:gd name="T21" fmla="*/ 2147483647 h 1072"/>
                <a:gd name="T22" fmla="*/ 2147483647 w 1092"/>
                <a:gd name="T23" fmla="*/ 2147483647 h 1072"/>
                <a:gd name="T24" fmla="*/ 2147483647 w 1092"/>
                <a:gd name="T25" fmla="*/ 2147483647 h 1072"/>
                <a:gd name="T26" fmla="*/ 2147483647 w 1092"/>
                <a:gd name="T27" fmla="*/ 2147483647 h 1072"/>
                <a:gd name="T28" fmla="*/ 2147483647 w 1092"/>
                <a:gd name="T29" fmla="*/ 2147483647 h 1072"/>
                <a:gd name="T30" fmla="*/ 2147483647 w 1092"/>
                <a:gd name="T31" fmla="*/ 2147483647 h 1072"/>
                <a:gd name="T32" fmla="*/ 2147483647 w 1092"/>
                <a:gd name="T33" fmla="*/ 2147483647 h 1072"/>
                <a:gd name="T34" fmla="*/ 2147483647 w 1092"/>
                <a:gd name="T35" fmla="*/ 2147483647 h 1072"/>
                <a:gd name="T36" fmla="*/ 2147483647 w 1092"/>
                <a:gd name="T37" fmla="*/ 2147483647 h 1072"/>
                <a:gd name="T38" fmla="*/ 2147483647 w 1092"/>
                <a:gd name="T39" fmla="*/ 2147483647 h 1072"/>
                <a:gd name="T40" fmla="*/ 2147483647 w 1092"/>
                <a:gd name="T41" fmla="*/ 2147483647 h 1072"/>
                <a:gd name="T42" fmla="*/ 2147483647 w 1092"/>
                <a:gd name="T43" fmla="*/ 2147483647 h 1072"/>
                <a:gd name="T44" fmla="*/ 2147483647 w 1092"/>
                <a:gd name="T45" fmla="*/ 2147483647 h 1072"/>
                <a:gd name="T46" fmla="*/ 2147483647 w 1092"/>
                <a:gd name="T47" fmla="*/ 2147483647 h 1072"/>
                <a:gd name="T48" fmla="*/ 2147483647 w 1092"/>
                <a:gd name="T49" fmla="*/ 2147483647 h 10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2"/>
                <a:gd name="T76" fmla="*/ 0 h 1072"/>
                <a:gd name="T77" fmla="*/ 1092 w 1092"/>
                <a:gd name="T78" fmla="*/ 1072 h 10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2" h="1072">
                  <a:moveTo>
                    <a:pt x="876" y="993"/>
                  </a:moveTo>
                  <a:cubicBezTo>
                    <a:pt x="852" y="1007"/>
                    <a:pt x="828" y="1022"/>
                    <a:pt x="792" y="1034"/>
                  </a:cubicBezTo>
                  <a:cubicBezTo>
                    <a:pt x="756" y="1046"/>
                    <a:pt x="706" y="1062"/>
                    <a:pt x="660" y="1067"/>
                  </a:cubicBezTo>
                  <a:cubicBezTo>
                    <a:pt x="614" y="1072"/>
                    <a:pt x="555" y="1070"/>
                    <a:pt x="515" y="1067"/>
                  </a:cubicBezTo>
                  <a:cubicBezTo>
                    <a:pt x="475" y="1064"/>
                    <a:pt x="456" y="1057"/>
                    <a:pt x="420" y="1046"/>
                  </a:cubicBezTo>
                  <a:cubicBezTo>
                    <a:pt x="384" y="1035"/>
                    <a:pt x="337" y="1022"/>
                    <a:pt x="298" y="1001"/>
                  </a:cubicBezTo>
                  <a:cubicBezTo>
                    <a:pt x="259" y="980"/>
                    <a:pt x="218" y="947"/>
                    <a:pt x="187" y="920"/>
                  </a:cubicBezTo>
                  <a:cubicBezTo>
                    <a:pt x="156" y="893"/>
                    <a:pt x="133" y="869"/>
                    <a:pt x="110" y="839"/>
                  </a:cubicBezTo>
                  <a:cubicBezTo>
                    <a:pt x="87" y="809"/>
                    <a:pt x="67" y="771"/>
                    <a:pt x="51" y="738"/>
                  </a:cubicBezTo>
                  <a:cubicBezTo>
                    <a:pt x="35" y="705"/>
                    <a:pt x="22" y="669"/>
                    <a:pt x="14" y="639"/>
                  </a:cubicBezTo>
                  <a:cubicBezTo>
                    <a:pt x="6" y="609"/>
                    <a:pt x="2" y="589"/>
                    <a:pt x="1" y="557"/>
                  </a:cubicBezTo>
                  <a:cubicBezTo>
                    <a:pt x="0" y="525"/>
                    <a:pt x="3" y="480"/>
                    <a:pt x="9" y="445"/>
                  </a:cubicBezTo>
                  <a:cubicBezTo>
                    <a:pt x="15" y="410"/>
                    <a:pt x="25" y="376"/>
                    <a:pt x="35" y="349"/>
                  </a:cubicBezTo>
                  <a:cubicBezTo>
                    <a:pt x="45" y="322"/>
                    <a:pt x="53" y="304"/>
                    <a:pt x="68" y="280"/>
                  </a:cubicBezTo>
                  <a:cubicBezTo>
                    <a:pt x="83" y="256"/>
                    <a:pt x="107" y="227"/>
                    <a:pt x="128" y="203"/>
                  </a:cubicBezTo>
                  <a:cubicBezTo>
                    <a:pt x="149" y="179"/>
                    <a:pt x="169" y="158"/>
                    <a:pt x="194" y="137"/>
                  </a:cubicBezTo>
                  <a:cubicBezTo>
                    <a:pt x="219" y="116"/>
                    <a:pt x="242" y="97"/>
                    <a:pt x="275" y="79"/>
                  </a:cubicBezTo>
                  <a:cubicBezTo>
                    <a:pt x="308" y="61"/>
                    <a:pt x="358" y="42"/>
                    <a:pt x="393" y="30"/>
                  </a:cubicBezTo>
                  <a:cubicBezTo>
                    <a:pt x="428" y="18"/>
                    <a:pt x="448" y="12"/>
                    <a:pt x="482" y="7"/>
                  </a:cubicBezTo>
                  <a:cubicBezTo>
                    <a:pt x="516" y="2"/>
                    <a:pt x="561" y="0"/>
                    <a:pt x="597" y="1"/>
                  </a:cubicBezTo>
                  <a:cubicBezTo>
                    <a:pt x="633" y="2"/>
                    <a:pt x="662" y="6"/>
                    <a:pt x="701" y="15"/>
                  </a:cubicBezTo>
                  <a:cubicBezTo>
                    <a:pt x="740" y="24"/>
                    <a:pt x="792" y="39"/>
                    <a:pt x="833" y="56"/>
                  </a:cubicBezTo>
                  <a:cubicBezTo>
                    <a:pt x="874" y="73"/>
                    <a:pt x="908" y="90"/>
                    <a:pt x="944" y="118"/>
                  </a:cubicBezTo>
                  <a:cubicBezTo>
                    <a:pt x="980" y="146"/>
                    <a:pt x="1025" y="196"/>
                    <a:pt x="1050" y="223"/>
                  </a:cubicBezTo>
                  <a:cubicBezTo>
                    <a:pt x="1075" y="250"/>
                    <a:pt x="1083" y="266"/>
                    <a:pt x="1092" y="282"/>
                  </a:cubicBezTo>
                </a:path>
              </a:pathLst>
            </a:custGeom>
            <a:noFill/>
            <a:ln w="28575">
              <a:solidFill>
                <a:schemeClr val="tx1"/>
              </a:solidFill>
              <a:round/>
              <a:headEnd/>
              <a:tailEnd type="triangle" w="med" len="med"/>
            </a:ln>
          </p:spPr>
          <p:txBody>
            <a:bodyPr/>
            <a:lstStyle/>
            <a:p>
              <a:endParaRPr lang="en-ZA"/>
            </a:p>
          </p:txBody>
        </p:sp>
        <p:sp>
          <p:nvSpPr>
            <p:cNvPr id="24620" name="Freeform 50"/>
            <p:cNvSpPr>
              <a:spLocks/>
            </p:cNvSpPr>
            <p:nvPr/>
          </p:nvSpPr>
          <p:spPr bwMode="auto">
            <a:xfrm>
              <a:off x="2922588" y="3073401"/>
              <a:ext cx="2060575" cy="1901825"/>
            </a:xfrm>
            <a:custGeom>
              <a:avLst/>
              <a:gdLst>
                <a:gd name="T0" fmla="*/ 2147483647 w 1298"/>
                <a:gd name="T1" fmla="*/ 2147483647 h 1198"/>
                <a:gd name="T2" fmla="*/ 2147483647 w 1298"/>
                <a:gd name="T3" fmla="*/ 2147483647 h 1198"/>
                <a:gd name="T4" fmla="*/ 2147483647 w 1298"/>
                <a:gd name="T5" fmla="*/ 2147483647 h 1198"/>
                <a:gd name="T6" fmla="*/ 2147483647 w 1298"/>
                <a:gd name="T7" fmla="*/ 2147483647 h 1198"/>
                <a:gd name="T8" fmla="*/ 2147483647 w 1298"/>
                <a:gd name="T9" fmla="*/ 2147483647 h 1198"/>
                <a:gd name="T10" fmla="*/ 2147483647 w 1298"/>
                <a:gd name="T11" fmla="*/ 2147483647 h 1198"/>
                <a:gd name="T12" fmla="*/ 2147483647 w 1298"/>
                <a:gd name="T13" fmla="*/ 2147483647 h 1198"/>
                <a:gd name="T14" fmla="*/ 2147483647 w 1298"/>
                <a:gd name="T15" fmla="*/ 2147483647 h 1198"/>
                <a:gd name="T16" fmla="*/ 2147483647 w 1298"/>
                <a:gd name="T17" fmla="*/ 2147483647 h 1198"/>
                <a:gd name="T18" fmla="*/ 2147483647 w 1298"/>
                <a:gd name="T19" fmla="*/ 2147483647 h 1198"/>
                <a:gd name="T20" fmla="*/ 2147483647 w 1298"/>
                <a:gd name="T21" fmla="*/ 2147483647 h 1198"/>
                <a:gd name="T22" fmla="*/ 2147483647 w 1298"/>
                <a:gd name="T23" fmla="*/ 2147483647 h 1198"/>
                <a:gd name="T24" fmla="*/ 2147483647 w 1298"/>
                <a:gd name="T25" fmla="*/ 2147483647 h 1198"/>
                <a:gd name="T26" fmla="*/ 2147483647 w 1298"/>
                <a:gd name="T27" fmla="*/ 2147483647 h 1198"/>
                <a:gd name="T28" fmla="*/ 2147483647 w 1298"/>
                <a:gd name="T29" fmla="*/ 2147483647 h 1198"/>
                <a:gd name="T30" fmla="*/ 2147483647 w 1298"/>
                <a:gd name="T31" fmla="*/ 2147483647 h 1198"/>
                <a:gd name="T32" fmla="*/ 2147483647 w 1298"/>
                <a:gd name="T33" fmla="*/ 2147483647 h 1198"/>
                <a:gd name="T34" fmla="*/ 2147483647 w 1298"/>
                <a:gd name="T35" fmla="*/ 2147483647 h 1198"/>
                <a:gd name="T36" fmla="*/ 2147483647 w 1298"/>
                <a:gd name="T37" fmla="*/ 2147483647 h 1198"/>
                <a:gd name="T38" fmla="*/ 2147483647 w 1298"/>
                <a:gd name="T39" fmla="*/ 2147483647 h 1198"/>
                <a:gd name="T40" fmla="*/ 2147483647 w 1298"/>
                <a:gd name="T41" fmla="*/ 2147483647 h 1198"/>
                <a:gd name="T42" fmla="*/ 2147483647 w 1298"/>
                <a:gd name="T43" fmla="*/ 2147483647 h 1198"/>
                <a:gd name="T44" fmla="*/ 2147483647 w 1298"/>
                <a:gd name="T45" fmla="*/ 2147483647 h 1198"/>
                <a:gd name="T46" fmla="*/ 2147483647 w 1298"/>
                <a:gd name="T47" fmla="*/ 2147483647 h 1198"/>
                <a:gd name="T48" fmla="*/ 2147483647 w 1298"/>
                <a:gd name="T49" fmla="*/ 2147483647 h 1198"/>
                <a:gd name="T50" fmla="*/ 2147483647 w 1298"/>
                <a:gd name="T51" fmla="*/ 2147483647 h 1198"/>
                <a:gd name="T52" fmla="*/ 2147483647 w 1298"/>
                <a:gd name="T53" fmla="*/ 2147483647 h 1198"/>
                <a:gd name="T54" fmla="*/ 2147483647 w 1298"/>
                <a:gd name="T55" fmla="*/ 2147483647 h 1198"/>
                <a:gd name="T56" fmla="*/ 2147483647 w 1298"/>
                <a:gd name="T57" fmla="*/ 2147483647 h 1198"/>
                <a:gd name="T58" fmla="*/ 2147483647 w 1298"/>
                <a:gd name="T59" fmla="*/ 2147483647 h 1198"/>
                <a:gd name="T60" fmla="*/ 2147483647 w 1298"/>
                <a:gd name="T61" fmla="*/ 2147483647 h 11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8"/>
                <a:gd name="T94" fmla="*/ 0 h 1198"/>
                <a:gd name="T95" fmla="*/ 1298 w 1298"/>
                <a:gd name="T96" fmla="*/ 1198 h 11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8" h="1198">
                  <a:moveTo>
                    <a:pt x="588" y="1192"/>
                  </a:moveTo>
                  <a:cubicBezTo>
                    <a:pt x="619" y="1195"/>
                    <a:pt x="650" y="1198"/>
                    <a:pt x="687" y="1196"/>
                  </a:cubicBezTo>
                  <a:cubicBezTo>
                    <a:pt x="724" y="1194"/>
                    <a:pt x="768" y="1191"/>
                    <a:pt x="810" y="1180"/>
                  </a:cubicBezTo>
                  <a:cubicBezTo>
                    <a:pt x="852" y="1169"/>
                    <a:pt x="900" y="1153"/>
                    <a:pt x="942" y="1132"/>
                  </a:cubicBezTo>
                  <a:cubicBezTo>
                    <a:pt x="984" y="1111"/>
                    <a:pt x="1026" y="1086"/>
                    <a:pt x="1065" y="1055"/>
                  </a:cubicBezTo>
                  <a:cubicBezTo>
                    <a:pt x="1104" y="1024"/>
                    <a:pt x="1143" y="987"/>
                    <a:pt x="1175" y="945"/>
                  </a:cubicBezTo>
                  <a:cubicBezTo>
                    <a:pt x="1207" y="903"/>
                    <a:pt x="1236" y="852"/>
                    <a:pt x="1255" y="803"/>
                  </a:cubicBezTo>
                  <a:cubicBezTo>
                    <a:pt x="1274" y="754"/>
                    <a:pt x="1286" y="696"/>
                    <a:pt x="1292" y="652"/>
                  </a:cubicBezTo>
                  <a:cubicBezTo>
                    <a:pt x="1298" y="608"/>
                    <a:pt x="1294" y="574"/>
                    <a:pt x="1290" y="537"/>
                  </a:cubicBezTo>
                  <a:cubicBezTo>
                    <a:pt x="1286" y="500"/>
                    <a:pt x="1283" y="470"/>
                    <a:pt x="1270" y="432"/>
                  </a:cubicBezTo>
                  <a:cubicBezTo>
                    <a:pt x="1257" y="394"/>
                    <a:pt x="1232" y="345"/>
                    <a:pt x="1212" y="310"/>
                  </a:cubicBezTo>
                  <a:cubicBezTo>
                    <a:pt x="1192" y="275"/>
                    <a:pt x="1174" y="252"/>
                    <a:pt x="1150" y="225"/>
                  </a:cubicBezTo>
                  <a:cubicBezTo>
                    <a:pt x="1126" y="198"/>
                    <a:pt x="1101" y="172"/>
                    <a:pt x="1068" y="146"/>
                  </a:cubicBezTo>
                  <a:cubicBezTo>
                    <a:pt x="1035" y="120"/>
                    <a:pt x="991" y="92"/>
                    <a:pt x="950" y="72"/>
                  </a:cubicBezTo>
                  <a:cubicBezTo>
                    <a:pt x="909" y="52"/>
                    <a:pt x="864" y="40"/>
                    <a:pt x="825" y="28"/>
                  </a:cubicBezTo>
                  <a:cubicBezTo>
                    <a:pt x="786" y="16"/>
                    <a:pt x="761" y="6"/>
                    <a:pt x="716" y="3"/>
                  </a:cubicBezTo>
                  <a:cubicBezTo>
                    <a:pt x="671" y="0"/>
                    <a:pt x="600" y="3"/>
                    <a:pt x="555" y="7"/>
                  </a:cubicBezTo>
                  <a:cubicBezTo>
                    <a:pt x="510" y="11"/>
                    <a:pt x="481" y="19"/>
                    <a:pt x="444" y="29"/>
                  </a:cubicBezTo>
                  <a:cubicBezTo>
                    <a:pt x="407" y="39"/>
                    <a:pt x="372" y="50"/>
                    <a:pt x="333" y="70"/>
                  </a:cubicBezTo>
                  <a:cubicBezTo>
                    <a:pt x="294" y="90"/>
                    <a:pt x="251" y="116"/>
                    <a:pt x="212" y="149"/>
                  </a:cubicBezTo>
                  <a:cubicBezTo>
                    <a:pt x="173" y="182"/>
                    <a:pt x="129" y="229"/>
                    <a:pt x="101" y="268"/>
                  </a:cubicBezTo>
                  <a:cubicBezTo>
                    <a:pt x="73" y="307"/>
                    <a:pt x="60" y="343"/>
                    <a:pt x="44" y="383"/>
                  </a:cubicBezTo>
                  <a:cubicBezTo>
                    <a:pt x="28" y="423"/>
                    <a:pt x="14" y="465"/>
                    <a:pt x="7" y="507"/>
                  </a:cubicBezTo>
                  <a:cubicBezTo>
                    <a:pt x="0" y="549"/>
                    <a:pt x="0" y="597"/>
                    <a:pt x="3" y="637"/>
                  </a:cubicBezTo>
                  <a:cubicBezTo>
                    <a:pt x="6" y="677"/>
                    <a:pt x="12" y="712"/>
                    <a:pt x="22" y="749"/>
                  </a:cubicBezTo>
                  <a:cubicBezTo>
                    <a:pt x="32" y="786"/>
                    <a:pt x="49" y="826"/>
                    <a:pt x="66" y="860"/>
                  </a:cubicBezTo>
                  <a:cubicBezTo>
                    <a:pt x="83" y="894"/>
                    <a:pt x="96" y="922"/>
                    <a:pt x="123" y="954"/>
                  </a:cubicBezTo>
                  <a:cubicBezTo>
                    <a:pt x="150" y="986"/>
                    <a:pt x="196" y="1026"/>
                    <a:pt x="226" y="1052"/>
                  </a:cubicBezTo>
                  <a:cubicBezTo>
                    <a:pt x="256" y="1078"/>
                    <a:pt x="278" y="1093"/>
                    <a:pt x="306" y="1109"/>
                  </a:cubicBezTo>
                  <a:cubicBezTo>
                    <a:pt x="334" y="1125"/>
                    <a:pt x="362" y="1136"/>
                    <a:pt x="395" y="1148"/>
                  </a:cubicBezTo>
                  <a:cubicBezTo>
                    <a:pt x="428" y="1160"/>
                    <a:pt x="465" y="1170"/>
                    <a:pt x="503" y="1181"/>
                  </a:cubicBezTo>
                </a:path>
              </a:pathLst>
            </a:custGeom>
            <a:noFill/>
            <a:ln w="28575">
              <a:solidFill>
                <a:schemeClr val="tx1"/>
              </a:solidFill>
              <a:round/>
              <a:headEnd/>
              <a:tailEnd/>
            </a:ln>
          </p:spPr>
          <p:txBody>
            <a:bodyPr/>
            <a:lstStyle/>
            <a:p>
              <a:endParaRPr lang="en-ZA"/>
            </a:p>
          </p:txBody>
        </p:sp>
        <p:sp>
          <p:nvSpPr>
            <p:cNvPr id="24621" name="Freeform 51"/>
            <p:cNvSpPr>
              <a:spLocks/>
            </p:cNvSpPr>
            <p:nvPr/>
          </p:nvSpPr>
          <p:spPr bwMode="auto">
            <a:xfrm>
              <a:off x="3654425" y="4965701"/>
              <a:ext cx="214312" cy="74613"/>
            </a:xfrm>
            <a:custGeom>
              <a:avLst/>
              <a:gdLst>
                <a:gd name="T0" fmla="*/ 0 w 135"/>
                <a:gd name="T1" fmla="*/ 2147483647 h 47"/>
                <a:gd name="T2" fmla="*/ 2147483647 w 135"/>
                <a:gd name="T3" fmla="*/ 2147483647 h 47"/>
                <a:gd name="T4" fmla="*/ 2147483647 w 135"/>
                <a:gd name="T5" fmla="*/ 0 h 47"/>
                <a:gd name="T6" fmla="*/ 0 60000 65536"/>
                <a:gd name="T7" fmla="*/ 0 60000 65536"/>
                <a:gd name="T8" fmla="*/ 0 60000 65536"/>
                <a:gd name="T9" fmla="*/ 0 w 135"/>
                <a:gd name="T10" fmla="*/ 0 h 47"/>
                <a:gd name="T11" fmla="*/ 135 w 135"/>
                <a:gd name="T12" fmla="*/ 47 h 47"/>
              </a:gdLst>
              <a:ahLst/>
              <a:cxnLst>
                <a:cxn ang="T6">
                  <a:pos x="T0" y="T1"/>
                </a:cxn>
                <a:cxn ang="T7">
                  <a:pos x="T2" y="T3"/>
                </a:cxn>
                <a:cxn ang="T8">
                  <a:pos x="T4" y="T5"/>
                </a:cxn>
              </a:cxnLst>
              <a:rect l="T9" t="T10" r="T11" b="T12"/>
              <a:pathLst>
                <a:path w="135" h="47">
                  <a:moveTo>
                    <a:pt x="0" y="33"/>
                  </a:moveTo>
                  <a:lnTo>
                    <a:pt x="41" y="47"/>
                  </a:lnTo>
                  <a:lnTo>
                    <a:pt x="135" y="0"/>
                  </a:lnTo>
                </a:path>
              </a:pathLst>
            </a:custGeom>
            <a:noFill/>
            <a:ln w="28575">
              <a:solidFill>
                <a:schemeClr val="tx1"/>
              </a:solidFill>
              <a:round/>
              <a:headEnd/>
              <a:tailEnd/>
            </a:ln>
          </p:spPr>
          <p:txBody>
            <a:bodyPr/>
            <a:lstStyle/>
            <a:p>
              <a:endParaRPr lang="en-ZA"/>
            </a:p>
          </p:txBody>
        </p:sp>
        <p:sp>
          <p:nvSpPr>
            <p:cNvPr id="24622" name="AutoShape 52"/>
            <p:cNvSpPr>
              <a:spLocks noChangeArrowheads="1"/>
            </p:cNvSpPr>
            <p:nvPr/>
          </p:nvSpPr>
          <p:spPr bwMode="auto">
            <a:xfrm rot="-1486509">
              <a:off x="4756151" y="3652838"/>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sp>
          <p:nvSpPr>
            <p:cNvPr id="24623" name="AutoShape 53"/>
            <p:cNvSpPr>
              <a:spLocks noChangeArrowheads="1"/>
            </p:cNvSpPr>
            <p:nvPr/>
          </p:nvSpPr>
          <p:spPr bwMode="auto">
            <a:xfrm rot="-1343352">
              <a:off x="4792663" y="3738563"/>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sp>
          <p:nvSpPr>
            <p:cNvPr id="24624" name="AutoShape 54"/>
            <p:cNvSpPr>
              <a:spLocks noChangeArrowheads="1"/>
            </p:cNvSpPr>
            <p:nvPr/>
          </p:nvSpPr>
          <p:spPr bwMode="auto">
            <a:xfrm rot="-785522">
              <a:off x="4819651" y="3835400"/>
              <a:ext cx="60325" cy="76200"/>
            </a:xfrm>
            <a:prstGeom prst="downArrow">
              <a:avLst>
                <a:gd name="adj1" fmla="val 50000"/>
                <a:gd name="adj2" fmla="val 31579"/>
              </a:avLst>
            </a:prstGeom>
            <a:solidFill>
              <a:schemeClr val="tx1"/>
            </a:solidFill>
            <a:ln w="9525">
              <a:solidFill>
                <a:schemeClr val="tx1"/>
              </a:solidFill>
              <a:miter lim="800000"/>
              <a:headEnd/>
              <a:tailEnd/>
            </a:ln>
          </p:spPr>
          <p:txBody>
            <a:bodyPr vert="eaVert" wrap="none" anchor="ctr"/>
            <a:lstStyle/>
            <a:p>
              <a:endParaRPr lang="en-US">
                <a:latin typeface="Arial" pitchFamily="34" charset="0"/>
                <a:cs typeface="Arial" pitchFamily="34" charset="0"/>
              </a:endParaRPr>
            </a:p>
          </p:txBody>
        </p:sp>
      </p:grpSp>
      <p:sp>
        <p:nvSpPr>
          <p:cNvPr id="24626" name="Text Box 50"/>
          <p:cNvSpPr txBox="1">
            <a:spLocks noChangeArrowheads="1"/>
          </p:cNvSpPr>
          <p:nvPr/>
        </p:nvSpPr>
        <p:spPr bwMode="auto">
          <a:xfrm>
            <a:off x="1888159" y="1916668"/>
            <a:ext cx="2073998" cy="369332"/>
          </a:xfrm>
          <a:prstGeom prst="rect">
            <a:avLst/>
          </a:prstGeom>
          <a:noFill/>
          <a:ln w="9525">
            <a:noFill/>
            <a:miter lim="800000"/>
            <a:headEnd/>
            <a:tailEnd/>
          </a:ln>
        </p:spPr>
        <p:txBody>
          <a:bodyPr wrap="square">
            <a:spAutoFit/>
          </a:bodyPr>
          <a:lstStyle/>
          <a:p>
            <a:pPr>
              <a:spcBef>
                <a:spcPct val="50000"/>
              </a:spcBef>
            </a:pPr>
            <a:r>
              <a:rPr lang="en-ZA" b="1" dirty="0">
                <a:latin typeface="Arial" pitchFamily="34" charset="0"/>
              </a:rPr>
              <a:t>Hépadnavirus</a:t>
            </a:r>
            <a:endParaRPr lang="en-GB" b="1" dirty="0">
              <a:latin typeface="Arial" pitchFamily="34" charset="0"/>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54"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4000" b="1" strike="noStrike" kern="1200" cap="none" spc="-50" normalizeH="0" baseline="0" noProof="0" dirty="0" smtClean="0">
                <a:ln>
                  <a:noFill/>
                </a:ln>
                <a:solidFill>
                  <a:schemeClr val="accent1"/>
                </a:solidFill>
                <a:effectLst/>
                <a:uLnTx/>
                <a:uFillTx/>
                <a:latin typeface="Arial"/>
                <a:ea typeface="+mj-ea"/>
                <a:cs typeface="Arial"/>
              </a:rPr>
              <a:t>Génome du VHB</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cxnSp>
        <p:nvCxnSpPr>
          <p:cNvPr id="55" name="Straight Connector 5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705162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accent1"/>
                </a:solidFill>
                <a:latin typeface="Arial"/>
                <a:cs typeface="Arial"/>
              </a:rPr>
              <a:t>Toxicité des AN (suite)</a:t>
            </a:r>
            <a:endParaRPr lang="en-US" sz="2400" b="1" dirty="0">
              <a:solidFill>
                <a:schemeClr val="accent1"/>
              </a:solidFill>
              <a:latin typeface="Arial"/>
              <a:cs typeface="Arial"/>
            </a:endParaRPr>
          </a:p>
        </p:txBody>
      </p:sp>
      <p:sp>
        <p:nvSpPr>
          <p:cNvPr id="3" name="Content Placeholder 2"/>
          <p:cNvSpPr>
            <a:spLocks noGrp="1"/>
          </p:cNvSpPr>
          <p:nvPr>
            <p:ph idx="1"/>
          </p:nvPr>
        </p:nvSpPr>
        <p:spPr>
          <a:xfrm>
            <a:off x="1188720" y="1938528"/>
            <a:ext cx="10587593" cy="4023360"/>
          </a:xfrm>
        </p:spPr>
        <p:txBody>
          <a:bodyPr>
            <a:noAutofit/>
          </a:bodyPr>
          <a:lstStyle/>
          <a:p>
            <a:pPr marL="0" indent="0">
              <a:lnSpc>
                <a:spcPct val="100000"/>
              </a:lnSpc>
              <a:buSzPct val="60000"/>
              <a:buNone/>
            </a:pPr>
            <a:r>
              <a:rPr lang="en-US" sz="2400" b="1" dirty="0" smtClean="0">
                <a:solidFill>
                  <a:schemeClr val="accent1"/>
                </a:solidFill>
                <a:latin typeface="Arial"/>
                <a:cs typeface="Arial"/>
              </a:rPr>
              <a:t>Néphrotoxicité : évaluation de la fonction rénale avant le début des AN</a:t>
            </a:r>
            <a:endParaRPr lang="en-US" sz="2400" dirty="0" smtClean="0">
              <a:solidFill>
                <a:schemeClr val="accent1"/>
              </a:solidFill>
              <a:latin typeface="Arial"/>
              <a:cs typeface="Arial"/>
            </a:endParaRPr>
          </a:p>
          <a:p>
            <a:pPr marL="347472" indent="-342900">
              <a:lnSpc>
                <a:spcPct val="100000"/>
              </a:lnSpc>
              <a:buFont typeface="Wingdings" panose="05000000000000000000" pitchFamily="2" charset="2"/>
              <a:buChar char="§"/>
            </a:pPr>
            <a:r>
              <a:rPr lang="en-US" sz="2400" dirty="0">
                <a:solidFill>
                  <a:schemeClr val="tx1"/>
                </a:solidFill>
                <a:latin typeface="Arial"/>
                <a:cs typeface="Arial"/>
              </a:rPr>
              <a:t>transplant d'organes solides</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a:solidFill>
                  <a:schemeClr val="tx1"/>
                </a:solidFill>
                <a:latin typeface="Arial"/>
                <a:cs typeface="Arial"/>
              </a:rPr>
              <a:t>plus âgés, IMC &lt;18,5 kg/m2 ou poids du corps &lt;50 kg</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a:solidFill>
                  <a:schemeClr val="tx1"/>
                </a:solidFill>
                <a:latin typeface="Arial"/>
                <a:cs typeface="Arial"/>
              </a:rPr>
              <a:t>inhibiteur de protéase stimulé pour le VIH</a:t>
            </a:r>
            <a:endParaRPr lang="en-US" sz="2400" dirty="0" smtClean="0">
              <a:solidFill>
                <a:schemeClr val="tx1"/>
              </a:solidFill>
              <a:latin typeface="Arial"/>
              <a:cs typeface="Arial"/>
            </a:endParaRPr>
          </a:p>
          <a:p>
            <a:pPr marL="347472" indent="-342900">
              <a:lnSpc>
                <a:spcPct val="100000"/>
              </a:lnSpc>
              <a:buFont typeface="Wingdings" panose="05000000000000000000" pitchFamily="2" charset="2"/>
              <a:buChar char="§"/>
            </a:pPr>
            <a:r>
              <a:rPr lang="en-US" sz="2400" dirty="0">
                <a:solidFill>
                  <a:schemeClr val="tx1"/>
                </a:solidFill>
                <a:latin typeface="Arial"/>
                <a:cs typeface="Arial"/>
              </a:rPr>
              <a:t>médicaments néphrotoxiques concomitants</a:t>
            </a:r>
            <a:endParaRPr lang="en-US" sz="2400" dirty="0" smtClean="0">
              <a:solidFill>
                <a:schemeClr val="tx1"/>
              </a:solidFill>
              <a:latin typeface="Arial"/>
              <a:cs typeface="Arial"/>
            </a:endParaRPr>
          </a:p>
          <a:p>
            <a:pPr marL="0" indent="0">
              <a:lnSpc>
                <a:spcPct val="100000"/>
              </a:lnSpc>
              <a:buNone/>
            </a:pPr>
            <a:r>
              <a:rPr lang="en-US" sz="2400" i="1" dirty="0" smtClean="0">
                <a:solidFill>
                  <a:schemeClr val="accent1"/>
                </a:solidFill>
                <a:latin typeface="Arial"/>
                <a:cs typeface="Arial"/>
              </a:rPr>
              <a:t>Le suivi devrait être plus fréquent chez les personnes à risque de dysfonctionnement rénal plus élevé</a:t>
            </a:r>
          </a:p>
          <a:p>
            <a:pPr marL="0" indent="0">
              <a:lnSpc>
                <a:spcPct val="100000"/>
              </a:lnSpc>
              <a:buNone/>
            </a:pPr>
            <a:endParaRPr lang="en-US" sz="2400" b="1" dirty="0">
              <a:solidFill>
                <a:srgbClr val="0F6FC6"/>
              </a:solidFill>
              <a:latin typeface="Arial"/>
              <a:cs typeface="Arial"/>
            </a:endParaRPr>
          </a:p>
          <a:p>
            <a:pPr marL="0" indent="0">
              <a:lnSpc>
                <a:spcPct val="100000"/>
              </a:lnSpc>
              <a:buNone/>
            </a:pPr>
            <a:r>
              <a:rPr lang="en-US" sz="2400" b="1" dirty="0" smtClean="0">
                <a:solidFill>
                  <a:srgbClr val="0F6FC6"/>
                </a:solidFill>
                <a:latin typeface="Arial"/>
                <a:cs typeface="Arial"/>
              </a:rPr>
              <a:t>	</a:t>
            </a:r>
            <a:endParaRPr lang="en-US" sz="2400" b="1" dirty="0">
              <a:solidFill>
                <a:srgbClr val="0F6FC6"/>
              </a:solidFill>
              <a:latin typeface="Arial"/>
              <a:cs typeface="Arial"/>
            </a:endParaRPr>
          </a:p>
          <a:p>
            <a:pPr marL="0" indent="0">
              <a:lnSpc>
                <a:spcPct val="100000"/>
              </a:lnSpc>
              <a:buNone/>
            </a:pPr>
            <a:endParaRPr lang="en-US" sz="2400" b="1" dirty="0">
              <a:solidFill>
                <a:srgbClr val="0F6FC6"/>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3667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Arial"/>
                <a:cs typeface="Arial"/>
              </a:rPr>
              <a:t>Surveillance du </a:t>
            </a:r>
            <a:r>
              <a:rPr lang="en-US" sz="3600" b="1" dirty="0" err="1" smtClean="0">
                <a:solidFill>
                  <a:schemeClr val="accent1"/>
                </a:solidFill>
                <a:latin typeface="Arial"/>
                <a:cs typeface="Arial"/>
              </a:rPr>
              <a:t>traitement</a:t>
            </a:r>
            <a:r>
              <a:rPr lang="en-US" sz="3600" b="1" dirty="0" smtClean="0">
                <a:solidFill>
                  <a:schemeClr val="accent1"/>
                </a:solidFill>
                <a:latin typeface="Arial"/>
                <a:cs typeface="Arial"/>
              </a:rPr>
              <a:t> aux AN à long terme</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2514600"/>
            <a:ext cx="4937760" cy="4876800"/>
          </a:xfrm>
        </p:spPr>
        <p:txBody>
          <a:bodyPr>
            <a:normAutofit/>
          </a:bodyPr>
          <a:lstStyle/>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ADN VHB tous les 6 -12 mois</a:t>
            </a: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HBsAg et HBeAg tous les 6-12 mois</a:t>
            </a: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ALT et AST (pour APRI) annuellement</a:t>
            </a:r>
          </a:p>
          <a:p>
            <a:pPr marL="347472" indent="-347472">
              <a:lnSpc>
                <a:spcPct val="100000"/>
              </a:lnSpc>
              <a:buFont typeface="Wingdings" panose="05000000000000000000" pitchFamily="2" charset="2"/>
              <a:buChar char="§"/>
            </a:pPr>
            <a:r>
              <a:rPr lang="en-US" sz="2200" dirty="0" smtClean="0">
                <a:solidFill>
                  <a:schemeClr val="tx1"/>
                </a:solidFill>
                <a:latin typeface="Arial"/>
                <a:cs typeface="Arial"/>
              </a:rPr>
              <a:t>Fonction rénale (annuellement)</a:t>
            </a:r>
          </a:p>
          <a:p>
            <a:pPr marL="694944" indent="-347472">
              <a:lnSpc>
                <a:spcPct val="100000"/>
              </a:lnSpc>
              <a:buSzPct val="60000"/>
              <a:buFont typeface="Wingdings" charset="2"/>
              <a:buChar char=""/>
            </a:pPr>
            <a:r>
              <a:rPr lang="en-US" sz="2000" dirty="0" smtClean="0">
                <a:solidFill>
                  <a:schemeClr val="tx1"/>
                </a:solidFill>
                <a:latin typeface="Arial"/>
                <a:cs typeface="Arial"/>
              </a:rPr>
              <a:t>Plus fréquemment en cas de facteurs de risque de dysfonctionnement rénal   </a:t>
            </a:r>
          </a:p>
          <a:p>
            <a:pPr marL="347472" indent="-347472">
              <a:lnSpc>
                <a:spcPct val="100000"/>
              </a:lnSpc>
              <a:buNone/>
            </a:pPr>
            <a:endParaRPr lang="en-US" sz="2400" dirty="0">
              <a:solidFill>
                <a:schemeClr val="tx1"/>
              </a:solidFill>
              <a:latin typeface="Arial"/>
              <a:cs typeface="Arial"/>
            </a:endParaRPr>
          </a:p>
        </p:txBody>
      </p:sp>
      <p:sp>
        <p:nvSpPr>
          <p:cNvPr id="4" name="Content Placeholder 2"/>
          <p:cNvSpPr txBox="1">
            <a:spLocks/>
          </p:cNvSpPr>
          <p:nvPr/>
        </p:nvSpPr>
        <p:spPr>
          <a:xfrm>
            <a:off x="6309360" y="2514600"/>
            <a:ext cx="4937760" cy="4876800"/>
          </a:xfrm>
          <a:prstGeom prst="rect">
            <a:avLst/>
          </a:prstGeom>
        </p:spPr>
        <p:txBody>
          <a:bodyPr vert="horz" lIns="0" tIns="45720" rIns="0" bIns="45720" rtlCol="0">
            <a:normAutofit/>
          </a:bodyPr>
          <a:lstStyle/>
          <a:p>
            <a:pPr marL="347472" marR="0" lvl="0" indent="-347472" algn="l" defTabSz="914126" rtl="0" eaLnBrk="1" fontAlgn="auto" latinLnBrk="0" hangingPunct="1">
              <a:lnSpc>
                <a:spcPct val="100000"/>
              </a:lnSpc>
              <a:spcBef>
                <a:spcPts val="1200"/>
              </a:spcBef>
              <a:spcAft>
                <a:spcPts val="200"/>
              </a:spcAft>
              <a:buClr>
                <a:schemeClr val="accent1"/>
              </a:buClr>
              <a:buSzPct val="100000"/>
              <a:buFont typeface="Wingdings" panose="05000000000000000000" pitchFamily="2" charset="2"/>
              <a:buChar char="§"/>
              <a:tabLst/>
              <a:defRPr/>
            </a:pPr>
            <a:r>
              <a:rPr kumimoji="0" lang="en-US" sz="2200" strike="noStrike" kern="1200" cap="none" spc="0" normalizeH="0" baseline="0" noProof="0" dirty="0" smtClean="0">
                <a:ln>
                  <a:noFill/>
                </a:ln>
                <a:solidFill>
                  <a:schemeClr val="tx1"/>
                </a:solidFill>
                <a:effectLst/>
                <a:uLnTx/>
                <a:uFillTx/>
                <a:latin typeface="Arial"/>
                <a:ea typeface="+mn-ea"/>
                <a:cs typeface="Arial"/>
              </a:rPr>
              <a:t>Observation du traitement</a:t>
            </a:r>
          </a:p>
          <a:p>
            <a:pPr marL="347472" marR="0" lvl="0" indent="-347472" algn="l" defTabSz="914126" rtl="0" eaLnBrk="1" fontAlgn="auto" latinLnBrk="0" hangingPunct="1">
              <a:lnSpc>
                <a:spcPct val="100000"/>
              </a:lnSpc>
              <a:spcBef>
                <a:spcPts val="1200"/>
              </a:spcBef>
              <a:spcAft>
                <a:spcPts val="200"/>
              </a:spcAft>
              <a:buClr>
                <a:schemeClr val="accent1"/>
              </a:buClr>
              <a:buSzPct val="100000"/>
              <a:buFont typeface="Wingdings" panose="05000000000000000000" pitchFamily="2" charset="2"/>
              <a:buChar char="§"/>
              <a:tabLst/>
              <a:defRPr/>
            </a:pPr>
            <a:r>
              <a:rPr kumimoji="0" lang="en-US" sz="2200" strike="noStrike" kern="1200" cap="none" spc="0" normalizeH="0" baseline="0" noProof="0" dirty="0" smtClean="0">
                <a:ln>
                  <a:noFill/>
                </a:ln>
                <a:solidFill>
                  <a:schemeClr val="tx1"/>
                </a:solidFill>
                <a:effectLst/>
                <a:uLnTx/>
                <a:uFillTx/>
                <a:latin typeface="Arial"/>
                <a:ea typeface="+mn-ea"/>
                <a:cs typeface="Arial"/>
              </a:rPr>
              <a:t>Surveillance du CHC  </a:t>
            </a:r>
          </a:p>
          <a:p>
            <a:pPr marL="694944" marR="0" lvl="0" indent="-347472" algn="l" defTabSz="914126" rtl="0" eaLnBrk="1" fontAlgn="auto" latinLnBrk="0" hangingPunct="1">
              <a:lnSpc>
                <a:spcPct val="100000"/>
              </a:lnSpc>
              <a:spcBef>
                <a:spcPts val="1200"/>
              </a:spcBef>
              <a:spcAft>
                <a:spcPts val="200"/>
              </a:spcAft>
              <a:buClr>
                <a:schemeClr val="accent1"/>
              </a:buClr>
              <a:buSzPct val="60000"/>
              <a:buFont typeface="Wingdings" charset="2"/>
              <a:buChar char=""/>
              <a:tabLst/>
              <a:defRPr/>
            </a:pPr>
            <a:r>
              <a:rPr kumimoji="0" lang="en-US" sz="2000" strike="noStrike" kern="1200" cap="none" spc="0" normalizeH="0" baseline="0" noProof="0" dirty="0" smtClean="0">
                <a:ln>
                  <a:noFill/>
                </a:ln>
                <a:solidFill>
                  <a:schemeClr val="tx1"/>
                </a:solidFill>
                <a:effectLst/>
                <a:uLnTx/>
                <a:uFillTx/>
                <a:latin typeface="Arial"/>
                <a:ea typeface="+mn-ea"/>
                <a:cs typeface="Arial"/>
              </a:rPr>
              <a:t>Alpha-foetoprotéine et échographie hépatique tous les 6-12 mois</a:t>
            </a:r>
            <a:endParaRPr kumimoji="0" lang="en-US" sz="2000" b="0" i="0" u="none" strike="noStrike" kern="1200" cap="none" spc="0" normalizeH="0" baseline="0" noProof="0" dirty="0">
              <a:ln>
                <a:noFill/>
              </a:ln>
              <a:solidFill>
                <a:schemeClr val="tx1"/>
              </a:solidFill>
              <a:effectLst/>
              <a:uLnTx/>
              <a:uFillTx/>
              <a:latin typeface="Arial"/>
              <a:ea typeface="+mn-ea"/>
              <a:cs typeface="Arial"/>
            </a:endParaRPr>
          </a:p>
        </p:txBody>
      </p:sp>
      <p:sp>
        <p:nvSpPr>
          <p:cNvPr id="5" name="TextBox 4"/>
          <p:cNvSpPr txBox="1"/>
          <p:nvPr/>
        </p:nvSpPr>
        <p:spPr>
          <a:xfrm>
            <a:off x="1188720" y="1938528"/>
            <a:ext cx="6553200" cy="461665"/>
          </a:xfrm>
          <a:prstGeom prst="rect">
            <a:avLst/>
          </a:prstGeom>
          <a:noFill/>
        </p:spPr>
        <p:txBody>
          <a:bodyPr wrap="square" lIns="0" rIns="0" rtlCol="0">
            <a:spAutoFit/>
          </a:bodyPr>
          <a:lstStyle/>
          <a:p>
            <a:r>
              <a:rPr lang="en-US" sz="2400" b="1" dirty="0" err="1" smtClean="0">
                <a:solidFill>
                  <a:schemeClr val="accent1"/>
                </a:solidFill>
                <a:latin typeface="Arial"/>
                <a:cs typeface="Arial"/>
              </a:rPr>
              <a:t>Traitement</a:t>
            </a:r>
            <a:r>
              <a:rPr lang="en-US" sz="2400" b="1" dirty="0" smtClean="0">
                <a:solidFill>
                  <a:schemeClr val="accent1"/>
                </a:solidFill>
                <a:latin typeface="Arial"/>
                <a:cs typeface="Arial"/>
              </a:rPr>
              <a:t> aux AN à long terme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35317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4000" b="1" dirty="0">
                <a:solidFill>
                  <a:schemeClr val="accent1"/>
                </a:solidFill>
                <a:latin typeface="Arial"/>
                <a:cs typeface="Arial"/>
              </a:rPr>
              <a:t>Arrêt d'un traitement </a:t>
            </a:r>
            <a:r>
              <a:rPr lang="en-US" sz="4000" b="1" dirty="0" smtClean="0">
                <a:solidFill>
                  <a:schemeClr val="accent1"/>
                </a:solidFill>
                <a:latin typeface="Arial"/>
                <a:cs typeface="Arial"/>
              </a:rPr>
              <a:t>AN</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811337"/>
            <a:ext cx="9875520" cy="5503863"/>
          </a:xfrm>
        </p:spPr>
        <p:txBody>
          <a:bodyPr>
            <a:noAutofit/>
          </a:bodyPr>
          <a:lstStyle/>
          <a:p>
            <a:pPr marL="0" indent="0">
              <a:lnSpc>
                <a:spcPct val="100000"/>
              </a:lnSpc>
              <a:buNone/>
            </a:pPr>
            <a:r>
              <a:rPr lang="en-US" sz="2400" b="1" dirty="0" smtClean="0">
                <a:solidFill>
                  <a:schemeClr val="accent1"/>
                </a:solidFill>
                <a:latin typeface="Arial"/>
                <a:cs typeface="Arial"/>
              </a:rPr>
              <a:t>CIRRHOSE</a:t>
            </a:r>
          </a:p>
          <a:p>
            <a:pPr marL="347472" indent="-347472">
              <a:lnSpc>
                <a:spcPct val="100000"/>
              </a:lnSpc>
              <a:buFont typeface="Wingdings" panose="05000000000000000000" pitchFamily="2" charset="2"/>
              <a:buChar char="§"/>
            </a:pPr>
            <a:r>
              <a:rPr lang="en-US" sz="2200" dirty="0" smtClean="0">
                <a:solidFill>
                  <a:srgbClr val="000000"/>
                </a:solidFill>
                <a:latin typeface="Arial"/>
                <a:cs typeface="Arial"/>
              </a:rPr>
              <a:t>Traitement aux AN à vie</a:t>
            </a:r>
            <a:endParaRPr lang="en-US" sz="2200" dirty="0" smtClean="0">
              <a:solidFill>
                <a:schemeClr val="accent1"/>
              </a:solidFill>
              <a:latin typeface="Arial"/>
              <a:cs typeface="Arial"/>
            </a:endParaRPr>
          </a:p>
          <a:p>
            <a:pPr marL="0" indent="0">
              <a:lnSpc>
                <a:spcPct val="100000"/>
              </a:lnSpc>
              <a:buNone/>
            </a:pPr>
            <a:endParaRPr lang="en-US" sz="2400" dirty="0">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188720" y="3429000"/>
            <a:ext cx="10011092" cy="4309872"/>
          </a:xfrm>
          <a:prstGeom prst="rect">
            <a:avLst/>
          </a:prstGeom>
        </p:spPr>
        <p:txBody>
          <a:bodyPr vert="horz" lIns="0" tIns="45720" rIns="0" bIns="45720" rtlCol="0">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en-US" sz="2400" dirty="0" smtClean="0">
                <a:solidFill>
                  <a:schemeClr val="accent1"/>
                </a:solidFill>
                <a:latin typeface="Arial"/>
                <a:cs typeface="Arial"/>
              </a:rPr>
              <a:t>HBV HBeAg chronique positif</a:t>
            </a:r>
            <a:r>
              <a:rPr lang="en-US" sz="2400" b="1" i="1" dirty="0" smtClean="0">
                <a:solidFill>
                  <a:schemeClr val="accent1"/>
                </a:solidFill>
                <a:latin typeface="Arial"/>
                <a:cs typeface="Arial"/>
              </a:rPr>
              <a:t> </a:t>
            </a:r>
          </a:p>
          <a:p>
            <a:pPr marL="0" indent="0">
              <a:lnSpc>
                <a:spcPct val="100000"/>
              </a:lnSpc>
              <a:buFont typeface="Calibri" panose="020F0502020204030204" pitchFamily="34" charset="0"/>
              <a:buNone/>
            </a:pPr>
            <a:r>
              <a:rPr lang="en-US" sz="2200" dirty="0" smtClean="0">
                <a:solidFill>
                  <a:schemeClr val="tx1"/>
                </a:solidFill>
                <a:latin typeface="Arial"/>
                <a:cs typeface="Arial"/>
              </a:rPr>
              <a:t>Envisagez d'arrêter le traitement dans les cas suivants :</a:t>
            </a:r>
          </a:p>
          <a:p>
            <a:pPr marL="347472" indent="-347472">
              <a:lnSpc>
                <a:spcPct val="100000"/>
              </a:lnSpc>
              <a:buFont typeface="Wingdings" panose="05000000000000000000" pitchFamily="2" charset="2"/>
              <a:buChar char="§"/>
            </a:pPr>
            <a:r>
              <a:rPr lang="en-US" sz="2000" dirty="0" smtClean="0">
                <a:latin typeface="Arial"/>
                <a:cs typeface="Arial"/>
              </a:rPr>
              <a:t>Perte et séroconversion HBeAg en anti-HBe après l'achèvement d'au moins une année supplémentaire de traitement + ALT continuellement normal + ADN VHB continuellement indétectable </a:t>
            </a:r>
          </a:p>
          <a:p>
            <a:pPr marL="347472" indent="-347472">
              <a:lnSpc>
                <a:spcPct val="100000"/>
              </a:lnSpc>
              <a:buFont typeface="Wingdings" panose="05000000000000000000" pitchFamily="2" charset="2"/>
              <a:buChar char="§"/>
            </a:pPr>
            <a:r>
              <a:rPr lang="en-US" sz="2000" dirty="0" smtClean="0">
                <a:latin typeface="Arial"/>
                <a:cs typeface="Arial"/>
              </a:rPr>
              <a:t>Besoin d'une surveillance étroite après l'arrêt du traitement (rechute possible chez 20 %)          </a:t>
            </a:r>
          </a:p>
          <a:p>
            <a:pPr marL="0" indent="0">
              <a:lnSpc>
                <a:spcPct val="100000"/>
              </a:lnSpc>
              <a:buFont typeface="Calibri" panose="020F0502020204030204" pitchFamily="34" charset="0"/>
              <a:buNone/>
            </a:pPr>
            <a:endParaRPr lang="en-US" sz="2200" dirty="0" smtClean="0">
              <a:latin typeface="Arial"/>
              <a:cs typeface="Arial"/>
            </a:endParaRPr>
          </a:p>
          <a:p>
            <a:pPr marL="0" indent="0">
              <a:lnSpc>
                <a:spcPct val="100000"/>
              </a:lnSpc>
              <a:buFont typeface="Calibri" panose="020F0502020204030204" pitchFamily="34" charset="0"/>
              <a:buNone/>
            </a:pPr>
            <a:endParaRPr lang="en-US" sz="2400" dirty="0" smtClean="0">
              <a:latin typeface="Arial"/>
              <a:cs typeface="Arial"/>
            </a:endParaRPr>
          </a:p>
          <a:p>
            <a:pPr marL="0" indent="0">
              <a:lnSpc>
                <a:spcPct val="100000"/>
              </a:lnSpc>
              <a:buFont typeface="Calibri" panose="020F0502020204030204" pitchFamily="34" charset="0"/>
              <a:buNone/>
            </a:pPr>
            <a:endParaRPr lang="en-US" sz="2400" dirty="0" smtClean="0">
              <a:latin typeface="Arial"/>
              <a:cs typeface="Arial"/>
            </a:endParaRPr>
          </a:p>
          <a:p>
            <a:pPr marL="0" indent="0">
              <a:lnSpc>
                <a:spcPct val="100000"/>
              </a:lnSpc>
              <a:buFont typeface="Calibri" panose="020F0502020204030204" pitchFamily="34" charset="0"/>
              <a:buNone/>
            </a:pPr>
            <a:endParaRPr lang="en-US" sz="2400" dirty="0">
              <a:latin typeface="Arial"/>
              <a:cs typeface="Arial"/>
            </a:endParaRPr>
          </a:p>
        </p:txBody>
      </p:sp>
      <p:sp>
        <p:nvSpPr>
          <p:cNvPr id="8" name="TextBox 7"/>
          <p:cNvSpPr txBox="1"/>
          <p:nvPr/>
        </p:nvSpPr>
        <p:spPr>
          <a:xfrm>
            <a:off x="1188720" y="2895600"/>
            <a:ext cx="6172200" cy="461665"/>
          </a:xfrm>
          <a:prstGeom prst="rect">
            <a:avLst/>
          </a:prstGeom>
          <a:noFill/>
        </p:spPr>
        <p:txBody>
          <a:bodyPr wrap="square" lIns="0" rIns="0" rtlCol="0">
            <a:spAutoFit/>
          </a:bodyPr>
          <a:lstStyle/>
          <a:p>
            <a:r>
              <a:rPr lang="en-US" sz="2400" b="1" dirty="0" smtClean="0">
                <a:solidFill>
                  <a:schemeClr val="accent1"/>
                </a:solidFill>
                <a:latin typeface="Arial"/>
                <a:cs typeface="Arial"/>
              </a:rPr>
              <a:t>AUCUNE CIRRHOSE</a:t>
            </a:r>
            <a:endParaRPr lang="en-US" sz="2400" i="1" dirty="0" smtClean="0">
              <a:solidFill>
                <a:srgbClr val="0F6FC6"/>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195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2400" b="1" dirty="0" smtClean="0">
                <a:solidFill>
                  <a:schemeClr val="accent1"/>
                </a:solidFill>
                <a:latin typeface="Arial"/>
                <a:cs typeface="Arial"/>
              </a:rPr>
              <a:t>Arrêt du traitement AN (suite)</a:t>
            </a:r>
            <a:endParaRPr lang="en-US" sz="2400" b="1" dirty="0">
              <a:solidFill>
                <a:schemeClr val="accent1"/>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88720" y="2471927"/>
            <a:ext cx="10315892" cy="2677656"/>
          </a:xfrm>
          <a:prstGeom prst="rect">
            <a:avLst/>
          </a:prstGeom>
          <a:noFill/>
        </p:spPr>
        <p:txBody>
          <a:bodyPr wrap="square" lIns="0" rIns="0" rtlCol="0">
            <a:spAutoFit/>
          </a:bodyPr>
          <a:lstStyle/>
          <a:p>
            <a:r>
              <a:rPr lang="en-US" sz="2400" b="1" i="1" dirty="0" smtClean="0">
                <a:solidFill>
                  <a:schemeClr val="accent1"/>
                </a:solidFill>
                <a:latin typeface="Arial"/>
                <a:cs typeface="Arial"/>
              </a:rPr>
              <a:t>HBV HBeAg chronique négatif</a:t>
            </a:r>
          </a:p>
          <a:p>
            <a:pPr marL="347472" indent="-347472">
              <a:lnSpc>
                <a:spcPct val="100000"/>
              </a:lnSpc>
              <a:buClr>
                <a:schemeClr val="accent1"/>
              </a:buClr>
            </a:pPr>
            <a:endParaRPr lang="en-US" sz="2400" b="1" i="1" dirty="0" smtClean="0">
              <a:solidFill>
                <a:srgbClr val="000000"/>
              </a:solidFill>
              <a:latin typeface="Arial"/>
              <a:cs typeface="Arial"/>
            </a:endParaRPr>
          </a:p>
          <a:p>
            <a:pPr marL="347472" indent="-347472">
              <a:lnSpc>
                <a:spcPct val="100000"/>
              </a:lnSpc>
              <a:buClr>
                <a:schemeClr val="accent1"/>
              </a:buClr>
              <a:buFont typeface="Wingdings" charset="2"/>
              <a:buChar char="§"/>
            </a:pPr>
            <a:r>
              <a:rPr lang="en-US" sz="2400" dirty="0" err="1" smtClean="0">
                <a:solidFill>
                  <a:srgbClr val="000000"/>
                </a:solidFill>
                <a:latin typeface="Arial"/>
                <a:cs typeface="Arial"/>
              </a:rPr>
              <a:t>Traitement</a:t>
            </a:r>
            <a:r>
              <a:rPr lang="en-US" sz="2400" dirty="0" smtClean="0">
                <a:solidFill>
                  <a:srgbClr val="000000"/>
                </a:solidFill>
                <a:latin typeface="Arial"/>
                <a:cs typeface="Arial"/>
              </a:rPr>
              <a:t> aux AN à vie </a:t>
            </a:r>
          </a:p>
          <a:p>
            <a:endParaRPr lang="en-US" sz="2400" b="1" dirty="0" smtClean="0">
              <a:solidFill>
                <a:schemeClr val="accent1"/>
              </a:solidFill>
              <a:latin typeface="Arial"/>
              <a:cs typeface="Arial"/>
            </a:endParaRPr>
          </a:p>
          <a:p>
            <a:pPr algn="ctr"/>
            <a:r>
              <a:rPr lang="en-US" sz="2400" i="1" dirty="0" smtClean="0">
                <a:solidFill>
                  <a:schemeClr val="accent1"/>
                </a:solidFill>
                <a:latin typeface="Arial"/>
                <a:cs typeface="Arial"/>
              </a:rPr>
              <a:t>La plupart des patients atteints de HBV chronique en Afrique sub-</a:t>
            </a:r>
            <a:r>
              <a:rPr lang="en-US" sz="2400" i="1" dirty="0" err="1" smtClean="0">
                <a:solidFill>
                  <a:schemeClr val="accent1"/>
                </a:solidFill>
                <a:latin typeface="Arial"/>
                <a:cs typeface="Arial"/>
              </a:rPr>
              <a:t>saharienne</a:t>
            </a:r>
            <a:r>
              <a:rPr lang="en-US" sz="2400" i="1" dirty="0" smtClean="0">
                <a:solidFill>
                  <a:schemeClr val="accent1"/>
                </a:solidFill>
                <a:latin typeface="Arial"/>
                <a:cs typeface="Arial"/>
              </a:rPr>
              <a:t> </a:t>
            </a:r>
            <a:r>
              <a:rPr lang="en-US" sz="2400" i="1" dirty="0" err="1" smtClean="0">
                <a:solidFill>
                  <a:schemeClr val="accent1"/>
                </a:solidFill>
                <a:latin typeface="Arial"/>
                <a:cs typeface="Arial"/>
              </a:rPr>
              <a:t>auront</a:t>
            </a:r>
            <a:r>
              <a:rPr lang="en-US" sz="2400" i="1" dirty="0" smtClean="0">
                <a:solidFill>
                  <a:schemeClr val="accent1"/>
                </a:solidFill>
                <a:latin typeface="Arial"/>
                <a:cs typeface="Arial"/>
              </a:rPr>
              <a:t> besoin d'un traitement à vie</a:t>
            </a:r>
          </a:p>
          <a:p>
            <a:endParaRPr lang="en-US" sz="2400" dirty="0"/>
          </a:p>
        </p:txBody>
      </p:sp>
      <p:sp>
        <p:nvSpPr>
          <p:cNvPr id="7" name="TextBox 6"/>
          <p:cNvSpPr txBox="1"/>
          <p:nvPr/>
        </p:nvSpPr>
        <p:spPr>
          <a:xfrm>
            <a:off x="1188720" y="1938528"/>
            <a:ext cx="6172200" cy="461665"/>
          </a:xfrm>
          <a:prstGeom prst="rect">
            <a:avLst/>
          </a:prstGeom>
          <a:noFill/>
        </p:spPr>
        <p:txBody>
          <a:bodyPr wrap="square" lIns="0" rIns="0" rtlCol="0">
            <a:spAutoFit/>
          </a:bodyPr>
          <a:lstStyle/>
          <a:p>
            <a:r>
              <a:rPr lang="en-US" sz="2400" b="1" dirty="0" smtClean="0">
                <a:solidFill>
                  <a:schemeClr val="accent1"/>
                </a:solidFill>
                <a:latin typeface="Arial"/>
                <a:cs typeface="Arial"/>
              </a:rPr>
              <a:t>AUCUNE CIRRHOSE</a:t>
            </a:r>
            <a:endParaRPr lang="en-US" sz="2400" i="1" dirty="0" smtClean="0">
              <a:solidFill>
                <a:srgbClr val="0F6FC6"/>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195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4000" b="1" dirty="0" smtClean="0">
                <a:solidFill>
                  <a:schemeClr val="accent1"/>
                </a:solidFill>
                <a:latin typeface="Arial"/>
                <a:cs typeface="Arial"/>
              </a:rPr>
              <a:t>Conclusions : traitement de première intention du VHB</a:t>
            </a:r>
            <a:endParaRPr lang="en-US" sz="4000" b="1" dirty="0">
              <a:solidFill>
                <a:schemeClr val="accent1"/>
              </a:solidFill>
              <a:latin typeface="Arial"/>
              <a:cs typeface="Arial"/>
            </a:endParaRPr>
          </a:p>
        </p:txBody>
      </p:sp>
      <p:sp>
        <p:nvSpPr>
          <p:cNvPr id="3" name="Content Placeholder 2"/>
          <p:cNvSpPr>
            <a:spLocks noGrp="1"/>
          </p:cNvSpPr>
          <p:nvPr>
            <p:ph idx="4294967295"/>
          </p:nvPr>
        </p:nvSpPr>
        <p:spPr>
          <a:xfrm>
            <a:off x="1188720" y="1938529"/>
            <a:ext cx="10058400" cy="4309872"/>
          </a:xfrm>
        </p:spPr>
        <p:txBody>
          <a:bodyPr>
            <a:noAutofit/>
          </a:bodyPr>
          <a:lstStyle/>
          <a:p>
            <a:pPr marL="347472" indent="-347472">
              <a:lnSpc>
                <a:spcPct val="100000"/>
              </a:lnSpc>
              <a:buSzPct val="110000"/>
              <a:buFont typeface="Wingdings" panose="05000000000000000000" pitchFamily="2" charset="2"/>
              <a:buChar char="§"/>
              <a:tabLst>
                <a:tab pos="180975" algn="l"/>
              </a:tabLst>
              <a:defRPr/>
            </a:pPr>
            <a:r>
              <a:rPr lang="en-US" sz="2200" dirty="0" err="1">
                <a:solidFill>
                  <a:schemeClr val="tx1"/>
                </a:solidFill>
                <a:latin typeface="Arial" pitchFamily="34" charset="0"/>
              </a:rPr>
              <a:t>La </a:t>
            </a:r>
            <a:r>
              <a:rPr lang="en-US" sz="2200" u="sng" dirty="0" err="1">
                <a:solidFill>
                  <a:schemeClr val="tx1"/>
                </a:solidFill>
                <a:latin typeface="Arial" pitchFamily="34" charset="0"/>
              </a:rPr>
              <a:t>GUÉRISON</a:t>
            </a:r>
            <a:r>
              <a:rPr lang="en-US" sz="2200" dirty="0" err="1">
                <a:solidFill>
                  <a:schemeClr val="tx1"/>
                </a:solidFill>
                <a:latin typeface="Arial" pitchFamily="34" charset="0"/>
              </a:rPr>
              <a:t> dépend de l'éradication du cccADN VHB intranucléaire</a:t>
            </a:r>
            <a:endParaRPr lang="en-US" sz="2200" dirty="0" smtClean="0">
              <a:solidFill>
                <a:schemeClr val="tx1"/>
              </a:solidFill>
              <a:latin typeface="Arial" pitchFamily="34" charset="0"/>
            </a:endParaRPr>
          </a:p>
          <a:p>
            <a:pPr marL="347472" indent="-347472">
              <a:lnSpc>
                <a:spcPct val="100000"/>
              </a:lnSpc>
              <a:buSzPct val="110000"/>
              <a:buFont typeface="Wingdings" panose="05000000000000000000" pitchFamily="2" charset="2"/>
              <a:buChar char="§"/>
              <a:tabLst>
                <a:tab pos="180975" algn="l"/>
              </a:tabLst>
              <a:defRPr/>
            </a:pPr>
            <a:r>
              <a:rPr lang="en-GB" sz="2200" dirty="0" smtClean="0">
                <a:solidFill>
                  <a:schemeClr val="tx1"/>
                </a:solidFill>
                <a:latin typeface="Arial" pitchFamily="34" charset="0"/>
                <a:cs typeface="Arial" pitchFamily="34" charset="0"/>
              </a:rPr>
              <a:t>L'élimination du HBsAg est le meilleur moyen de guérir le VHB chronique</a:t>
            </a:r>
          </a:p>
          <a:p>
            <a:pPr marL="347472" indent="-347472">
              <a:lnSpc>
                <a:spcPct val="100000"/>
              </a:lnSpc>
              <a:buSzPct val="110000"/>
              <a:buFont typeface="Wingdings" panose="05000000000000000000" pitchFamily="2" charset="2"/>
              <a:buChar char="§"/>
              <a:tabLst>
                <a:tab pos="180975" algn="l"/>
              </a:tabLst>
              <a:defRPr/>
            </a:pPr>
            <a:r>
              <a:rPr lang="en-US" sz="2200" dirty="0" smtClean="0">
                <a:solidFill>
                  <a:schemeClr val="tx1"/>
                </a:solidFill>
                <a:latin typeface="Arial" pitchFamily="34" charset="0"/>
              </a:rPr>
              <a:t>Le ténofovir, l'entécavir et le péginterféron sont les médicaments préférés pour un traitement de première intention</a:t>
            </a:r>
            <a:endParaRPr lang="en-US" sz="2200" b="1" dirty="0" smtClean="0">
              <a:solidFill>
                <a:schemeClr val="tx1"/>
              </a:solidFill>
              <a:latin typeface="Arial" pitchFamily="34" charset="0"/>
            </a:endParaRPr>
          </a:p>
          <a:p>
            <a:pPr marL="694944" lvl="1" indent="-347472">
              <a:lnSpc>
                <a:spcPct val="100000"/>
              </a:lnSpc>
              <a:spcBef>
                <a:spcPts val="1200"/>
              </a:spcBef>
              <a:spcAft>
                <a:spcPts val="200"/>
              </a:spcAft>
              <a:buSzPct val="60000"/>
              <a:buFont typeface="Wingdings" charset="2"/>
              <a:buChar char=""/>
              <a:defRPr/>
            </a:pPr>
            <a:r>
              <a:rPr lang="en-US" sz="2000" dirty="0">
                <a:solidFill>
                  <a:schemeClr val="tx1"/>
                </a:solidFill>
                <a:latin typeface="Arial" pitchFamily="34" charset="0"/>
              </a:rPr>
              <a:t>La 3e génération </a:t>
            </a:r>
            <a:r>
              <a:rPr lang="en-US" sz="2000" dirty="0" smtClean="0">
                <a:solidFill>
                  <a:schemeClr val="tx1"/>
                </a:solidFill>
                <a:latin typeface="Arial" pitchFamily="34" charset="0"/>
              </a:rPr>
              <a:t>AN </a:t>
            </a:r>
            <a:r>
              <a:rPr lang="en-US" sz="2000" dirty="0">
                <a:solidFill>
                  <a:schemeClr val="tx1"/>
                </a:solidFill>
                <a:latin typeface="Arial" pitchFamily="34" charset="0"/>
              </a:rPr>
              <a:t>a une efficacité élevée, un taux de résistance très faible et d'excellents antécédents de sécurité, mais le traitement risque d'être à vie</a:t>
            </a:r>
          </a:p>
          <a:p>
            <a:pPr marL="694944" lvl="1" indent="-347472">
              <a:lnSpc>
                <a:spcPct val="100000"/>
              </a:lnSpc>
              <a:spcBef>
                <a:spcPts val="1200"/>
              </a:spcBef>
              <a:spcAft>
                <a:spcPts val="200"/>
              </a:spcAft>
              <a:buSzPct val="60000"/>
              <a:buFont typeface="Wingdings" charset="2"/>
              <a:buChar char=""/>
              <a:defRPr/>
            </a:pPr>
            <a:r>
              <a:rPr lang="en-US" sz="2000" dirty="0" smtClean="0">
                <a:solidFill>
                  <a:schemeClr val="tx1"/>
                </a:solidFill>
                <a:latin typeface="Arial" pitchFamily="34" charset="0"/>
              </a:rPr>
              <a:t>Le PEG-IFN offre un traitement fini et une chance de guérison grâce à la double action antivirale et immunomodulatrice </a:t>
            </a:r>
          </a:p>
          <a:p>
            <a:pPr marL="347472" lvl="1" indent="-347472">
              <a:lnSpc>
                <a:spcPct val="100000"/>
              </a:lnSpc>
              <a:spcBef>
                <a:spcPts val="1200"/>
              </a:spcBef>
              <a:spcAft>
                <a:spcPts val="200"/>
              </a:spcAft>
              <a:buSzPct val="100000"/>
              <a:buFont typeface="Wingdings" panose="05000000000000000000" pitchFamily="2" charset="2"/>
              <a:buChar char="§"/>
              <a:defRPr/>
            </a:pPr>
            <a:r>
              <a:rPr lang="en-US" sz="2200" dirty="0" smtClean="0">
                <a:solidFill>
                  <a:schemeClr val="tx1"/>
                </a:solidFill>
                <a:latin typeface="Arial"/>
                <a:cs typeface="Arial"/>
              </a:rPr>
              <a:t>Le traitement à base d'IFN n'est pas adapté à la majorité des candidats au traitement en Afrique subsaharienne</a:t>
            </a:r>
            <a:endParaRPr lang="en-US" sz="2200" dirty="0">
              <a:solidFill>
                <a:schemeClr val="tx1"/>
              </a:solidFill>
              <a:latin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92335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rmAutofit/>
          </a:bodyPr>
          <a:lstStyle/>
          <a:p>
            <a:r>
              <a:rPr lang="en-US" sz="2000" b="1" dirty="0" smtClean="0">
                <a:solidFill>
                  <a:schemeClr val="accent1"/>
                </a:solidFill>
                <a:latin typeface="Arial"/>
                <a:cs typeface="Arial"/>
              </a:rPr>
              <a:t>Conclusions: traitement de première intention du VHB (suite)</a:t>
            </a:r>
            <a:endParaRPr lang="en-US" sz="20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616575"/>
          </a:xfrm>
        </p:spPr>
        <p:txBody>
          <a:bodyPr>
            <a:noAutofit/>
          </a:bodyPr>
          <a:lstStyle/>
          <a:p>
            <a:pPr marL="347472" lvl="1" indent="-347472">
              <a:lnSpc>
                <a:spcPct val="100000"/>
              </a:lnSpc>
              <a:spcBef>
                <a:spcPts val="1200"/>
              </a:spcBef>
              <a:spcAft>
                <a:spcPts val="200"/>
              </a:spcAft>
              <a:buSzPct val="100000"/>
              <a:buFont typeface="Wingdings" panose="05000000000000000000" pitchFamily="2" charset="2"/>
              <a:buChar char="§"/>
              <a:defRPr/>
            </a:pPr>
            <a:r>
              <a:rPr lang="en-US" sz="2400" dirty="0" err="1" smtClean="0">
                <a:solidFill>
                  <a:schemeClr val="tx1"/>
                </a:solidFill>
                <a:latin typeface="Arial"/>
                <a:cs typeface="Arial"/>
              </a:rPr>
              <a:t>2015 Les directives de l'OMS sur le VHB recommandent le ténofovir et l'entécavir</a:t>
            </a:r>
            <a:endParaRPr lang="en-US" sz="2400" dirty="0" smtClean="0">
              <a:solidFill>
                <a:schemeClr val="tx1"/>
              </a:solidFill>
              <a:latin typeface="Arial"/>
              <a:cs typeface="Arial"/>
            </a:endParaRPr>
          </a:p>
          <a:p>
            <a:pPr marL="347472" lvl="1" indent="-347472">
              <a:lnSpc>
                <a:spcPct val="100000"/>
              </a:lnSpc>
              <a:spcBef>
                <a:spcPts val="1200"/>
              </a:spcBef>
              <a:spcAft>
                <a:spcPts val="200"/>
              </a:spcAft>
              <a:buSzPct val="100000"/>
              <a:buFont typeface="Wingdings" panose="05000000000000000000" pitchFamily="2" charset="2"/>
              <a:buChar char="§"/>
              <a:defRPr/>
            </a:pPr>
            <a:r>
              <a:rPr lang="en-US" sz="2400" dirty="0" smtClean="0">
                <a:solidFill>
                  <a:schemeClr val="tx1"/>
                </a:solidFill>
                <a:latin typeface="Arial"/>
                <a:cs typeface="Arial"/>
              </a:rPr>
              <a:t>Le ténofovir offre un excellent profil de résistance et une séroconversion HBsAg de 18 % sur 8 ans</a:t>
            </a:r>
          </a:p>
          <a:p>
            <a:pPr marL="347472" indent="-347472">
              <a:lnSpc>
                <a:spcPct val="100000"/>
              </a:lnSpc>
              <a:buFont typeface="Wingdings" panose="05000000000000000000" pitchFamily="2" charset="2"/>
              <a:buChar char="§"/>
            </a:pPr>
            <a:r>
              <a:rPr lang="en-US" sz="2400" dirty="0" err="1" smtClean="0">
                <a:solidFill>
                  <a:schemeClr val="tx1"/>
                </a:solidFill>
                <a:latin typeface="Arial"/>
                <a:cs typeface="Arial"/>
              </a:rPr>
              <a:t>Accès</a:t>
            </a:r>
            <a:r>
              <a:rPr lang="en-US" sz="2400" dirty="0" smtClean="0">
                <a:solidFill>
                  <a:schemeClr val="tx1"/>
                </a:solidFill>
                <a:latin typeface="Arial"/>
                <a:cs typeface="Arial"/>
              </a:rPr>
              <a:t> durable à prix </a:t>
            </a:r>
            <a:r>
              <a:rPr lang="en-US" sz="2400" dirty="0" err="1" smtClean="0">
                <a:solidFill>
                  <a:schemeClr val="tx1"/>
                </a:solidFill>
                <a:latin typeface="Arial"/>
                <a:cs typeface="Arial"/>
              </a:rPr>
              <a:t>abordable</a:t>
            </a:r>
            <a:r>
              <a:rPr lang="en-US" sz="2400" dirty="0" smtClean="0">
                <a:solidFill>
                  <a:schemeClr val="tx1"/>
                </a:solidFill>
                <a:latin typeface="Arial"/>
                <a:cs typeface="Arial"/>
              </a:rPr>
              <a:t> aux AN </a:t>
            </a:r>
            <a:r>
              <a:rPr lang="en-US" sz="2400" dirty="0" err="1" smtClean="0">
                <a:solidFill>
                  <a:schemeClr val="tx1"/>
                </a:solidFill>
                <a:latin typeface="Arial"/>
                <a:cs typeface="Arial"/>
              </a:rPr>
              <a:t>génériques</a:t>
            </a:r>
            <a:r>
              <a:rPr lang="en-US" sz="2400" dirty="0" smtClean="0">
                <a:solidFill>
                  <a:schemeClr val="tx1"/>
                </a:solidFill>
                <a:latin typeface="Arial"/>
                <a:cs typeface="Arial"/>
              </a:rPr>
              <a:t> </a:t>
            </a:r>
            <a:r>
              <a:rPr lang="en-US" sz="2400" dirty="0" err="1" smtClean="0">
                <a:solidFill>
                  <a:schemeClr val="tx1"/>
                </a:solidFill>
                <a:latin typeface="Arial"/>
                <a:cs typeface="Arial"/>
              </a:rPr>
              <a:t>essentiels</a:t>
            </a:r>
            <a:r>
              <a:rPr lang="en-US" sz="2400" dirty="0" smtClean="0">
                <a:solidFill>
                  <a:schemeClr val="tx1"/>
                </a:solidFill>
                <a:latin typeface="Arial"/>
                <a:cs typeface="Arial"/>
              </a:rPr>
              <a:t> </a:t>
            </a:r>
            <a:r>
              <a:rPr lang="en-US" sz="2400" dirty="0" err="1" smtClean="0">
                <a:solidFill>
                  <a:schemeClr val="tx1"/>
                </a:solidFill>
                <a:latin typeface="Arial"/>
                <a:cs typeface="Arial"/>
              </a:rPr>
              <a:t>en</a:t>
            </a:r>
            <a:r>
              <a:rPr lang="en-US" sz="2400" dirty="0" smtClean="0">
                <a:solidFill>
                  <a:schemeClr val="tx1"/>
                </a:solidFill>
                <a:latin typeface="Arial"/>
                <a:cs typeface="Arial"/>
              </a:rPr>
              <a:t> </a:t>
            </a:r>
            <a:r>
              <a:rPr lang="en-US" sz="2400" dirty="0" err="1" smtClean="0">
                <a:solidFill>
                  <a:schemeClr val="tx1"/>
                </a:solidFill>
                <a:latin typeface="Arial"/>
                <a:cs typeface="Arial"/>
              </a:rPr>
              <a:t>Afrique</a:t>
            </a:r>
            <a:r>
              <a:rPr lang="en-US" sz="2400" dirty="0" smtClean="0">
                <a:solidFill>
                  <a:schemeClr val="tx1"/>
                </a:solidFill>
                <a:latin typeface="Arial"/>
                <a:cs typeface="Arial"/>
              </a:rPr>
              <a:t> </a:t>
            </a:r>
            <a:r>
              <a:rPr lang="en-US" sz="2400" dirty="0" err="1" smtClean="0">
                <a:solidFill>
                  <a:schemeClr val="tx1"/>
                </a:solidFill>
                <a:latin typeface="Arial"/>
                <a:cs typeface="Arial"/>
              </a:rPr>
              <a:t>subsaharienne</a:t>
            </a:r>
            <a:r>
              <a:rPr lang="en-US" sz="2400" dirty="0" smtClean="0">
                <a:solidFill>
                  <a:schemeClr val="tx1"/>
                </a:solidFill>
                <a:latin typeface="Arial"/>
                <a:cs typeface="Arial"/>
              </a:rPr>
              <a:t>, </a:t>
            </a:r>
            <a:r>
              <a:rPr lang="en-US" sz="2400" dirty="0" err="1" smtClean="0">
                <a:solidFill>
                  <a:schemeClr val="tx1"/>
                </a:solidFill>
                <a:latin typeface="Arial"/>
                <a:cs typeface="Arial"/>
              </a:rPr>
              <a:t>notamment</a:t>
            </a:r>
            <a:r>
              <a:rPr lang="en-US" sz="2400" dirty="0" smtClean="0">
                <a:solidFill>
                  <a:schemeClr val="tx1"/>
                </a:solidFill>
                <a:latin typeface="Arial"/>
                <a:cs typeface="Arial"/>
              </a:rPr>
              <a:t> pour </a:t>
            </a:r>
            <a:r>
              <a:rPr lang="en-US" sz="2400" dirty="0" err="1" smtClean="0">
                <a:solidFill>
                  <a:schemeClr val="tx1"/>
                </a:solidFill>
                <a:latin typeface="Arial"/>
                <a:cs typeface="Arial"/>
              </a:rPr>
              <a:t>une</a:t>
            </a:r>
            <a:r>
              <a:rPr lang="en-US" sz="2400" dirty="0" smtClean="0">
                <a:solidFill>
                  <a:schemeClr val="tx1"/>
                </a:solidFill>
                <a:latin typeface="Arial"/>
                <a:cs typeface="Arial"/>
              </a:rPr>
              <a:t> mono-infection par le VHB</a:t>
            </a:r>
          </a:p>
          <a:p>
            <a:pPr marL="347472" lvl="1" indent="-347472">
              <a:lnSpc>
                <a:spcPct val="100000"/>
              </a:lnSpc>
              <a:spcBef>
                <a:spcPts val="1200"/>
              </a:spcBef>
              <a:spcAft>
                <a:spcPts val="200"/>
              </a:spcAft>
              <a:buSzPct val="100000"/>
              <a:buFont typeface="Arial"/>
              <a:buChar char="•"/>
              <a:defRPr/>
            </a:pPr>
            <a:endParaRPr lang="en-US" sz="2400" dirty="0" smtClean="0">
              <a:solidFill>
                <a:srgbClr val="0F6FC6"/>
              </a:solidFill>
              <a:latin typeface="Arial"/>
              <a:cs typeface="Arial"/>
            </a:endParaRPr>
          </a:p>
          <a:p>
            <a:pPr marL="347472" lvl="1" indent="-347472">
              <a:lnSpc>
                <a:spcPct val="100000"/>
              </a:lnSpc>
              <a:spcBef>
                <a:spcPts val="1200"/>
              </a:spcBef>
              <a:spcAft>
                <a:spcPts val="200"/>
              </a:spcAft>
              <a:buSzPct val="100000"/>
              <a:buFont typeface="Arial"/>
              <a:buChar char="•"/>
              <a:defRPr/>
            </a:pPr>
            <a:endParaRPr lang="en-US" sz="2400" dirty="0">
              <a:latin typeface="Arial" pitchFamily="34" charset="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92335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9764" y="1981200"/>
            <a:ext cx="9144000" cy="2232248"/>
          </a:xfrm>
        </p:spPr>
        <p:txBody>
          <a:bodyPr>
            <a:noAutofit/>
          </a:bodyPr>
          <a:lstStyle/>
          <a:p>
            <a:pPr eaLnBrk="1" hangingPunct="1"/>
            <a:r>
              <a:rPr lang="en-GB" sz="3600" b="1" dirty="0">
                <a:solidFill>
                  <a:schemeClr val="accent1"/>
                </a:solidFill>
                <a:latin typeface="Arial" pitchFamily="34" charset="0"/>
              </a:rPr>
              <a:t/>
            </a:r>
            <a:br>
              <a:rPr lang="en-GB" sz="3600" b="1" dirty="0">
                <a:solidFill>
                  <a:schemeClr val="accent1"/>
                </a:solidFill>
                <a:latin typeface="Arial" pitchFamily="34" charset="0"/>
              </a:rPr>
            </a:br>
            <a:r>
              <a:rPr lang="en-GB" sz="3600" b="1" dirty="0" smtClean="0">
                <a:solidFill>
                  <a:schemeClr val="accent1"/>
                </a:solidFill>
                <a:latin typeface="Arial" pitchFamily="34" charset="0"/>
              </a:rPr>
              <a:t>Identification et gestion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d'un échec de traitement du VHB</a:t>
            </a:r>
            <a:endParaRPr lang="en-GB" sz="3600" b="1" dirty="0">
              <a:solidFill>
                <a:schemeClr val="accent1"/>
              </a:solidFill>
              <a:latin typeface="Arial" pitchFamily="34" charset="0"/>
            </a:endParaRPr>
          </a:p>
        </p:txBody>
      </p:sp>
      <p:sp>
        <p:nvSpPr>
          <p:cNvPr id="2" name="Subtitle 1"/>
          <p:cNvSpPr>
            <a:spLocks noGrp="1"/>
          </p:cNvSpPr>
          <p:nvPr>
            <p:ph type="subTitle" idx="1"/>
          </p:nvPr>
        </p:nvSpPr>
        <p:spPr/>
        <p:txBody>
          <a:bodyPr>
            <a:normAutofit/>
          </a:bodyPr>
          <a:lstStyle/>
          <a:p>
            <a:r>
              <a:rPr lang="en-US" sz="3600" b="1" dirty="0" smtClean="0">
                <a:solidFill>
                  <a:schemeClr val="accent1"/>
                </a:solidFill>
              </a:rPr>
              <a:t>MODULE 4</a:t>
            </a:r>
            <a:endParaRPr lang="en-US" sz="3600" b="1"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5817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chemeClr val="accent1"/>
                </a:solidFill>
                <a:latin typeface="Arial" pitchFamily="34" charset="0"/>
              </a:rPr>
              <a:t/>
            </a:r>
            <a:br>
              <a:rPr lang="en-GB" sz="4000" b="1" dirty="0" smtClean="0">
                <a:solidFill>
                  <a:schemeClr val="accent1"/>
                </a:solidFill>
                <a:latin typeface="Arial" pitchFamily="34" charset="0"/>
              </a:rPr>
            </a:br>
            <a:r>
              <a:rPr lang="en-GB" sz="4000" b="1" dirty="0" smtClean="0">
                <a:solidFill>
                  <a:schemeClr val="accent1"/>
                </a:solidFill>
                <a:latin typeface="Arial" pitchFamily="34" charset="0"/>
              </a:rPr>
              <a:t>Objectifs d'apprentissage</a:t>
            </a:r>
            <a:endParaRPr lang="en-US" sz="40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rmAutofit/>
          </a:bodyPr>
          <a:lstStyle/>
          <a:p>
            <a:pPr marL="347472" indent="-347472">
              <a:lnSpc>
                <a:spcPct val="100000"/>
              </a:lnSpc>
              <a:buFont typeface="Wingdings" charset="2"/>
              <a:buChar char="§"/>
            </a:pPr>
            <a:r>
              <a:rPr lang="en-US" sz="2400" dirty="0" smtClean="0">
                <a:solidFill>
                  <a:schemeClr val="tx1"/>
                </a:solidFill>
                <a:latin typeface="Arial"/>
                <a:cs typeface="Arial"/>
              </a:rPr>
              <a:t>Définir l'échec primaire et secondaire du traitement contre le VHB </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Comprendre les causes et la manière de reconnaître la résistance aux médicaments contre le VHB</a:t>
            </a:r>
          </a:p>
          <a:p>
            <a:pPr marL="347472" indent="-347472">
              <a:lnSpc>
                <a:spcPct val="100000"/>
              </a:lnSpc>
              <a:buFont typeface="Wingdings" panose="05000000000000000000" pitchFamily="2" charset="2"/>
              <a:buChar char="§"/>
            </a:pPr>
            <a:r>
              <a:rPr lang="en-US" sz="2400" dirty="0" smtClean="0">
                <a:solidFill>
                  <a:schemeClr val="tx1"/>
                </a:solidFill>
                <a:latin typeface="Arial"/>
                <a:cs typeface="Arial"/>
              </a:rPr>
              <a:t>Expliquer comment surveiller l'observation du traitement contre le VHB</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Décrire la gestion d'un échec de traitement contre le VHB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49587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1"/>
                </a:solidFill>
                <a:latin typeface="Arial" pitchFamily="34" charset="0"/>
              </a:rPr>
              <a:t>Identification d'un échec de traitement contre le VHB</a:t>
            </a:r>
            <a:endParaRPr lang="en-US" sz="40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Autofit/>
          </a:bodyPr>
          <a:lstStyle/>
          <a:p>
            <a:pPr marL="0" indent="0" algn="ctr">
              <a:lnSpc>
                <a:spcPct val="100000"/>
              </a:lnSpc>
              <a:buNone/>
            </a:pPr>
            <a:r>
              <a:rPr lang="en-US" sz="2400" b="1" cap="all" dirty="0">
                <a:solidFill>
                  <a:schemeClr val="tx1"/>
                </a:solidFill>
                <a:latin typeface="Arial" panose="020B0604020202020204" pitchFamily="34" charset="0"/>
                <a:cs typeface="Arial" panose="020B0604020202020204" pitchFamily="34" charset="0"/>
              </a:rPr>
              <a:t>L'échec du traitement contre le VHB peut être primaire ou secondaire </a:t>
            </a:r>
            <a:endParaRPr lang="en-US" sz="2400" b="1" i="1" cap="all" dirty="0">
              <a:solidFill>
                <a:schemeClr val="tx1"/>
              </a:solidFill>
              <a:latin typeface="Arial" panose="020B0604020202020204" pitchFamily="34" charset="0"/>
              <a:cs typeface="Arial" panose="020B0604020202020204" pitchFamily="34" charset="0"/>
            </a:endParaRPr>
          </a:p>
          <a:p>
            <a:pPr marL="0" indent="0">
              <a:lnSpc>
                <a:spcPct val="100000"/>
              </a:lnSpc>
              <a:buNone/>
            </a:pPr>
            <a:r>
              <a:rPr lang="en-US" sz="2200" i="1" dirty="0">
                <a:solidFill>
                  <a:schemeClr val="tx1"/>
                </a:solidFill>
                <a:latin typeface="Arial" panose="020B0604020202020204" pitchFamily="34" charset="0"/>
                <a:cs typeface="Arial" panose="020B0604020202020204" pitchFamily="34" charset="0"/>
              </a:rPr>
              <a:t>Dans les milieux ayant accès aux tests d'ADN VHB : </a:t>
            </a:r>
            <a:endParaRPr lang="en-US" sz="2200" i="1" dirty="0">
              <a:solidFill>
                <a:srgbClr val="0F6FC6"/>
              </a:solidFill>
              <a:latin typeface="Arial" panose="020B0604020202020204" pitchFamily="34" charset="0"/>
              <a:cs typeface="Arial" panose="020B0604020202020204" pitchFamily="34" charset="0"/>
            </a:endParaRPr>
          </a:p>
          <a:p>
            <a:pPr marL="0" indent="0">
              <a:lnSpc>
                <a:spcPct val="100000"/>
              </a:lnSpc>
              <a:buNone/>
            </a:pPr>
            <a:r>
              <a:rPr lang="en-US" sz="2400" b="1" dirty="0" smtClean="0">
                <a:solidFill>
                  <a:schemeClr val="accent1"/>
                </a:solidFill>
                <a:latin typeface="Arial" panose="020B0604020202020204" pitchFamily="34" charset="0"/>
                <a:cs typeface="Arial" panose="020B0604020202020204" pitchFamily="34" charset="0"/>
              </a:rPr>
              <a:t>Échec primaire du traitement antiviral </a:t>
            </a:r>
            <a:endParaRPr lang="en-US" sz="24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Échec du médicament pour réduire le taux d'ADN VHB de ≥1 x log10 IU/mL dans les 3 mois suivant le début du traitement</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Rare chez les personnes débutant un traitement de transmission d'entécavir ou de ténofovir et y adhérant</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200" dirty="0" err="1" smtClean="0">
                <a:solidFill>
                  <a:schemeClr val="tx1"/>
                </a:solidFill>
                <a:latin typeface="Arial" panose="020B0604020202020204" pitchFamily="34" charset="0"/>
                <a:cs typeface="Arial" panose="020B0604020202020204" pitchFamily="34" charset="0"/>
              </a:rPr>
              <a:t>Peut se produire chez les personnes traitées à la lamivudine, l'adéfovir ou la telbivudine</a:t>
            </a:r>
            <a:endParaRPr lang="en-US"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26241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solidFill>
                  <a:schemeClr val="accent1"/>
                </a:solidFill>
                <a:latin typeface="Arial" pitchFamily="34" charset="0"/>
              </a:rPr>
              <a:t>Identification d'un échec de traitement du VHB (suite)</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023360"/>
          </a:xfrm>
        </p:spPr>
        <p:txBody>
          <a:bodyPr>
            <a:noAutofit/>
          </a:bodyPr>
          <a:lstStyle/>
          <a:p>
            <a:pPr marL="0" indent="0">
              <a:lnSpc>
                <a:spcPct val="100000"/>
              </a:lnSpc>
              <a:buNone/>
            </a:pPr>
            <a:r>
              <a:rPr lang="en-US" sz="2400" b="1" dirty="0" smtClean="0">
                <a:solidFill>
                  <a:schemeClr val="accent1"/>
                </a:solidFill>
                <a:latin typeface="Arial" panose="020B0604020202020204" pitchFamily="34" charset="0"/>
                <a:cs typeface="Arial" panose="020B0604020202020204" pitchFamily="34" charset="0"/>
              </a:rPr>
              <a:t>Échec secondaire du traitement antiviral</a:t>
            </a:r>
            <a:endParaRPr lang="en-US" sz="24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Rebond du taux d'ADN VHB de ≥1 x log10UI/mL du nadir chez les personnes ayant un effet initial de traitement antiviral (≥1 x log10IU/mL dans l'ADN VHB sérique)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26241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a:srcRect l="2705" t="-3817" b="-766"/>
          <a:stretch/>
        </p:blipFill>
        <p:spPr>
          <a:xfrm>
            <a:off x="1188720" y="1722437"/>
            <a:ext cx="4038600" cy="4525963"/>
          </a:xfrm>
        </p:spPr>
      </p:pic>
      <p:sp>
        <p:nvSpPr>
          <p:cNvPr id="4" name="Content Placeholder 3"/>
          <p:cNvSpPr>
            <a:spLocks noGrp="1"/>
          </p:cNvSpPr>
          <p:nvPr>
            <p:ph sz="half" idx="2"/>
          </p:nvPr>
        </p:nvSpPr>
        <p:spPr>
          <a:xfrm>
            <a:off x="6015263" y="1947672"/>
            <a:ext cx="5194300" cy="4945408"/>
          </a:xfrm>
        </p:spPr>
        <p:txBody>
          <a:bodyPr>
            <a:noAutofit/>
          </a:bodyPr>
          <a:lstStyle/>
          <a:p>
            <a:pPr marL="347472" indent="-347472">
              <a:lnSpc>
                <a:spcPct val="100000"/>
              </a:lnSpc>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Les virions du VHB se lient au récepteur d'hépatocyte, le</a:t>
            </a:r>
            <a:r>
              <a:rPr lang="en-US" sz="2400" dirty="0" smtClean="0">
                <a:solidFill>
                  <a:srgbClr val="0070C0"/>
                </a:solidFill>
                <a:latin typeface="Arial" panose="020B0604020202020204" pitchFamily="34" charset="0"/>
                <a:cs typeface="Arial" panose="020B0604020202020204" pitchFamily="34" charset="0"/>
              </a:rPr>
              <a:t> </a:t>
            </a:r>
            <a:r>
              <a:rPr lang="en-US" sz="2400" i="1" dirty="0" smtClean="0">
                <a:solidFill>
                  <a:srgbClr val="0070C0"/>
                </a:solidFill>
                <a:latin typeface="Arial" panose="020B0604020202020204" pitchFamily="34" charset="0"/>
                <a:cs typeface="Arial" panose="020B0604020202020204" pitchFamily="34" charset="0"/>
              </a:rPr>
              <a:t>taurocholate de sodium co-transporteur de polypeptide</a:t>
            </a:r>
            <a:r>
              <a:rPr lang="en-US" sz="2400" dirty="0" smtClean="0">
                <a:solidFill>
                  <a:schemeClr val="tx1"/>
                </a:solidFill>
                <a:latin typeface="Arial" panose="020B0604020202020204" pitchFamily="34" charset="0"/>
                <a:cs typeface="Arial" panose="020B0604020202020204" pitchFamily="34" charset="0"/>
              </a:rPr>
              <a:t>, et sont internalisés</a:t>
            </a:r>
            <a:endParaRPr lang="en-US" sz="2400" dirty="0" smtClean="0">
              <a:latin typeface="Arial" panose="020B0604020202020204" pitchFamily="34" charset="0"/>
              <a:cs typeface="Arial" panose="020B0604020202020204" pitchFamily="34" charset="0"/>
            </a:endParaRPr>
          </a:p>
          <a:p>
            <a:pPr marL="347472" indent="-347472">
              <a:lnSpc>
                <a:spcPct val="100000"/>
              </a:lnSpc>
              <a:buFont typeface="+mj-lt"/>
              <a:buAutoNum type="arabicPeriod"/>
            </a:pPr>
            <a:r>
              <a:rPr lang="en-US" sz="2400" dirty="0" err="1" smtClean="0">
                <a:latin typeface="Arial" panose="020B0604020202020204" pitchFamily="34" charset="0"/>
                <a:cs typeface="Arial" panose="020B0604020202020204" pitchFamily="34" charset="0"/>
              </a:rPr>
              <a:t>Dans le génome nucléaire réparé pour former du cccADN</a:t>
            </a:r>
            <a:endParaRPr lang="en-US" sz="2400" dirty="0" smtClean="0">
              <a:latin typeface="Arial" panose="020B0604020202020204" pitchFamily="34" charset="0"/>
              <a:cs typeface="Arial" panose="020B0604020202020204" pitchFamily="34" charset="0"/>
            </a:endParaRPr>
          </a:p>
          <a:p>
            <a:pPr marL="347472" indent="-347472">
              <a:lnSpc>
                <a:spcPct val="100000"/>
              </a:lnSpc>
              <a:buFont typeface="+mj-lt"/>
              <a:buAutoNum type="arabicPeriod"/>
            </a:pPr>
            <a:r>
              <a:rPr lang="en-US" sz="2400" dirty="0" smtClean="0">
                <a:latin typeface="Arial" panose="020B0604020202020204" pitchFamily="34" charset="0"/>
                <a:cs typeface="Arial" panose="020B0604020202020204" pitchFamily="34" charset="0"/>
              </a:rPr>
              <a:t>Conversion de l'ARNm viral en protéines dans le cytoplasme</a:t>
            </a:r>
          </a:p>
        </p:txBody>
      </p:sp>
      <p:sp>
        <p:nvSpPr>
          <p:cNvPr id="7" name="TextBox 6"/>
          <p:cNvSpPr txBox="1"/>
          <p:nvPr/>
        </p:nvSpPr>
        <p:spPr>
          <a:xfrm>
            <a:off x="146304" y="6454376"/>
            <a:ext cx="2300117" cy="307777"/>
          </a:xfrm>
          <a:prstGeom prst="rect">
            <a:avLst/>
          </a:prstGeom>
          <a:noFill/>
        </p:spPr>
        <p:txBody>
          <a:bodyPr wrap="none" rtlCol="0">
            <a:spAutoFit/>
          </a:bodyPr>
          <a:lstStyle/>
          <a:p>
            <a:r>
              <a:rPr lang="en-US" sz="1400" dirty="0">
                <a:solidFill>
                  <a:schemeClr val="bg1"/>
                </a:solidFill>
                <a:latin typeface="Arial"/>
                <a:cs typeface="Arial"/>
              </a:rPr>
              <a:t>NEJM Mars 2004, 350 ; 11</a:t>
            </a:r>
          </a:p>
        </p:txBody>
      </p:sp>
      <p:sp>
        <p:nvSpPr>
          <p:cNvPr id="8"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baseline="-25000" dirty="0" smtClean="0">
                <a:solidFill>
                  <a:schemeClr val="accent1"/>
                </a:solidFill>
                <a:latin typeface="Arial" panose="020B0604020202020204" pitchFamily="34" charset="0"/>
                <a:cs typeface="Arial" panose="020B0604020202020204" pitchFamily="34" charset="0"/>
              </a:rPr>
              <a:t/>
            </a:r>
            <a:br>
              <a:rPr lang="en-US" sz="4000" b="1" baseline="-25000" dirty="0" smtClean="0">
                <a:solidFill>
                  <a:schemeClr val="accent1"/>
                </a:solidFill>
                <a:latin typeface="Arial" panose="020B0604020202020204" pitchFamily="34" charset="0"/>
                <a:cs typeface="Arial" panose="020B0604020202020204" pitchFamily="34" charset="0"/>
              </a:rPr>
            </a:br>
            <a:r>
              <a:rPr lang="en-US" sz="4000" b="1" dirty="0" smtClean="0">
                <a:solidFill>
                  <a:schemeClr val="accent1"/>
                </a:solidFill>
                <a:latin typeface="Arial"/>
                <a:cs typeface="Arial"/>
              </a:rPr>
              <a:t>Cycle de réplication du VHB</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14703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latin typeface="Arial" pitchFamily="34" charset="0"/>
              </a:rPr>
              <a:t>Identification d'un échec de traitement du VHB (suite)</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500082"/>
          </a:xfrm>
        </p:spPr>
        <p:txBody>
          <a:bodyPr>
            <a:noAutofit/>
          </a:bodyPr>
          <a:lstStyle/>
          <a:p>
            <a:pPr marL="0" indent="0">
              <a:lnSpc>
                <a:spcPct val="100000"/>
              </a:lnSpc>
              <a:buNone/>
            </a:pPr>
            <a:r>
              <a:rPr lang="en-US" sz="2200" i="1" dirty="0" smtClean="0">
                <a:solidFill>
                  <a:schemeClr val="tx1"/>
                </a:solidFill>
                <a:latin typeface="Arial"/>
                <a:cs typeface="Arial"/>
              </a:rPr>
              <a:t>Dans les milieux sans accès aux tests d'ADN VHB : </a:t>
            </a:r>
          </a:p>
          <a:p>
            <a:pPr marL="0" indent="0">
              <a:lnSpc>
                <a:spcPct val="100000"/>
              </a:lnSpc>
              <a:buNone/>
            </a:pPr>
            <a:r>
              <a:rPr lang="en-US" sz="2200" b="1" dirty="0">
                <a:solidFill>
                  <a:schemeClr val="accent1"/>
                </a:solidFill>
                <a:latin typeface="Arial"/>
                <a:cs typeface="Arial"/>
              </a:rPr>
              <a:t>Échec du traitement et résistance aux médicaments soupçonnés </a:t>
            </a:r>
            <a:endParaRPr lang="en-US" sz="2200" b="1" dirty="0">
              <a:solidFill>
                <a:schemeClr val="accent1"/>
              </a:solidFill>
            </a:endParaRPr>
          </a:p>
          <a:p>
            <a:pPr marL="347472" lvl="1" indent="-347472">
              <a:lnSpc>
                <a:spcPct val="100000"/>
              </a:lnSpc>
              <a:spcBef>
                <a:spcPts val="1200"/>
              </a:spcBef>
              <a:spcAft>
                <a:spcPts val="200"/>
              </a:spcAft>
              <a:buFont typeface="Wingdings" panose="05000000000000000000" pitchFamily="2" charset="2"/>
              <a:buChar char="§"/>
            </a:pPr>
            <a:r>
              <a:rPr lang="en-US" sz="2200" dirty="0">
                <a:solidFill>
                  <a:schemeClr val="tx1"/>
                </a:solidFill>
                <a:latin typeface="Arial"/>
                <a:cs typeface="Arial"/>
              </a:rPr>
              <a:t>Utilisation de médicaments antiviraux avec une faible barrière de résistance </a:t>
            </a:r>
          </a:p>
          <a:p>
            <a:pPr marL="694944" lvl="2" indent="-347472">
              <a:lnSpc>
                <a:spcPct val="100000"/>
              </a:lnSpc>
              <a:spcBef>
                <a:spcPts val="1200"/>
              </a:spcBef>
              <a:spcAft>
                <a:spcPts val="200"/>
              </a:spcAft>
              <a:buSzPct val="60000"/>
              <a:buFont typeface="Wingdings" charset="2"/>
              <a:buChar char=""/>
            </a:pPr>
            <a:r>
              <a:rPr lang="en-US" sz="2200" dirty="0">
                <a:solidFill>
                  <a:schemeClr val="tx1"/>
                </a:solidFill>
                <a:latin typeface="Arial"/>
                <a:cs typeface="Arial"/>
              </a:rPr>
              <a:t>documentée ou une insuffisance d'observation soupçonnée </a:t>
            </a:r>
          </a:p>
          <a:p>
            <a:pPr marL="347472" lvl="1" indent="-347472">
              <a:lnSpc>
                <a:spcPct val="100000"/>
              </a:lnSpc>
              <a:spcBef>
                <a:spcPts val="1200"/>
              </a:spcBef>
              <a:spcAft>
                <a:spcPts val="200"/>
              </a:spcAft>
              <a:buFont typeface="Wingdings" panose="05000000000000000000" pitchFamily="2" charset="2"/>
              <a:buChar char="§"/>
            </a:pPr>
            <a:r>
              <a:rPr lang="en-US" sz="2200" dirty="0">
                <a:solidFill>
                  <a:schemeClr val="tx1"/>
                </a:solidFill>
                <a:latin typeface="Arial"/>
                <a:cs typeface="Arial"/>
              </a:rPr>
              <a:t>Transaminases en augmentation </a:t>
            </a:r>
          </a:p>
          <a:p>
            <a:pPr marL="347472" lvl="1" indent="-347472">
              <a:lnSpc>
                <a:spcPct val="100000"/>
              </a:lnSpc>
              <a:spcBef>
                <a:spcPts val="1200"/>
              </a:spcBef>
              <a:spcAft>
                <a:spcPts val="200"/>
              </a:spcAft>
              <a:buFont typeface="Wingdings" panose="05000000000000000000" pitchFamily="2" charset="2"/>
              <a:buChar char="§"/>
            </a:pPr>
            <a:r>
              <a:rPr lang="en-US" sz="2200" dirty="0" smtClean="0">
                <a:solidFill>
                  <a:schemeClr val="tx1"/>
                </a:solidFill>
                <a:latin typeface="Arial"/>
                <a:cs typeface="Arial"/>
              </a:rPr>
              <a:t>Preuve dune maladie hépatique progressive</a:t>
            </a:r>
            <a:r>
              <a:rPr lang="en-US" sz="2200" i="1" dirty="0" smtClean="0">
                <a:solidFill>
                  <a:schemeClr val="tx1"/>
                </a:solidFill>
                <a:latin typeface="Arial"/>
                <a:cs typeface="Arial"/>
              </a:rPr>
              <a:t> </a:t>
            </a:r>
            <a:endParaRPr lang="en-US" sz="2200" dirty="0" smtClean="0">
              <a:latin typeface="Arial"/>
              <a:cs typeface="Arial"/>
            </a:endParaRPr>
          </a:p>
          <a:p>
            <a:pPr marL="0" indent="0">
              <a:lnSpc>
                <a:spcPct val="100000"/>
              </a:lnSpc>
              <a:buNone/>
            </a:pPr>
            <a:r>
              <a:rPr lang="en-US" sz="2200" i="1" dirty="0" smtClean="0">
                <a:solidFill>
                  <a:schemeClr val="accent1"/>
                </a:solidFill>
                <a:latin typeface="Arial"/>
                <a:cs typeface="Arial"/>
              </a:rPr>
              <a:t>Augmentation du taux ALT ayant tendance à être retardée, marqueur prédictif de résistance relativement insuffisant</a:t>
            </a:r>
          </a:p>
          <a:p>
            <a:pPr>
              <a:lnSpc>
                <a:spcPct val="100000"/>
              </a:lnSpc>
              <a:buFont typeface="Arial"/>
              <a:buChar char="•"/>
            </a:pPr>
            <a:endParaRPr lang="en-US" sz="2400" b="1" dirty="0">
              <a:solidFill>
                <a:srgbClr val="0F6FC6"/>
              </a:solidFill>
              <a:latin typeface="Arial"/>
              <a:cs typeface="Arial"/>
            </a:endParaRPr>
          </a:p>
        </p:txBody>
      </p:sp>
      <p:sp>
        <p:nvSpPr>
          <p:cNvPr id="4" name="TextBox 3"/>
          <p:cNvSpPr txBox="1"/>
          <p:nvPr/>
        </p:nvSpPr>
        <p:spPr>
          <a:xfrm>
            <a:off x="146304" y="6453336"/>
            <a:ext cx="3744416" cy="307777"/>
          </a:xfrm>
          <a:prstGeom prst="rect">
            <a:avLst/>
          </a:prstGeom>
          <a:noFill/>
        </p:spPr>
        <p:txBody>
          <a:bodyPr wrap="square" rtlCol="0">
            <a:spAutoFit/>
          </a:bodyPr>
          <a:lstStyle/>
          <a:p>
            <a:r>
              <a:rPr lang="en-US" sz="1400" dirty="0">
                <a:solidFill>
                  <a:schemeClr val="bg1"/>
                </a:solidFill>
                <a:latin typeface="Arial"/>
                <a:cs typeface="Arial"/>
              </a:rPr>
              <a:t>Monde J Gastroenterol 2010 ; 16937) : 4691</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0882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latin typeface="Arial" pitchFamily="34" charset="0"/>
              </a:rPr>
              <a:t>Identification d'un échec de traitement du VHB (suite)</a:t>
            </a:r>
            <a:endParaRPr lang="en-US" sz="2400" b="1" dirty="0">
              <a:solidFill>
                <a:schemeClr val="accent1"/>
              </a:solidFill>
            </a:endParaRPr>
          </a:p>
        </p:txBody>
      </p:sp>
      <p:sp>
        <p:nvSpPr>
          <p:cNvPr id="3" name="Content Placeholder 2"/>
          <p:cNvSpPr>
            <a:spLocks noGrp="1"/>
          </p:cNvSpPr>
          <p:nvPr>
            <p:ph idx="1"/>
          </p:nvPr>
        </p:nvSpPr>
        <p:spPr>
          <a:xfrm>
            <a:off x="1188720" y="1938528"/>
            <a:ext cx="10055781" cy="4500082"/>
          </a:xfrm>
        </p:spPr>
        <p:txBody>
          <a:bodyPr>
            <a:noAutofit/>
          </a:bodyPr>
          <a:lstStyle/>
          <a:p>
            <a:pPr marL="0" indent="0">
              <a:lnSpc>
                <a:spcPct val="100000"/>
              </a:lnSpc>
              <a:buNone/>
            </a:pPr>
            <a:r>
              <a:rPr lang="en-US" sz="2400" dirty="0">
                <a:solidFill>
                  <a:schemeClr val="accent1"/>
                </a:solidFill>
                <a:latin typeface="Arial"/>
                <a:cs typeface="Arial"/>
              </a:rPr>
              <a:t>Confirmation d'un échec de médicament antiviral</a:t>
            </a:r>
            <a:r>
              <a:rPr lang="en-US" sz="2400" b="1" dirty="0">
                <a:solidFill>
                  <a:schemeClr val="accent1"/>
                </a:solidFill>
                <a:latin typeface="Arial"/>
                <a:cs typeface="Arial"/>
              </a:rPr>
              <a:t> </a:t>
            </a:r>
          </a:p>
          <a:p>
            <a:pPr lvl="1">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Séquençage du polymérase de l'ADN VHB </a:t>
            </a:r>
          </a:p>
          <a:p>
            <a:pPr lvl="1">
              <a:lnSpc>
                <a:spcPct val="100000"/>
              </a:lnSpc>
              <a:spcBef>
                <a:spcPts val="1200"/>
              </a:spcBef>
              <a:spcAft>
                <a:spcPts val="200"/>
              </a:spcAft>
              <a:buFont typeface="Wingdings" panose="05000000000000000000" pitchFamily="2" charset="2"/>
              <a:buChar char="§"/>
            </a:pPr>
            <a:r>
              <a:rPr lang="en-US" sz="2400" dirty="0">
                <a:solidFill>
                  <a:schemeClr val="tx1"/>
                </a:solidFill>
                <a:latin typeface="Arial"/>
                <a:cs typeface="Arial"/>
              </a:rPr>
              <a:t>Identification des marqueurs génétiques spécifiques à la résistance aux antiviraux</a:t>
            </a:r>
            <a:endParaRPr lang="en-US" sz="2400" b="1" dirty="0">
              <a:solidFill>
                <a:schemeClr val="tx1"/>
              </a:solidFill>
              <a:latin typeface="Arial"/>
              <a:cs typeface="Arial"/>
            </a:endParaRPr>
          </a:p>
          <a:p>
            <a:pPr>
              <a:lnSpc>
                <a:spcPct val="100000"/>
              </a:lnSpc>
              <a:buFont typeface="Arial"/>
              <a:buChar char="•"/>
            </a:pPr>
            <a:endParaRPr lang="en-US" sz="2400" b="1" dirty="0">
              <a:solidFill>
                <a:srgbClr val="0F6FC6"/>
              </a:solidFill>
              <a:latin typeface="Arial"/>
              <a:cs typeface="Arial"/>
            </a:endParaRPr>
          </a:p>
        </p:txBody>
      </p:sp>
      <p:sp>
        <p:nvSpPr>
          <p:cNvPr id="4" name="TextBox 3"/>
          <p:cNvSpPr txBox="1"/>
          <p:nvPr/>
        </p:nvSpPr>
        <p:spPr>
          <a:xfrm>
            <a:off x="146304" y="6453336"/>
            <a:ext cx="3744416" cy="307777"/>
          </a:xfrm>
          <a:prstGeom prst="rect">
            <a:avLst/>
          </a:prstGeom>
          <a:noFill/>
        </p:spPr>
        <p:txBody>
          <a:bodyPr wrap="square" rtlCol="0">
            <a:spAutoFit/>
          </a:bodyPr>
          <a:lstStyle/>
          <a:p>
            <a:r>
              <a:rPr lang="en-US" sz="1400" dirty="0">
                <a:solidFill>
                  <a:schemeClr val="bg1"/>
                </a:solidFill>
                <a:latin typeface="Arial"/>
                <a:cs typeface="Arial"/>
              </a:rPr>
              <a:t>Monde J Gastroenterol 2010 ; 16937) : 4691</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0882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GB" sz="2400" b="1" dirty="0" smtClean="0">
                <a:solidFill>
                  <a:schemeClr val="accent1"/>
                </a:solidFill>
                <a:latin typeface="Arial" pitchFamily="34" charset="0"/>
              </a:rPr>
              <a:t>Identification d'un échec de traitement du VHB (suite)</a:t>
            </a:r>
            <a:endParaRPr lang="en-GB" sz="2400" b="1" dirty="0">
              <a:solidFill>
                <a:schemeClr val="accent1"/>
              </a:solidFill>
              <a:latin typeface="Arial" pitchFamily="34" charset="0"/>
            </a:endParaRPr>
          </a:p>
        </p:txBody>
      </p:sp>
      <p:sp>
        <p:nvSpPr>
          <p:cNvPr id="6147" name="Rectangle 3"/>
          <p:cNvSpPr>
            <a:spLocks noGrp="1" noChangeArrowheads="1"/>
          </p:cNvSpPr>
          <p:nvPr>
            <p:ph sz="half" idx="1"/>
          </p:nvPr>
        </p:nvSpPr>
        <p:spPr>
          <a:xfrm>
            <a:off x="1188720" y="1938528"/>
            <a:ext cx="4936474" cy="4023360"/>
          </a:xfrm>
        </p:spPr>
        <p:txBody>
          <a:bodyPr>
            <a:noAutofit/>
          </a:bodyPr>
          <a:lstStyle/>
          <a:p>
            <a:pPr marL="0" indent="0">
              <a:lnSpc>
                <a:spcPct val="100000"/>
              </a:lnSpc>
              <a:buSzPct val="110000"/>
              <a:buNone/>
              <a:tabLst>
                <a:tab pos="180975" algn="l"/>
              </a:tabLst>
            </a:pPr>
            <a:r>
              <a:rPr lang="en-US" sz="2400" b="1" dirty="0" smtClean="0">
                <a:solidFill>
                  <a:schemeClr val="accent1"/>
                </a:solidFill>
                <a:latin typeface="Arial"/>
                <a:cs typeface="Arial"/>
              </a:rPr>
              <a:t>Résistance aux médicaments</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200" dirty="0" smtClean="0">
                <a:solidFill>
                  <a:schemeClr val="tx1"/>
                </a:solidFill>
                <a:latin typeface="Arial"/>
                <a:cs typeface="Arial"/>
              </a:rPr>
              <a:t>Préoccupations concernant le choix d'un </a:t>
            </a:r>
            <a:r>
              <a:rPr lang="en-US" sz="2200" dirty="0" err="1" smtClean="0">
                <a:solidFill>
                  <a:schemeClr val="tx1"/>
                </a:solidFill>
                <a:latin typeface="Arial"/>
                <a:cs typeface="Arial"/>
              </a:rPr>
              <a:t>traitement</a:t>
            </a:r>
            <a:r>
              <a:rPr lang="en-US" sz="2200" dirty="0" smtClean="0">
                <a:solidFill>
                  <a:schemeClr val="tx1"/>
                </a:solidFill>
                <a:latin typeface="Arial"/>
                <a:cs typeface="Arial"/>
              </a:rPr>
              <a:t> aux AN à long terme</a:t>
            </a:r>
          </a:p>
          <a:p>
            <a:pPr marL="694944" lvl="2" indent="-347472">
              <a:lnSpc>
                <a:spcPct val="100000"/>
              </a:lnSpc>
              <a:spcBef>
                <a:spcPts val="0"/>
              </a:spcBef>
              <a:spcAft>
                <a:spcPts val="200"/>
              </a:spcAft>
              <a:buSzPct val="60000"/>
              <a:buFont typeface="Wingdings" charset="2"/>
              <a:buChar char=""/>
              <a:tabLst>
                <a:tab pos="180975" algn="l"/>
              </a:tabLst>
            </a:pPr>
            <a:r>
              <a:rPr lang="en-US" sz="2000" dirty="0" smtClean="0">
                <a:solidFill>
                  <a:schemeClr val="tx1"/>
                </a:solidFill>
                <a:latin typeface="Arial"/>
                <a:cs typeface="Arial"/>
              </a:rPr>
              <a:t>de mutations résistantes aux médicaments</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200" dirty="0" smtClean="0">
                <a:solidFill>
                  <a:schemeClr val="tx1"/>
                </a:solidFill>
                <a:latin typeface="Arial"/>
                <a:cs typeface="Arial"/>
              </a:rPr>
              <a:t>Le VHB possède un taux élevé de réplication avec 1 010-12 mutations générées quotidiennement</a:t>
            </a:r>
            <a:endParaRPr lang="en-US" sz="2200" dirty="0">
              <a:solidFill>
                <a:schemeClr val="tx1"/>
              </a:solidFill>
              <a:latin typeface="Arial"/>
              <a:cs typeface="Arial"/>
            </a:endParaRPr>
          </a:p>
          <a:p>
            <a:pPr marL="0" indent="0">
              <a:lnSpc>
                <a:spcPct val="100000"/>
              </a:lnSpc>
              <a:buSzPct val="110000"/>
              <a:buNone/>
              <a:tabLst>
                <a:tab pos="180975" algn="l"/>
              </a:tabLst>
            </a:pPr>
            <a:r>
              <a:rPr lang="en-US" sz="2400" dirty="0" smtClean="0">
                <a:latin typeface="Arial"/>
                <a:cs typeface="Arial"/>
              </a:rPr>
              <a:t>         </a:t>
            </a:r>
            <a:endParaRPr lang="en-US" sz="2400" dirty="0">
              <a:latin typeface="Arial"/>
              <a:cs typeface="Arial"/>
            </a:endParaRPr>
          </a:p>
          <a:p>
            <a:pPr marL="0" indent="0">
              <a:lnSpc>
                <a:spcPct val="100000"/>
              </a:lnSpc>
              <a:buSzPct val="110000"/>
              <a:buNone/>
              <a:tabLst>
                <a:tab pos="180975" algn="l"/>
              </a:tabLst>
            </a:pPr>
            <a:endParaRPr lang="en-US" sz="2400" baseline="30000" dirty="0">
              <a:latin typeface="Arial"/>
              <a:cs typeface="Arial"/>
            </a:endParaRPr>
          </a:p>
        </p:txBody>
      </p:sp>
      <p:sp>
        <p:nvSpPr>
          <p:cNvPr id="3" name="Content Placeholder 2"/>
          <p:cNvSpPr>
            <a:spLocks noGrp="1"/>
          </p:cNvSpPr>
          <p:nvPr>
            <p:ph sz="half" idx="2"/>
          </p:nvPr>
        </p:nvSpPr>
        <p:spPr>
          <a:xfrm>
            <a:off x="6309360" y="1938528"/>
            <a:ext cx="5042852" cy="4023360"/>
          </a:xfrm>
        </p:spPr>
        <p:txBody>
          <a:bodyPr>
            <a:noAutofit/>
          </a:bodyPr>
          <a:lstStyle/>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200" dirty="0">
                <a:solidFill>
                  <a:schemeClr val="tx1"/>
                </a:solidFill>
                <a:latin typeface="Arial"/>
                <a:cs typeface="Arial"/>
              </a:rPr>
              <a:t>Taux de résistance </a:t>
            </a:r>
            <a:r>
              <a:rPr lang="en-US" sz="2200" dirty="0" smtClean="0">
                <a:solidFill>
                  <a:schemeClr val="tx1"/>
                </a:solidFill>
                <a:latin typeface="Arial"/>
                <a:cs typeface="Arial"/>
              </a:rPr>
              <a:t>aux AN </a:t>
            </a:r>
            <a:r>
              <a:rPr lang="en-US" sz="2200" dirty="0">
                <a:solidFill>
                  <a:schemeClr val="tx1"/>
                </a:solidFill>
                <a:latin typeface="Arial"/>
                <a:cs typeface="Arial"/>
              </a:rPr>
              <a:t>plus élevés chez les individus</a:t>
            </a:r>
            <a:endParaRPr lang="en-US" sz="22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000" dirty="0">
                <a:solidFill>
                  <a:schemeClr val="tx1"/>
                </a:solidFill>
                <a:latin typeface="Arial"/>
                <a:cs typeface="Arial"/>
              </a:rPr>
              <a:t>Taux de référence ADN VHB élevé</a:t>
            </a:r>
            <a:endParaRPr lang="en-US" sz="20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000" dirty="0">
                <a:solidFill>
                  <a:schemeClr val="tx1"/>
                </a:solidFill>
                <a:latin typeface="Arial"/>
                <a:cs typeface="Arial"/>
              </a:rPr>
              <a:t>Durée du traitement</a:t>
            </a:r>
            <a:endParaRPr lang="en-US" sz="20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000" dirty="0">
                <a:solidFill>
                  <a:schemeClr val="tx1"/>
                </a:solidFill>
                <a:latin typeface="Arial"/>
                <a:cs typeface="Arial"/>
              </a:rPr>
              <a:t>Diminution plus lente du traitement dans le taux ADN VHB</a:t>
            </a:r>
          </a:p>
          <a:p>
            <a:pPr marL="347472" lvl="1" indent="-347472">
              <a:lnSpc>
                <a:spcPct val="100000"/>
              </a:lnSpc>
              <a:spcBef>
                <a:spcPts val="1200"/>
              </a:spcBef>
              <a:spcAft>
                <a:spcPts val="200"/>
              </a:spcAft>
              <a:buFont typeface="Wingdings" panose="05000000000000000000" pitchFamily="2" charset="2"/>
              <a:buChar char="§"/>
              <a:tabLst>
                <a:tab pos="180975" algn="l"/>
              </a:tabLst>
            </a:pPr>
            <a:r>
              <a:rPr lang="en-US" sz="2200" dirty="0">
                <a:solidFill>
                  <a:schemeClr val="tx1"/>
                </a:solidFill>
                <a:latin typeface="Arial"/>
                <a:cs typeface="Arial"/>
              </a:rPr>
              <a:t>Plusieurs mutations de résistance aux médicaments dans la résistance croisée de la  </a:t>
            </a:r>
            <a:endParaRPr lang="en-US" sz="2200" dirty="0" smtClean="0">
              <a:solidFill>
                <a:schemeClr val="tx1"/>
              </a:solidFill>
              <a:latin typeface="Arial"/>
              <a:cs typeface="Arial"/>
            </a:endParaRPr>
          </a:p>
          <a:p>
            <a:pPr marL="694944" lvl="2" indent="-347472">
              <a:lnSpc>
                <a:spcPct val="100000"/>
              </a:lnSpc>
              <a:spcBef>
                <a:spcPts val="0"/>
              </a:spcBef>
              <a:spcAft>
                <a:spcPts val="200"/>
              </a:spcAft>
              <a:buSzPct val="60000"/>
              <a:buFont typeface="Wingdings" charset="2"/>
              <a:buChar char=""/>
              <a:tabLst>
                <a:tab pos="180975" algn="l"/>
              </a:tabLst>
            </a:pPr>
            <a:r>
              <a:rPr lang="en-US" sz="2000" dirty="0" smtClean="0">
                <a:solidFill>
                  <a:schemeClr val="tx1"/>
                </a:solidFill>
                <a:latin typeface="Arial"/>
                <a:cs typeface="Arial"/>
              </a:rPr>
              <a:t>polymérase du VHB à plusieurs </a:t>
            </a:r>
            <a:br>
              <a:rPr lang="en-US" sz="2000" dirty="0" smtClean="0">
                <a:solidFill>
                  <a:schemeClr val="tx1"/>
                </a:solidFill>
                <a:latin typeface="Arial"/>
                <a:cs typeface="Arial"/>
              </a:rPr>
            </a:br>
            <a:r>
              <a:rPr lang="en-US" sz="2000" dirty="0" smtClean="0">
                <a:solidFill>
                  <a:schemeClr val="tx1"/>
                </a:solidFill>
                <a:latin typeface="Arial"/>
                <a:cs typeface="Arial"/>
              </a:rPr>
              <a:t>AN</a:t>
            </a:r>
            <a:r>
              <a:rPr lang="en-US" sz="2000" dirty="0">
                <a:solidFill>
                  <a:schemeClr val="tx1"/>
                </a:solidFill>
                <a:latin typeface="Arial"/>
                <a:cs typeface="Arial"/>
              </a:rPr>
              <a:t> limite les futures transmissions en option</a:t>
            </a:r>
          </a:p>
          <a:p>
            <a:pPr marL="347472" indent="-347472"/>
            <a:endParaRPr lang="en-US" sz="2400" dirty="0"/>
          </a:p>
        </p:txBody>
      </p:sp>
      <p:sp>
        <p:nvSpPr>
          <p:cNvPr id="2" name="TextBox 1"/>
          <p:cNvSpPr txBox="1"/>
          <p:nvPr/>
        </p:nvSpPr>
        <p:spPr>
          <a:xfrm flipH="1">
            <a:off x="146304" y="6455664"/>
            <a:ext cx="4608512" cy="307777"/>
          </a:xfrm>
          <a:prstGeom prst="rect">
            <a:avLst/>
          </a:prstGeom>
          <a:noFill/>
        </p:spPr>
        <p:txBody>
          <a:bodyPr wrap="square" rtlCol="0">
            <a:spAutoFit/>
          </a:bodyPr>
          <a:lstStyle/>
          <a:p>
            <a:r>
              <a:rPr lang="en-US" sz="1400" dirty="0" smtClean="0">
                <a:solidFill>
                  <a:schemeClr val="bg1"/>
                </a:solidFill>
                <a:latin typeface="Arial"/>
                <a:cs typeface="Arial"/>
              </a:rPr>
              <a:t>Hepatology 2007 ; 46 (1) : 254 ; Hepatol Int 2008 ; 2 : 147</a:t>
            </a:r>
            <a:endParaRPr lang="en-US" sz="1400" dirty="0">
              <a:solidFill>
                <a:schemeClr val="bg1"/>
              </a:solidFill>
              <a:latin typeface="Arial"/>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32765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80" y="283464"/>
            <a:ext cx="10058400" cy="1453896"/>
          </a:xfrm>
        </p:spPr>
        <p:txBody>
          <a:bodyPr>
            <a:normAutofit/>
          </a:bodyPr>
          <a:lstStyle/>
          <a:p>
            <a:pPr>
              <a:defRPr/>
            </a:pPr>
            <a:r>
              <a:rPr lang="en-GB" sz="2400" b="1" dirty="0" smtClean="0">
                <a:solidFill>
                  <a:schemeClr val="accent1"/>
                </a:solidFill>
                <a:latin typeface="Arial" pitchFamily="34" charset="0"/>
              </a:rPr>
              <a:t>Identification d'un échec de traitement du VHB (suite)</a:t>
            </a:r>
            <a:endParaRPr lang="en-GB" sz="2400" b="1" dirty="0">
              <a:solidFill>
                <a:schemeClr val="accent1"/>
              </a:solidFill>
              <a:latin typeface="Arial" pitchFamily="34" charset="0"/>
            </a:endParaRPr>
          </a:p>
        </p:txBody>
      </p:sp>
      <p:sp>
        <p:nvSpPr>
          <p:cNvPr id="6147" name="Rectangle 3"/>
          <p:cNvSpPr>
            <a:spLocks noGrp="1" noChangeArrowheads="1"/>
          </p:cNvSpPr>
          <p:nvPr>
            <p:ph type="body" idx="1"/>
          </p:nvPr>
        </p:nvSpPr>
        <p:spPr>
          <a:xfrm>
            <a:off x="1188721" y="1938528"/>
            <a:ext cx="9934892" cy="4967287"/>
          </a:xfrm>
        </p:spPr>
        <p:txBody>
          <a:bodyPr>
            <a:normAutofit/>
          </a:bodyPr>
          <a:lstStyle/>
          <a:p>
            <a:pPr marL="0" indent="0">
              <a:lnSpc>
                <a:spcPct val="100000"/>
              </a:lnSpc>
              <a:buSzPct val="110000"/>
              <a:buNone/>
              <a:tabLst>
                <a:tab pos="180975" algn="l"/>
              </a:tabLst>
            </a:pPr>
            <a:r>
              <a:rPr lang="en-US" sz="2400" b="1" dirty="0">
                <a:solidFill>
                  <a:schemeClr val="accent1"/>
                </a:solidFill>
                <a:latin typeface="Arial"/>
                <a:cs typeface="Arial"/>
              </a:rPr>
              <a:t>Résistance aux médicaments </a:t>
            </a:r>
          </a:p>
          <a:p>
            <a:pPr lvl="1">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Risque accru d'hépatite B résistant à de multiples médicaments en cas de traitement </a:t>
            </a:r>
            <a:br>
              <a:rPr lang="en-US" sz="2400" dirty="0" smtClean="0">
                <a:solidFill>
                  <a:schemeClr val="tx1"/>
                </a:solidFill>
                <a:latin typeface="Arial"/>
                <a:cs typeface="Arial"/>
              </a:rPr>
            </a:br>
            <a:r>
              <a:rPr lang="en-US" sz="2400" dirty="0" smtClean="0">
                <a:solidFill>
                  <a:schemeClr val="tx1"/>
                </a:solidFill>
                <a:latin typeface="Arial"/>
                <a:cs typeface="Arial"/>
              </a:rPr>
              <a:t>séquentiel avec les AN à faible barrière à la résistance </a:t>
            </a:r>
            <a:br>
              <a:rPr lang="en-US" sz="2400" dirty="0" smtClean="0">
                <a:solidFill>
                  <a:schemeClr val="tx1"/>
                </a:solidFill>
                <a:latin typeface="Arial"/>
                <a:cs typeface="Arial"/>
              </a:rPr>
            </a:br>
            <a:r>
              <a:rPr lang="en-US" sz="2400" dirty="0" smtClean="0">
                <a:solidFill>
                  <a:schemeClr val="tx1"/>
                </a:solidFill>
                <a:latin typeface="Arial"/>
                <a:cs typeface="Arial"/>
              </a:rPr>
              <a:t>(lamivudine, adéfovir et telbivudine) en monothérapie   </a:t>
            </a:r>
          </a:p>
          <a:p>
            <a:pPr lvl="1">
              <a:lnSpc>
                <a:spcPct val="100000"/>
              </a:lnSpc>
              <a:spcBef>
                <a:spcPts val="1200"/>
              </a:spcBef>
              <a:spcAft>
                <a:spcPts val="200"/>
              </a:spcAft>
              <a:buSzPct val="110000"/>
              <a:buFont typeface="Wingdings" panose="05000000000000000000" pitchFamily="2" charset="2"/>
              <a:buChar char="§"/>
              <a:tabLst>
                <a:tab pos="180975" algn="l"/>
              </a:tabLst>
            </a:pPr>
            <a:r>
              <a:rPr lang="en-US" sz="2400" dirty="0" smtClean="0">
                <a:solidFill>
                  <a:schemeClr val="tx1"/>
                </a:solidFill>
                <a:latin typeface="Arial"/>
                <a:cs typeface="Arial"/>
              </a:rPr>
              <a:t>L'utilisation généralisée de la lamivudine pour les personnes avec un taux élevé de CHB et </a:t>
            </a:r>
            <a:br>
              <a:rPr lang="en-US" sz="2400" dirty="0" smtClean="0">
                <a:solidFill>
                  <a:schemeClr val="tx1"/>
                </a:solidFill>
                <a:latin typeface="Arial"/>
                <a:cs typeface="Arial"/>
              </a:rPr>
            </a:br>
            <a:r>
              <a:rPr lang="en-US" sz="2400" dirty="0">
                <a:solidFill>
                  <a:schemeClr val="tx1"/>
                </a:solidFill>
                <a:latin typeface="Arial"/>
                <a:cs typeface="Arial"/>
              </a:rPr>
              <a:t>d'ADN VHB dans certains pays a conduit à une forte charge d'hépatite B résistant à la lamivudine </a:t>
            </a:r>
          </a:p>
          <a:p>
            <a:pPr marL="0" indent="0">
              <a:lnSpc>
                <a:spcPct val="100000"/>
              </a:lnSpc>
              <a:buSzPct val="110000"/>
              <a:buNone/>
              <a:tabLst>
                <a:tab pos="180975" algn="l"/>
              </a:tabLst>
            </a:pPr>
            <a:endParaRPr lang="en-US" sz="2400" dirty="0">
              <a:latin typeface="Arial"/>
              <a:cs typeface="Arial"/>
            </a:endParaRPr>
          </a:p>
        </p:txBody>
      </p:sp>
      <p:sp>
        <p:nvSpPr>
          <p:cNvPr id="2" name="TextBox 1"/>
          <p:cNvSpPr txBox="1"/>
          <p:nvPr/>
        </p:nvSpPr>
        <p:spPr>
          <a:xfrm>
            <a:off x="146304" y="6336792"/>
            <a:ext cx="8686800" cy="523220"/>
          </a:xfrm>
          <a:prstGeom prst="rect">
            <a:avLst/>
          </a:prstGeom>
          <a:noFill/>
        </p:spPr>
        <p:txBody>
          <a:bodyPr wrap="square" rtlCol="0">
            <a:spAutoFit/>
          </a:bodyPr>
          <a:lstStyle/>
          <a:p>
            <a:r>
              <a:rPr lang="en-US" sz="1400" dirty="0">
                <a:solidFill>
                  <a:schemeClr val="bg1"/>
                </a:solidFill>
                <a:latin typeface="Arial"/>
                <a:cs typeface="Arial"/>
              </a:rPr>
              <a:t>J Virol 2011 ; 8 (1) : 75 ; Pharmazie 2012 ; 67 (11) : 883 ; N Engl J Med 2008 ; 359 (23) : 2442 ; </a:t>
            </a:r>
            <a:endParaRPr lang="en-US" sz="1400" dirty="0" smtClean="0">
              <a:solidFill>
                <a:schemeClr val="bg1"/>
              </a:solidFill>
              <a:latin typeface="Arial"/>
              <a:cs typeface="Arial"/>
            </a:endParaRPr>
          </a:p>
          <a:p>
            <a:r>
              <a:rPr lang="en-US" sz="1400" dirty="0">
                <a:solidFill>
                  <a:schemeClr val="bg1"/>
                </a:solidFill>
                <a:latin typeface="Arial"/>
                <a:cs typeface="Arial"/>
              </a:rPr>
              <a:t>World J Gastroenterol 2013 ; 19 (39) : 6665 ; J Clin Pharmacol 2014 ; 52 (2) : 189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97477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7279" y="283463"/>
            <a:ext cx="10058400" cy="1453896"/>
          </a:xfrm>
        </p:spPr>
        <p:txBody>
          <a:bodyPr>
            <a:normAutofit/>
          </a:bodyPr>
          <a:lstStyle/>
          <a:p>
            <a:pPr>
              <a:defRPr/>
            </a:pPr>
            <a:r>
              <a:rPr lang="en-GB" sz="4000" b="1" dirty="0" smtClean="0">
                <a:solidFill>
                  <a:schemeClr val="accent1"/>
                </a:solidFill>
                <a:latin typeface="Arial" pitchFamily="34" charset="0"/>
              </a:rPr>
              <a:t>Émergence d'une résistance aux médicaments</a:t>
            </a:r>
            <a:endParaRPr lang="en-GB" sz="4000" b="1" dirty="0">
              <a:solidFill>
                <a:schemeClr val="accent1"/>
              </a:solidFill>
              <a:latin typeface="Arial" pitchFamily="34" charset="0"/>
            </a:endParaRPr>
          </a:p>
        </p:txBody>
      </p:sp>
      <p:sp>
        <p:nvSpPr>
          <p:cNvPr id="6147" name="Rectangle 3"/>
          <p:cNvSpPr>
            <a:spLocks noGrp="1" noChangeArrowheads="1"/>
          </p:cNvSpPr>
          <p:nvPr>
            <p:ph type="body" idx="1"/>
          </p:nvPr>
        </p:nvSpPr>
        <p:spPr>
          <a:xfrm>
            <a:off x="1188720" y="1938528"/>
            <a:ext cx="9829800" cy="4967287"/>
          </a:xfrm>
        </p:spPr>
        <p:txBody>
          <a:bodyPr anchor="t">
            <a:noAutofit/>
          </a:bodyPr>
          <a:lstStyle/>
          <a:p>
            <a:pPr marL="0" indent="0">
              <a:lnSpc>
                <a:spcPct val="100000"/>
              </a:lnSpc>
              <a:buSzPct val="110000"/>
              <a:buNone/>
              <a:tabLst>
                <a:tab pos="180975" algn="l"/>
              </a:tabLst>
            </a:pPr>
            <a:r>
              <a:rPr lang="en-US" sz="2400" b="1" dirty="0" smtClean="0">
                <a:solidFill>
                  <a:schemeClr val="accent1"/>
                </a:solidFill>
                <a:latin typeface="Arial"/>
                <a:cs typeface="Arial"/>
              </a:rPr>
              <a:t>Émergence d'une résistance aux médicaments</a:t>
            </a:r>
            <a:endParaRPr lang="en-US" sz="2400" b="1" dirty="0">
              <a:solidFill>
                <a:schemeClr val="accent1"/>
              </a:solidFill>
              <a:latin typeface="Arial"/>
              <a:cs typeface="Arial"/>
            </a:endParaRP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Rebond viral avec augmentation du taux ADN VHB </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Suivi d'une percée biochimique avec augmentation de l'ALT</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400" dirty="0">
                <a:solidFill>
                  <a:schemeClr val="tx1"/>
                </a:solidFill>
                <a:latin typeface="Arial"/>
                <a:cs typeface="Arial"/>
              </a:rPr>
              <a:t>Poussée d'hépatite et décompensation clinique potentielle</a:t>
            </a:r>
          </a:p>
          <a:p>
            <a:pPr>
              <a:lnSpc>
                <a:spcPct val="100000"/>
              </a:lnSpc>
              <a:buSzPct val="110000"/>
              <a:buFont typeface="Arial"/>
              <a:buChar char="•"/>
              <a:tabLst>
                <a:tab pos="180975" algn="l"/>
              </a:tabLst>
            </a:pPr>
            <a:endParaRPr lang="en-US" sz="2400" dirty="0">
              <a:latin typeface="Arial"/>
              <a:cs typeface="Arial"/>
            </a:endParaRPr>
          </a:p>
          <a:p>
            <a:pPr marL="0" indent="0">
              <a:lnSpc>
                <a:spcPct val="100000"/>
              </a:lnSpc>
              <a:buSzPct val="110000"/>
              <a:buNone/>
              <a:tabLst>
                <a:tab pos="180975" algn="l"/>
              </a:tabLst>
            </a:pPr>
            <a:r>
              <a:rPr lang="en-US" sz="2400" dirty="0">
                <a:latin typeface="Arial"/>
                <a:cs typeface="Arial"/>
              </a:rPr>
              <a:t>            </a:t>
            </a:r>
          </a:p>
          <a:p>
            <a:pPr marL="0" indent="0">
              <a:lnSpc>
                <a:spcPct val="100000"/>
              </a:lnSpc>
              <a:buSzPct val="110000"/>
              <a:buNone/>
              <a:tabLst>
                <a:tab pos="180975" algn="l"/>
              </a:tabLst>
            </a:pPr>
            <a:r>
              <a:rPr lang="en-US" sz="2400" dirty="0">
                <a:latin typeface="Arial"/>
                <a:cs typeface="Arial"/>
              </a:rPr>
              <a:t>         </a:t>
            </a:r>
          </a:p>
          <a:p>
            <a:pPr marL="0" indent="0">
              <a:lnSpc>
                <a:spcPct val="100000"/>
              </a:lnSpc>
              <a:buSzPct val="110000"/>
              <a:buNone/>
              <a:tabLst>
                <a:tab pos="180975" algn="l"/>
              </a:tabLst>
            </a:pPr>
            <a:endParaRPr lang="en-US" sz="2400" baseline="30000" dirty="0">
              <a:latin typeface="Arial"/>
              <a:cs typeface="Arial"/>
            </a:endParaRPr>
          </a:p>
        </p:txBody>
      </p:sp>
      <p:sp>
        <p:nvSpPr>
          <p:cNvPr id="2" name="TextBox 1"/>
          <p:cNvSpPr txBox="1"/>
          <p:nvPr/>
        </p:nvSpPr>
        <p:spPr>
          <a:xfrm>
            <a:off x="146304" y="6455664"/>
            <a:ext cx="5400600" cy="307777"/>
          </a:xfrm>
          <a:prstGeom prst="rect">
            <a:avLst/>
          </a:prstGeom>
          <a:noFill/>
        </p:spPr>
        <p:txBody>
          <a:bodyPr wrap="square" rtlCol="0">
            <a:spAutoFit/>
          </a:bodyPr>
          <a:lstStyle/>
          <a:p>
            <a:r>
              <a:rPr lang="en-US" sz="1400" dirty="0">
                <a:solidFill>
                  <a:schemeClr val="bg1"/>
                </a:solidFill>
                <a:latin typeface="Arial"/>
                <a:cs typeface="Arial"/>
              </a:rPr>
              <a:t>Gastroenterol 2003 ; 125 (6) : 1714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896042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latin typeface="Arial"/>
                <a:cs typeface="Arial"/>
              </a:rPr>
              <a:t>AN</a:t>
            </a:r>
            <a:r>
              <a:rPr lang="en-US" sz="4000" b="1" dirty="0">
                <a:solidFill>
                  <a:schemeClr val="accent1"/>
                </a:solidFill>
                <a:latin typeface="Arial"/>
                <a:cs typeface="Arial"/>
              </a:rPr>
              <a:t> approuvés : traitement du VHB</a:t>
            </a:r>
          </a:p>
        </p:txBody>
      </p:sp>
      <p:sp>
        <p:nvSpPr>
          <p:cNvPr id="3" name="Content Placeholder 2"/>
          <p:cNvSpPr>
            <a:spLocks noGrp="1"/>
          </p:cNvSpPr>
          <p:nvPr>
            <p:ph sz="half" idx="1"/>
          </p:nvPr>
        </p:nvSpPr>
        <p:spPr>
          <a:xfrm>
            <a:off x="1188720" y="1938528"/>
            <a:ext cx="4936474" cy="4023360"/>
          </a:xfrm>
        </p:spPr>
        <p:txBody>
          <a:bodyPr>
            <a:noAutofit/>
          </a:bodyPr>
          <a:lstStyle/>
          <a:p>
            <a:pPr marL="347472" indent="-347472">
              <a:lnSpc>
                <a:spcPct val="100000"/>
              </a:lnSpc>
              <a:buFont typeface="Wingdings" charset="2"/>
              <a:buChar char="§"/>
            </a:pPr>
            <a:r>
              <a:rPr lang="en-US" sz="2400" b="1" dirty="0" err="1" smtClean="0">
                <a:solidFill>
                  <a:schemeClr val="tx1"/>
                </a:solidFill>
                <a:latin typeface="Arial"/>
                <a:cs typeface="Arial"/>
              </a:rPr>
              <a:t>Lamivudine</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Emtricitabine</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Ténofovir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Entécavir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Adéfovir</a:t>
            </a:r>
            <a:endParaRPr lang="en-US" sz="2400" b="1" dirty="0" smtClean="0">
              <a:solidFill>
                <a:schemeClr val="tx1"/>
              </a:solidFill>
              <a:latin typeface="Arial"/>
              <a:cs typeface="Arial"/>
            </a:endParaRPr>
          </a:p>
          <a:p>
            <a:pPr marL="347472" indent="-347472">
              <a:lnSpc>
                <a:spcPct val="100000"/>
              </a:lnSpc>
              <a:buFont typeface="Wingdings" charset="2"/>
              <a:buChar char="§"/>
            </a:pPr>
            <a:r>
              <a:rPr lang="en-US" sz="2400" b="1" dirty="0" err="1" smtClean="0">
                <a:solidFill>
                  <a:schemeClr val="tx1"/>
                </a:solidFill>
                <a:latin typeface="Arial"/>
                <a:cs typeface="Arial"/>
              </a:rPr>
              <a:t>Telbivudine</a:t>
            </a:r>
            <a:endParaRPr lang="en-US" sz="2400" b="1" dirty="0" smtClean="0">
              <a:solidFill>
                <a:schemeClr val="tx1"/>
              </a:solidFill>
              <a:latin typeface="Arial"/>
              <a:cs typeface="Arial"/>
            </a:endParaRPr>
          </a:p>
          <a:p>
            <a:pPr marL="347472" indent="-347472">
              <a:lnSpc>
                <a:spcPct val="100000"/>
              </a:lnSpc>
              <a:buFont typeface="Wingdings" charset="2"/>
              <a:buChar char="§"/>
            </a:pPr>
            <a:endParaRPr lang="en-US" sz="2400" dirty="0">
              <a:solidFill>
                <a:schemeClr val="tx1"/>
              </a:solidFill>
              <a:latin typeface="Arial"/>
              <a:cs typeface="Arial"/>
            </a:endParaRPr>
          </a:p>
        </p:txBody>
      </p:sp>
      <p:sp>
        <p:nvSpPr>
          <p:cNvPr id="8" name="Content Placeholder 7"/>
          <p:cNvSpPr>
            <a:spLocks noGrp="1"/>
          </p:cNvSpPr>
          <p:nvPr>
            <p:ph sz="half" idx="2"/>
          </p:nvPr>
        </p:nvSpPr>
        <p:spPr>
          <a:xfrm>
            <a:off x="4113212" y="1938528"/>
            <a:ext cx="7086600" cy="3735495"/>
          </a:xfrm>
        </p:spPr>
        <p:txBody>
          <a:bodyPr>
            <a:noAutofit/>
          </a:bodyPr>
          <a:lstStyle/>
          <a:p>
            <a:pPr marL="347472" lvl="1" indent="-347472">
              <a:lnSpc>
                <a:spcPct val="100000"/>
              </a:lnSpc>
              <a:spcBef>
                <a:spcPts val="1200"/>
              </a:spcBef>
              <a:spcAft>
                <a:spcPts val="200"/>
              </a:spcAft>
              <a:buFont typeface="Wingdings" panose="05000000000000000000" pitchFamily="2" charset="2"/>
              <a:buChar char="§"/>
            </a:pPr>
            <a:r>
              <a:rPr lang="en-ZA" sz="2200" dirty="0">
                <a:solidFill>
                  <a:schemeClr val="tx1"/>
                </a:solidFill>
                <a:latin typeface="Arial"/>
                <a:cs typeface="Arial"/>
              </a:rPr>
              <a:t>Formulations génériques de lamivudine/emtricitabine et ténofovir disponibles en Afrique sub-saharienne dans le cadre de l'ART à prix considérablement réduits</a:t>
            </a:r>
          </a:p>
          <a:p>
            <a:pPr marL="694944" lvl="2" indent="-347472">
              <a:lnSpc>
                <a:spcPct val="100000"/>
              </a:lnSpc>
              <a:spcBef>
                <a:spcPts val="1200"/>
              </a:spcBef>
              <a:spcAft>
                <a:spcPts val="200"/>
              </a:spcAft>
              <a:buSzPct val="60000"/>
              <a:buFont typeface="Wingdings" charset="2"/>
              <a:buChar char=""/>
            </a:pPr>
            <a:r>
              <a:rPr lang="en-ZA" sz="2000" dirty="0" err="1" smtClean="0">
                <a:solidFill>
                  <a:schemeClr val="tx1"/>
                </a:solidFill>
                <a:latin typeface="Arial"/>
                <a:cs typeface="Arial"/>
              </a:rPr>
              <a:t>pas toujours disponibles pour la transmission d'une mono-infection du VHB</a:t>
            </a:r>
            <a:endParaRPr lang="en-ZA" sz="2000" dirty="0">
              <a:solidFill>
                <a:schemeClr val="tx1"/>
              </a:solidFill>
              <a:latin typeface="Arial"/>
              <a:cs typeface="Arial"/>
            </a:endParaRPr>
          </a:p>
          <a:p>
            <a:pPr marL="347472" lvl="1" indent="-347472">
              <a:lnSpc>
                <a:spcPct val="100000"/>
              </a:lnSpc>
              <a:spcBef>
                <a:spcPts val="1200"/>
              </a:spcBef>
              <a:spcAft>
                <a:spcPts val="200"/>
              </a:spcAft>
              <a:buFont typeface="Wingdings" panose="05000000000000000000" pitchFamily="2" charset="2"/>
              <a:buChar char="§"/>
            </a:pPr>
            <a:r>
              <a:rPr lang="en-ZA" sz="2200" dirty="0">
                <a:solidFill>
                  <a:schemeClr val="tx1"/>
                </a:solidFill>
                <a:latin typeface="Arial"/>
                <a:cs typeface="Arial"/>
              </a:rPr>
              <a:t>Préparations génériques d'entécavir non disponibles en Afrique sub-saharienne</a:t>
            </a:r>
          </a:p>
          <a:p>
            <a:pPr marL="347472" lvl="1" indent="-347472">
              <a:lnSpc>
                <a:spcPct val="100000"/>
              </a:lnSpc>
              <a:spcBef>
                <a:spcPts val="1200"/>
              </a:spcBef>
              <a:spcAft>
                <a:spcPts val="200"/>
              </a:spcAft>
              <a:buFont typeface="Wingdings" panose="05000000000000000000" pitchFamily="2" charset="2"/>
              <a:buChar char="§"/>
            </a:pPr>
            <a:r>
              <a:rPr lang="en-ZA" sz="2200" dirty="0">
                <a:solidFill>
                  <a:schemeClr val="tx1"/>
                </a:solidFill>
                <a:latin typeface="Arial"/>
                <a:cs typeface="Arial"/>
              </a:rPr>
              <a:t>À l'échelle mondiale, le prix de l'entécavir d'origine et générique est nettement plus élevé que celui du lamivudine et du ténofovir </a:t>
            </a:r>
            <a:endParaRPr lang="en-US" sz="2200" dirty="0">
              <a:solidFill>
                <a:schemeClr val="tx1"/>
              </a:solidFill>
              <a:latin typeface="Arial"/>
              <a:cs typeface="Arial"/>
            </a:endParaRPr>
          </a:p>
        </p:txBody>
      </p:sp>
      <p:sp>
        <p:nvSpPr>
          <p:cNvPr id="4" name="TextBox 3"/>
          <p:cNvSpPr txBox="1"/>
          <p:nvPr/>
        </p:nvSpPr>
        <p:spPr>
          <a:xfrm>
            <a:off x="146304" y="6455664"/>
            <a:ext cx="2592288" cy="492443"/>
          </a:xfrm>
          <a:prstGeom prst="rect">
            <a:avLst/>
          </a:prstGeom>
          <a:noFill/>
        </p:spPr>
        <p:txBody>
          <a:bodyPr wrap="square" rtlCol="0">
            <a:spAutoFit/>
          </a:bodyPr>
          <a:lstStyle/>
          <a:p>
            <a:r>
              <a:rPr lang="en-US" sz="1400" dirty="0">
                <a:solidFill>
                  <a:schemeClr val="bg1"/>
                </a:solidFill>
                <a:latin typeface="Arial"/>
                <a:cs typeface="Arial"/>
              </a:rPr>
              <a:t>J Virus Erad, 2015 ; 1 : 103</a:t>
            </a:r>
          </a:p>
          <a:p>
            <a:endParaRPr lang="en-US" sz="1200" dirty="0">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4014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Box 89"/>
          <p:cNvSpPr txBox="1">
            <a:spLocks noChangeArrowheads="1"/>
          </p:cNvSpPr>
          <p:nvPr/>
        </p:nvSpPr>
        <p:spPr bwMode="auto">
          <a:xfrm>
            <a:off x="6864969" y="2894657"/>
            <a:ext cx="1219200"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err="1">
                <a:latin typeface="Arial" pitchFamily="34" charset="0"/>
              </a:rPr>
              <a:t>Telbivudine</a:t>
            </a:r>
            <a:endParaRPr lang="en-US" sz="1600" dirty="0">
              <a:latin typeface="Arial" pitchFamily="34" charset="0"/>
            </a:endParaRPr>
          </a:p>
        </p:txBody>
      </p:sp>
      <p:sp>
        <p:nvSpPr>
          <p:cNvPr id="44035" name="Title 1"/>
          <p:cNvSpPr>
            <a:spLocks noGrp="1"/>
          </p:cNvSpPr>
          <p:nvPr>
            <p:ph type="title" idx="4294967295"/>
          </p:nvPr>
        </p:nvSpPr>
        <p:spPr>
          <a:xfrm>
            <a:off x="1097280" y="283464"/>
            <a:ext cx="10058400" cy="1450757"/>
          </a:xfrm>
        </p:spPr>
        <p:txBody>
          <a:bodyPr anchor="b">
            <a:noAutofit/>
          </a:bodyPr>
          <a:lstStyle/>
          <a:p>
            <a:pPr>
              <a:defRPr/>
            </a:pPr>
            <a:r>
              <a:rPr lang="en-US" sz="4000" b="1" dirty="0" smtClean="0">
                <a:solidFill>
                  <a:schemeClr val="accent1"/>
                </a:solidFill>
                <a:latin typeface="Arial" pitchFamily="34" charset="0"/>
              </a:rPr>
              <a:t>Taux cumulatifs de résistance </a:t>
            </a:r>
            <a:br>
              <a:rPr lang="en-US" sz="4000" b="1" dirty="0" smtClean="0">
                <a:solidFill>
                  <a:schemeClr val="accent1"/>
                </a:solidFill>
                <a:latin typeface="Arial" pitchFamily="34" charset="0"/>
              </a:rPr>
            </a:br>
            <a:r>
              <a:rPr lang="en-US" sz="3200" dirty="0" smtClean="0">
                <a:solidFill>
                  <a:schemeClr val="accent1"/>
                </a:solidFill>
                <a:latin typeface="Arial" pitchFamily="34" charset="0"/>
              </a:rPr>
              <a:t>avec agents oraux chez les patients naïfs au nucléotide</a:t>
            </a:r>
            <a:endParaRPr lang="en-US" sz="3200" dirty="0">
              <a:solidFill>
                <a:schemeClr val="accent1"/>
              </a:solidFill>
              <a:latin typeface="Arial" pitchFamily="34" charset="0"/>
            </a:endParaRPr>
          </a:p>
        </p:txBody>
      </p:sp>
      <p:sp>
        <p:nvSpPr>
          <p:cNvPr id="29700" name="Rectangle 14"/>
          <p:cNvSpPr>
            <a:spLocks noChangeArrowheads="1"/>
          </p:cNvSpPr>
          <p:nvPr/>
        </p:nvSpPr>
        <p:spPr bwMode="auto">
          <a:xfrm>
            <a:off x="2589212" y="2348964"/>
            <a:ext cx="7013575" cy="318036"/>
          </a:xfrm>
          <a:prstGeom prst="rect">
            <a:avLst/>
          </a:prstGeom>
          <a:noFill/>
          <a:ln w="12700" cap="sq">
            <a:noFill/>
            <a:miter lim="800000"/>
            <a:headEnd type="none" w="sm" len="sm"/>
            <a:tailEnd type="none" w="sm" len="sm"/>
          </a:ln>
        </p:spPr>
        <p:txBody>
          <a:bodyPr>
            <a:spAutoFit/>
          </a:bodyPr>
          <a:lstStyle/>
          <a:p>
            <a:pPr eaLnBrk="0" hangingPunct="0">
              <a:lnSpc>
                <a:spcPct val="90000"/>
              </a:lnSpc>
              <a:spcBef>
                <a:spcPct val="35000"/>
              </a:spcBef>
              <a:spcAft>
                <a:spcPct val="25000"/>
              </a:spcAft>
              <a:buClr>
                <a:schemeClr val="folHlink"/>
              </a:buClr>
              <a:buFont typeface="Arial" pitchFamily="34" charset="0"/>
              <a:buNone/>
            </a:pPr>
            <a:r>
              <a:rPr kumimoji="1" lang="en-US" sz="1600" b="1" i="1" dirty="0">
                <a:latin typeface="Arial" pitchFamily="34" charset="0"/>
                <a:ea typeface="ＭＳ Ｐゴシック" pitchFamily="34" charset="-128"/>
              </a:rPr>
              <a:t>Pas de test en face-à-face ; différentes populations de patients et modèles de tests</a:t>
            </a:r>
          </a:p>
        </p:txBody>
      </p:sp>
      <p:sp>
        <p:nvSpPr>
          <p:cNvPr id="29701" name="Rectangle 62"/>
          <p:cNvSpPr>
            <a:spLocks noChangeArrowheads="1"/>
          </p:cNvSpPr>
          <p:nvPr/>
        </p:nvSpPr>
        <p:spPr bwMode="auto">
          <a:xfrm>
            <a:off x="5549900" y="5565774"/>
            <a:ext cx="238125" cy="6350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02" name="Text Box 22"/>
          <p:cNvSpPr txBox="1">
            <a:spLocks noChangeArrowheads="1"/>
          </p:cNvSpPr>
          <p:nvPr/>
        </p:nvSpPr>
        <p:spPr bwMode="auto">
          <a:xfrm>
            <a:off x="2198687" y="5857875"/>
            <a:ext cx="7847012" cy="314325"/>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Année</a:t>
            </a:r>
          </a:p>
        </p:txBody>
      </p:sp>
      <p:sp>
        <p:nvSpPr>
          <p:cNvPr id="29703" name="Text Box 34"/>
          <p:cNvSpPr txBox="1">
            <a:spLocks noChangeArrowheads="1"/>
          </p:cNvSpPr>
          <p:nvPr/>
        </p:nvSpPr>
        <p:spPr bwMode="auto">
          <a:xfrm>
            <a:off x="1885949" y="5464174"/>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0</a:t>
            </a:r>
          </a:p>
        </p:txBody>
      </p:sp>
      <p:sp>
        <p:nvSpPr>
          <p:cNvPr id="29704" name="Text Box 6"/>
          <p:cNvSpPr txBox="1">
            <a:spLocks noChangeArrowheads="1"/>
          </p:cNvSpPr>
          <p:nvPr/>
        </p:nvSpPr>
        <p:spPr bwMode="auto">
          <a:xfrm>
            <a:off x="2238375" y="4706937"/>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24</a:t>
            </a:r>
          </a:p>
        </p:txBody>
      </p:sp>
      <p:sp>
        <p:nvSpPr>
          <p:cNvPr id="29705" name="Text Box 7"/>
          <p:cNvSpPr txBox="1">
            <a:spLocks noChangeArrowheads="1"/>
          </p:cNvSpPr>
          <p:nvPr/>
        </p:nvSpPr>
        <p:spPr bwMode="auto">
          <a:xfrm>
            <a:off x="4995862" y="4137025"/>
            <a:ext cx="411162"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49</a:t>
            </a:r>
          </a:p>
        </p:txBody>
      </p:sp>
      <p:sp>
        <p:nvSpPr>
          <p:cNvPr id="29706" name="Text Box 8"/>
          <p:cNvSpPr txBox="1">
            <a:spLocks noChangeArrowheads="1"/>
          </p:cNvSpPr>
          <p:nvPr/>
        </p:nvSpPr>
        <p:spPr bwMode="auto">
          <a:xfrm>
            <a:off x="6350000" y="3759200"/>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67</a:t>
            </a:r>
          </a:p>
        </p:txBody>
      </p:sp>
      <p:sp>
        <p:nvSpPr>
          <p:cNvPr id="29707" name="Text Box 9"/>
          <p:cNvSpPr txBox="1">
            <a:spLocks noChangeArrowheads="1"/>
          </p:cNvSpPr>
          <p:nvPr/>
        </p:nvSpPr>
        <p:spPr bwMode="auto">
          <a:xfrm>
            <a:off x="7661275" y="3654425"/>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70</a:t>
            </a:r>
          </a:p>
        </p:txBody>
      </p:sp>
      <p:sp>
        <p:nvSpPr>
          <p:cNvPr id="29708" name="Text Box 10"/>
          <p:cNvSpPr txBox="1">
            <a:spLocks noChangeArrowheads="1"/>
          </p:cNvSpPr>
          <p:nvPr/>
        </p:nvSpPr>
        <p:spPr bwMode="auto">
          <a:xfrm>
            <a:off x="3613150" y="4464050"/>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38</a:t>
            </a:r>
          </a:p>
        </p:txBody>
      </p:sp>
      <p:sp>
        <p:nvSpPr>
          <p:cNvPr id="29709" name="Rectangle 11"/>
          <p:cNvSpPr>
            <a:spLocks noChangeArrowheads="1"/>
          </p:cNvSpPr>
          <p:nvPr/>
        </p:nvSpPr>
        <p:spPr bwMode="auto">
          <a:xfrm>
            <a:off x="2311400" y="5010149"/>
            <a:ext cx="239713" cy="614362"/>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0" name="Rectangle 12"/>
          <p:cNvSpPr>
            <a:spLocks noChangeArrowheads="1"/>
          </p:cNvSpPr>
          <p:nvPr/>
        </p:nvSpPr>
        <p:spPr bwMode="auto">
          <a:xfrm>
            <a:off x="3709987" y="4735512"/>
            <a:ext cx="228600" cy="887413"/>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1" name="Rectangle 13"/>
          <p:cNvSpPr>
            <a:spLocks noChangeArrowheads="1"/>
          </p:cNvSpPr>
          <p:nvPr/>
        </p:nvSpPr>
        <p:spPr bwMode="auto">
          <a:xfrm>
            <a:off x="5064125" y="4444999"/>
            <a:ext cx="233363" cy="1173162"/>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2" name="Rectangle 14"/>
          <p:cNvSpPr>
            <a:spLocks noChangeArrowheads="1"/>
          </p:cNvSpPr>
          <p:nvPr/>
        </p:nvSpPr>
        <p:spPr bwMode="auto">
          <a:xfrm>
            <a:off x="6430962" y="4067174"/>
            <a:ext cx="222250" cy="1555750"/>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3" name="Rectangle 15"/>
          <p:cNvSpPr>
            <a:spLocks noChangeArrowheads="1"/>
          </p:cNvSpPr>
          <p:nvPr/>
        </p:nvSpPr>
        <p:spPr bwMode="auto">
          <a:xfrm>
            <a:off x="7750175" y="3965575"/>
            <a:ext cx="219075" cy="1658937"/>
          </a:xfrm>
          <a:prstGeom prst="rect">
            <a:avLst/>
          </a:prstGeom>
          <a:solidFill>
            <a:schemeClr val="accent2"/>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14" name="Text Box 24"/>
          <p:cNvSpPr txBox="1">
            <a:spLocks noChangeArrowheads="1"/>
          </p:cNvSpPr>
          <p:nvPr/>
        </p:nvSpPr>
        <p:spPr bwMode="auto">
          <a:xfrm>
            <a:off x="2686049"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1</a:t>
            </a:r>
          </a:p>
        </p:txBody>
      </p:sp>
      <p:sp>
        <p:nvSpPr>
          <p:cNvPr id="29715" name="Text Box 25"/>
          <p:cNvSpPr txBox="1">
            <a:spLocks noChangeArrowheads="1"/>
          </p:cNvSpPr>
          <p:nvPr/>
        </p:nvSpPr>
        <p:spPr bwMode="auto">
          <a:xfrm>
            <a:off x="4073524"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2</a:t>
            </a:r>
          </a:p>
        </p:txBody>
      </p:sp>
      <p:sp>
        <p:nvSpPr>
          <p:cNvPr id="29716" name="Text Box 26"/>
          <p:cNvSpPr txBox="1">
            <a:spLocks noChangeArrowheads="1"/>
          </p:cNvSpPr>
          <p:nvPr/>
        </p:nvSpPr>
        <p:spPr bwMode="auto">
          <a:xfrm>
            <a:off x="5394324"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3</a:t>
            </a:r>
          </a:p>
        </p:txBody>
      </p:sp>
      <p:sp>
        <p:nvSpPr>
          <p:cNvPr id="29717" name="Text Box 27"/>
          <p:cNvSpPr txBox="1">
            <a:spLocks noChangeArrowheads="1"/>
          </p:cNvSpPr>
          <p:nvPr/>
        </p:nvSpPr>
        <p:spPr bwMode="auto">
          <a:xfrm>
            <a:off x="6767512"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4</a:t>
            </a:r>
          </a:p>
        </p:txBody>
      </p:sp>
      <p:sp>
        <p:nvSpPr>
          <p:cNvPr id="29718" name="Text Box 28"/>
          <p:cNvSpPr txBox="1">
            <a:spLocks noChangeArrowheads="1"/>
          </p:cNvSpPr>
          <p:nvPr/>
        </p:nvSpPr>
        <p:spPr bwMode="auto">
          <a:xfrm>
            <a:off x="8051799" y="5599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5</a:t>
            </a:r>
          </a:p>
        </p:txBody>
      </p:sp>
      <p:sp>
        <p:nvSpPr>
          <p:cNvPr id="29719" name="Text Box 33"/>
          <p:cNvSpPr txBox="1">
            <a:spLocks noChangeArrowheads="1"/>
          </p:cNvSpPr>
          <p:nvPr/>
        </p:nvSpPr>
        <p:spPr bwMode="auto">
          <a:xfrm rot="-5400000">
            <a:off x="439737" y="4262437"/>
            <a:ext cx="2478088" cy="312737"/>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Patients (%)</a:t>
            </a:r>
          </a:p>
        </p:txBody>
      </p:sp>
      <p:sp>
        <p:nvSpPr>
          <p:cNvPr id="29720" name="Text Box 35"/>
          <p:cNvSpPr txBox="1">
            <a:spLocks noChangeArrowheads="1"/>
          </p:cNvSpPr>
          <p:nvPr/>
        </p:nvSpPr>
        <p:spPr bwMode="auto">
          <a:xfrm>
            <a:off x="1777999" y="3563936"/>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80</a:t>
            </a:r>
          </a:p>
        </p:txBody>
      </p:sp>
      <p:sp>
        <p:nvSpPr>
          <p:cNvPr id="29721" name="Text Box 36"/>
          <p:cNvSpPr txBox="1">
            <a:spLocks noChangeArrowheads="1"/>
          </p:cNvSpPr>
          <p:nvPr/>
        </p:nvSpPr>
        <p:spPr bwMode="auto">
          <a:xfrm>
            <a:off x="1777999" y="4525961"/>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40</a:t>
            </a:r>
          </a:p>
        </p:txBody>
      </p:sp>
      <p:sp>
        <p:nvSpPr>
          <p:cNvPr id="29722" name="Text Box 37"/>
          <p:cNvSpPr txBox="1">
            <a:spLocks noChangeArrowheads="1"/>
          </p:cNvSpPr>
          <p:nvPr/>
        </p:nvSpPr>
        <p:spPr bwMode="auto">
          <a:xfrm>
            <a:off x="1777999" y="4035424"/>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60</a:t>
            </a:r>
          </a:p>
        </p:txBody>
      </p:sp>
      <p:sp>
        <p:nvSpPr>
          <p:cNvPr id="29723" name="Text Box 38"/>
          <p:cNvSpPr txBox="1">
            <a:spLocks noChangeArrowheads="1"/>
          </p:cNvSpPr>
          <p:nvPr/>
        </p:nvSpPr>
        <p:spPr bwMode="auto">
          <a:xfrm>
            <a:off x="1777999" y="4989511"/>
            <a:ext cx="412292"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20</a:t>
            </a:r>
          </a:p>
        </p:txBody>
      </p:sp>
      <p:sp>
        <p:nvSpPr>
          <p:cNvPr id="29724" name="Line 39"/>
          <p:cNvSpPr>
            <a:spLocks noChangeShapeType="1"/>
          </p:cNvSpPr>
          <p:nvPr/>
        </p:nvSpPr>
        <p:spPr bwMode="auto">
          <a:xfrm flipH="1" flipV="1">
            <a:off x="2214563" y="3201986"/>
            <a:ext cx="1587" cy="2432050"/>
          </a:xfrm>
          <a:prstGeom prst="line">
            <a:avLst/>
          </a:prstGeom>
          <a:noFill/>
          <a:ln w="28575">
            <a:solidFill>
              <a:schemeClr val="tx1"/>
            </a:solidFill>
            <a:round/>
            <a:headEnd/>
            <a:tailEnd/>
          </a:ln>
        </p:spPr>
        <p:txBody>
          <a:bodyPr/>
          <a:lstStyle/>
          <a:p>
            <a:endParaRPr lang="en-ZA"/>
          </a:p>
        </p:txBody>
      </p:sp>
      <p:sp>
        <p:nvSpPr>
          <p:cNvPr id="29725" name="Text Box 41"/>
          <p:cNvSpPr txBox="1">
            <a:spLocks noChangeArrowheads="1"/>
          </p:cNvSpPr>
          <p:nvPr/>
        </p:nvSpPr>
        <p:spPr bwMode="auto">
          <a:xfrm>
            <a:off x="1670049" y="3060699"/>
            <a:ext cx="526106"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100</a:t>
            </a:r>
          </a:p>
        </p:txBody>
      </p:sp>
      <p:sp>
        <p:nvSpPr>
          <p:cNvPr id="29726" name="Rectangle 46"/>
          <p:cNvSpPr>
            <a:spLocks noChangeArrowheads="1"/>
          </p:cNvSpPr>
          <p:nvPr/>
        </p:nvSpPr>
        <p:spPr bwMode="auto">
          <a:xfrm>
            <a:off x="7966075" y="4878387"/>
            <a:ext cx="244475" cy="747713"/>
          </a:xfrm>
          <a:prstGeom prst="rect">
            <a:avLst/>
          </a:prstGeom>
          <a:solidFill>
            <a:srgbClr val="FFFF00"/>
          </a:solidFill>
          <a:ln w="9525">
            <a:solidFill>
              <a:srgbClr val="FFFF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27" name="Text Box 47"/>
          <p:cNvSpPr txBox="1">
            <a:spLocks noChangeArrowheads="1"/>
          </p:cNvSpPr>
          <p:nvPr/>
        </p:nvSpPr>
        <p:spPr bwMode="auto">
          <a:xfrm>
            <a:off x="2520949" y="5345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0</a:t>
            </a:r>
          </a:p>
        </p:txBody>
      </p:sp>
      <p:sp>
        <p:nvSpPr>
          <p:cNvPr id="29728" name="Text Box 49"/>
          <p:cNvSpPr txBox="1">
            <a:spLocks noChangeArrowheads="1"/>
          </p:cNvSpPr>
          <p:nvPr/>
        </p:nvSpPr>
        <p:spPr bwMode="auto">
          <a:xfrm>
            <a:off x="5229224" y="5010150"/>
            <a:ext cx="4000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11</a:t>
            </a:r>
          </a:p>
        </p:txBody>
      </p:sp>
      <p:sp>
        <p:nvSpPr>
          <p:cNvPr id="29729" name="Text Box 50"/>
          <p:cNvSpPr txBox="1">
            <a:spLocks noChangeArrowheads="1"/>
          </p:cNvSpPr>
          <p:nvPr/>
        </p:nvSpPr>
        <p:spPr bwMode="auto">
          <a:xfrm>
            <a:off x="6570662" y="4827587"/>
            <a:ext cx="4127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18</a:t>
            </a:r>
          </a:p>
        </p:txBody>
      </p:sp>
      <p:sp>
        <p:nvSpPr>
          <p:cNvPr id="29730" name="Text Box 51"/>
          <p:cNvSpPr txBox="1">
            <a:spLocks noChangeArrowheads="1"/>
          </p:cNvSpPr>
          <p:nvPr/>
        </p:nvSpPr>
        <p:spPr bwMode="auto">
          <a:xfrm>
            <a:off x="7899400" y="4594225"/>
            <a:ext cx="411163"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29</a:t>
            </a:r>
          </a:p>
        </p:txBody>
      </p:sp>
      <p:sp>
        <p:nvSpPr>
          <p:cNvPr id="29731" name="Rectangle 52"/>
          <p:cNvSpPr>
            <a:spLocks noChangeArrowheads="1"/>
          </p:cNvSpPr>
          <p:nvPr/>
        </p:nvSpPr>
        <p:spPr bwMode="auto">
          <a:xfrm>
            <a:off x="3940174" y="5507037"/>
            <a:ext cx="236538" cy="111125"/>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2" name="Rectangle 53"/>
          <p:cNvSpPr>
            <a:spLocks noChangeArrowheads="1"/>
          </p:cNvSpPr>
          <p:nvPr/>
        </p:nvSpPr>
        <p:spPr bwMode="auto">
          <a:xfrm>
            <a:off x="5299075" y="5330825"/>
            <a:ext cx="250825" cy="280987"/>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3" name="Rectangle 54"/>
          <p:cNvSpPr>
            <a:spLocks noChangeArrowheads="1"/>
          </p:cNvSpPr>
          <p:nvPr/>
        </p:nvSpPr>
        <p:spPr bwMode="auto">
          <a:xfrm>
            <a:off x="6657974" y="5135561"/>
            <a:ext cx="236538" cy="482600"/>
          </a:xfrm>
          <a:prstGeom prst="rect">
            <a:avLst/>
          </a:prstGeom>
          <a:solidFill>
            <a:srgbClr val="FFFF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4" name="Text Box 55"/>
          <p:cNvSpPr txBox="1">
            <a:spLocks noChangeArrowheads="1"/>
          </p:cNvSpPr>
          <p:nvPr/>
        </p:nvSpPr>
        <p:spPr bwMode="auto">
          <a:xfrm>
            <a:off x="2646362" y="5265737"/>
            <a:ext cx="434246" cy="289823"/>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400" b="1" dirty="0">
                <a:latin typeface="Arial" pitchFamily="34" charset="0"/>
                <a:cs typeface="Arial" pitchFamily="34" charset="0"/>
              </a:rPr>
              <a:t>0,2</a:t>
            </a:r>
          </a:p>
        </p:txBody>
      </p:sp>
      <p:sp>
        <p:nvSpPr>
          <p:cNvPr id="29735" name="Text Box 57"/>
          <p:cNvSpPr txBox="1">
            <a:spLocks noChangeArrowheads="1"/>
          </p:cNvSpPr>
          <p:nvPr/>
        </p:nvSpPr>
        <p:spPr bwMode="auto">
          <a:xfrm>
            <a:off x="5424488" y="5270500"/>
            <a:ext cx="523875"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36" name="Text Box 58"/>
          <p:cNvSpPr txBox="1">
            <a:spLocks noChangeArrowheads="1"/>
          </p:cNvSpPr>
          <p:nvPr/>
        </p:nvSpPr>
        <p:spPr bwMode="auto">
          <a:xfrm>
            <a:off x="6816724"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37" name="Rectangle 59"/>
          <p:cNvSpPr>
            <a:spLocks noChangeArrowheads="1"/>
          </p:cNvSpPr>
          <p:nvPr/>
        </p:nvSpPr>
        <p:spPr bwMode="auto">
          <a:xfrm>
            <a:off x="4176713" y="5591175"/>
            <a:ext cx="238125" cy="33337"/>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8" name="Rectangle 60"/>
          <p:cNvSpPr>
            <a:spLocks noChangeArrowheads="1"/>
          </p:cNvSpPr>
          <p:nvPr/>
        </p:nvSpPr>
        <p:spPr bwMode="auto">
          <a:xfrm>
            <a:off x="2789238" y="5575300"/>
            <a:ext cx="238125" cy="39687"/>
          </a:xfrm>
          <a:prstGeom prst="rect">
            <a:avLst/>
          </a:prstGeom>
          <a:solidFill>
            <a:srgbClr val="66FF33"/>
          </a:solidFill>
          <a:ln w="9525">
            <a:solidFill>
              <a:srgbClr val="000000"/>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39" name="Rectangle 62"/>
          <p:cNvSpPr>
            <a:spLocks noChangeArrowheads="1"/>
          </p:cNvSpPr>
          <p:nvPr/>
        </p:nvSpPr>
        <p:spPr bwMode="auto">
          <a:xfrm>
            <a:off x="6907213" y="5561011"/>
            <a:ext cx="238125" cy="65088"/>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40" name="Rectangle 65"/>
          <p:cNvSpPr>
            <a:spLocks noChangeArrowheads="1"/>
          </p:cNvSpPr>
          <p:nvPr/>
        </p:nvSpPr>
        <p:spPr bwMode="auto">
          <a:xfrm>
            <a:off x="3028949" y="5426074"/>
            <a:ext cx="236538" cy="195262"/>
          </a:xfrm>
          <a:prstGeom prst="rect">
            <a:avLst/>
          </a:prstGeom>
          <a:solidFill>
            <a:srgbClr val="FF99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41" name="Text Box 66"/>
          <p:cNvSpPr txBox="1">
            <a:spLocks noChangeArrowheads="1"/>
          </p:cNvSpPr>
          <p:nvPr/>
        </p:nvSpPr>
        <p:spPr bwMode="auto">
          <a:xfrm>
            <a:off x="2998787" y="5119687"/>
            <a:ext cx="298450" cy="314325"/>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4</a:t>
            </a:r>
          </a:p>
        </p:txBody>
      </p:sp>
      <p:sp>
        <p:nvSpPr>
          <p:cNvPr id="29742" name="Line 43"/>
          <p:cNvSpPr>
            <a:spLocks noChangeShapeType="1"/>
          </p:cNvSpPr>
          <p:nvPr/>
        </p:nvSpPr>
        <p:spPr bwMode="auto">
          <a:xfrm flipV="1">
            <a:off x="3594099" y="5632449"/>
            <a:ext cx="0" cy="63500"/>
          </a:xfrm>
          <a:prstGeom prst="line">
            <a:avLst/>
          </a:prstGeom>
          <a:noFill/>
          <a:ln w="28575">
            <a:solidFill>
              <a:schemeClr val="tx1"/>
            </a:solidFill>
            <a:round/>
            <a:headEnd/>
            <a:tailEnd/>
          </a:ln>
        </p:spPr>
        <p:txBody>
          <a:bodyPr/>
          <a:lstStyle/>
          <a:p>
            <a:endParaRPr lang="en-ZA"/>
          </a:p>
        </p:txBody>
      </p:sp>
      <p:sp>
        <p:nvSpPr>
          <p:cNvPr id="29743" name="Line 45"/>
          <p:cNvSpPr>
            <a:spLocks noChangeShapeType="1"/>
          </p:cNvSpPr>
          <p:nvPr/>
        </p:nvSpPr>
        <p:spPr bwMode="auto">
          <a:xfrm flipV="1">
            <a:off x="4979987" y="5632449"/>
            <a:ext cx="0" cy="63500"/>
          </a:xfrm>
          <a:prstGeom prst="line">
            <a:avLst/>
          </a:prstGeom>
          <a:noFill/>
          <a:ln w="28575">
            <a:solidFill>
              <a:schemeClr val="tx1"/>
            </a:solidFill>
            <a:round/>
            <a:headEnd/>
            <a:tailEnd/>
          </a:ln>
        </p:spPr>
        <p:txBody>
          <a:bodyPr/>
          <a:lstStyle/>
          <a:p>
            <a:endParaRPr lang="en-ZA"/>
          </a:p>
        </p:txBody>
      </p:sp>
      <p:sp>
        <p:nvSpPr>
          <p:cNvPr id="29744" name="Line 47"/>
          <p:cNvSpPr>
            <a:spLocks noChangeShapeType="1"/>
          </p:cNvSpPr>
          <p:nvPr/>
        </p:nvSpPr>
        <p:spPr bwMode="auto">
          <a:xfrm flipV="1">
            <a:off x="6264274" y="5632449"/>
            <a:ext cx="0" cy="63500"/>
          </a:xfrm>
          <a:prstGeom prst="line">
            <a:avLst/>
          </a:prstGeom>
          <a:noFill/>
          <a:ln w="28575">
            <a:solidFill>
              <a:schemeClr val="tx1"/>
            </a:solidFill>
            <a:round/>
            <a:headEnd/>
            <a:tailEnd/>
          </a:ln>
        </p:spPr>
        <p:txBody>
          <a:bodyPr/>
          <a:lstStyle/>
          <a:p>
            <a:endParaRPr lang="en-ZA"/>
          </a:p>
        </p:txBody>
      </p:sp>
      <p:sp>
        <p:nvSpPr>
          <p:cNvPr id="29745" name="Line 48"/>
          <p:cNvSpPr>
            <a:spLocks noChangeShapeType="1"/>
          </p:cNvSpPr>
          <p:nvPr/>
        </p:nvSpPr>
        <p:spPr bwMode="auto">
          <a:xfrm flipV="1">
            <a:off x="7602537" y="5632449"/>
            <a:ext cx="0" cy="63500"/>
          </a:xfrm>
          <a:prstGeom prst="line">
            <a:avLst/>
          </a:prstGeom>
          <a:noFill/>
          <a:ln w="28575">
            <a:solidFill>
              <a:schemeClr val="tx1"/>
            </a:solidFill>
            <a:round/>
            <a:headEnd/>
            <a:tailEnd/>
          </a:ln>
        </p:spPr>
        <p:txBody>
          <a:bodyPr/>
          <a:lstStyle/>
          <a:p>
            <a:endParaRPr lang="en-ZA"/>
          </a:p>
        </p:txBody>
      </p:sp>
      <p:sp>
        <p:nvSpPr>
          <p:cNvPr id="29746" name="Line 49"/>
          <p:cNvSpPr>
            <a:spLocks noChangeShapeType="1"/>
          </p:cNvSpPr>
          <p:nvPr/>
        </p:nvSpPr>
        <p:spPr bwMode="auto">
          <a:xfrm flipV="1">
            <a:off x="8847137" y="5632449"/>
            <a:ext cx="0" cy="63500"/>
          </a:xfrm>
          <a:prstGeom prst="line">
            <a:avLst/>
          </a:prstGeom>
          <a:noFill/>
          <a:ln w="28575">
            <a:solidFill>
              <a:schemeClr val="tx1"/>
            </a:solidFill>
            <a:round/>
            <a:headEnd/>
            <a:tailEnd/>
          </a:ln>
        </p:spPr>
        <p:txBody>
          <a:bodyPr/>
          <a:lstStyle/>
          <a:p>
            <a:endParaRPr lang="en-ZA"/>
          </a:p>
        </p:txBody>
      </p:sp>
      <p:sp>
        <p:nvSpPr>
          <p:cNvPr id="29747" name="Text Box 69"/>
          <p:cNvSpPr txBox="1">
            <a:spLocks noChangeArrowheads="1"/>
          </p:cNvSpPr>
          <p:nvPr/>
        </p:nvSpPr>
        <p:spPr bwMode="auto">
          <a:xfrm>
            <a:off x="4611687" y="5348286"/>
            <a:ext cx="356188"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0</a:t>
            </a:r>
          </a:p>
        </p:txBody>
      </p:sp>
      <p:sp>
        <p:nvSpPr>
          <p:cNvPr id="29748" name="Text Box 55"/>
          <p:cNvSpPr txBox="1">
            <a:spLocks noChangeArrowheads="1"/>
          </p:cNvSpPr>
          <p:nvPr/>
        </p:nvSpPr>
        <p:spPr bwMode="auto">
          <a:xfrm>
            <a:off x="3278187" y="534511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0</a:t>
            </a:r>
          </a:p>
        </p:txBody>
      </p:sp>
      <p:sp>
        <p:nvSpPr>
          <p:cNvPr id="29749" name="Text Box 49"/>
          <p:cNvSpPr txBox="1">
            <a:spLocks noChangeArrowheads="1"/>
          </p:cNvSpPr>
          <p:nvPr/>
        </p:nvSpPr>
        <p:spPr bwMode="auto">
          <a:xfrm>
            <a:off x="4344988" y="4983161"/>
            <a:ext cx="433387" cy="312738"/>
          </a:xfrm>
          <a:prstGeom prst="rect">
            <a:avLst/>
          </a:prstGeom>
          <a:noFill/>
          <a:ln w="9525">
            <a:noFill/>
            <a:miter lim="800000"/>
            <a:headEnd/>
            <a:tailEnd/>
          </a:ln>
        </p:spPr>
        <p:txBody>
          <a:bodyPr>
            <a:spAutoFit/>
          </a:bodyPr>
          <a:lstStyle/>
          <a:p>
            <a:pPr algn="ct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17</a:t>
            </a:r>
          </a:p>
        </p:txBody>
      </p:sp>
      <p:sp>
        <p:nvSpPr>
          <p:cNvPr id="29750" name="Text Box 58"/>
          <p:cNvSpPr txBox="1">
            <a:spLocks noChangeArrowheads="1"/>
          </p:cNvSpPr>
          <p:nvPr/>
        </p:nvSpPr>
        <p:spPr bwMode="auto">
          <a:xfrm>
            <a:off x="8126412"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51" name="Rectangle 62"/>
          <p:cNvSpPr>
            <a:spLocks noChangeArrowheads="1"/>
          </p:cNvSpPr>
          <p:nvPr/>
        </p:nvSpPr>
        <p:spPr bwMode="auto">
          <a:xfrm>
            <a:off x="8221663" y="5561011"/>
            <a:ext cx="238125" cy="5715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52" name="Line 43"/>
          <p:cNvSpPr>
            <a:spLocks noChangeShapeType="1"/>
          </p:cNvSpPr>
          <p:nvPr/>
        </p:nvSpPr>
        <p:spPr bwMode="auto">
          <a:xfrm flipV="1">
            <a:off x="2214562" y="5632449"/>
            <a:ext cx="0" cy="63500"/>
          </a:xfrm>
          <a:prstGeom prst="line">
            <a:avLst/>
          </a:prstGeom>
          <a:noFill/>
          <a:ln w="28575">
            <a:solidFill>
              <a:schemeClr val="tx1"/>
            </a:solidFill>
            <a:round/>
            <a:headEnd/>
            <a:tailEnd/>
          </a:ln>
        </p:spPr>
        <p:txBody>
          <a:bodyPr/>
          <a:lstStyle/>
          <a:p>
            <a:endParaRPr lang="en-ZA"/>
          </a:p>
        </p:txBody>
      </p:sp>
      <p:sp>
        <p:nvSpPr>
          <p:cNvPr id="29753" name="Line 43"/>
          <p:cNvSpPr>
            <a:spLocks noChangeShapeType="1"/>
          </p:cNvSpPr>
          <p:nvPr/>
        </p:nvSpPr>
        <p:spPr bwMode="auto">
          <a:xfrm rot="16200000" flipV="1">
            <a:off x="2173287" y="5592761"/>
            <a:ext cx="0" cy="63500"/>
          </a:xfrm>
          <a:prstGeom prst="line">
            <a:avLst/>
          </a:prstGeom>
          <a:noFill/>
          <a:ln w="28575">
            <a:solidFill>
              <a:schemeClr val="tx1"/>
            </a:solidFill>
            <a:round/>
            <a:headEnd/>
            <a:tailEnd/>
          </a:ln>
        </p:spPr>
        <p:txBody>
          <a:bodyPr/>
          <a:lstStyle/>
          <a:p>
            <a:endParaRPr lang="en-ZA"/>
          </a:p>
        </p:txBody>
      </p:sp>
      <p:sp>
        <p:nvSpPr>
          <p:cNvPr id="29754" name="Line 43"/>
          <p:cNvSpPr>
            <a:spLocks noChangeShapeType="1"/>
          </p:cNvSpPr>
          <p:nvPr/>
        </p:nvSpPr>
        <p:spPr bwMode="auto">
          <a:xfrm rot="16200000" flipV="1">
            <a:off x="2173287" y="5113336"/>
            <a:ext cx="0" cy="63500"/>
          </a:xfrm>
          <a:prstGeom prst="line">
            <a:avLst/>
          </a:prstGeom>
          <a:noFill/>
          <a:ln w="28575">
            <a:solidFill>
              <a:schemeClr val="tx1"/>
            </a:solidFill>
            <a:round/>
            <a:headEnd/>
            <a:tailEnd/>
          </a:ln>
        </p:spPr>
        <p:txBody>
          <a:bodyPr/>
          <a:lstStyle/>
          <a:p>
            <a:endParaRPr lang="en-ZA"/>
          </a:p>
        </p:txBody>
      </p:sp>
      <p:sp>
        <p:nvSpPr>
          <p:cNvPr id="29755" name="Line 43"/>
          <p:cNvSpPr>
            <a:spLocks noChangeShapeType="1"/>
          </p:cNvSpPr>
          <p:nvPr/>
        </p:nvSpPr>
        <p:spPr bwMode="auto">
          <a:xfrm rot="16200000" flipV="1">
            <a:off x="2173287" y="4651374"/>
            <a:ext cx="0" cy="63500"/>
          </a:xfrm>
          <a:prstGeom prst="line">
            <a:avLst/>
          </a:prstGeom>
          <a:noFill/>
          <a:ln w="28575">
            <a:solidFill>
              <a:schemeClr val="tx1"/>
            </a:solidFill>
            <a:round/>
            <a:headEnd/>
            <a:tailEnd/>
          </a:ln>
        </p:spPr>
        <p:txBody>
          <a:bodyPr/>
          <a:lstStyle/>
          <a:p>
            <a:endParaRPr lang="en-ZA"/>
          </a:p>
        </p:txBody>
      </p:sp>
      <p:sp>
        <p:nvSpPr>
          <p:cNvPr id="29756" name="Line 43"/>
          <p:cNvSpPr>
            <a:spLocks noChangeShapeType="1"/>
          </p:cNvSpPr>
          <p:nvPr/>
        </p:nvSpPr>
        <p:spPr bwMode="auto">
          <a:xfrm rot="16200000" flipV="1">
            <a:off x="2173287" y="4159249"/>
            <a:ext cx="0" cy="63500"/>
          </a:xfrm>
          <a:prstGeom prst="line">
            <a:avLst/>
          </a:prstGeom>
          <a:noFill/>
          <a:ln w="28575">
            <a:solidFill>
              <a:schemeClr val="tx1"/>
            </a:solidFill>
            <a:round/>
            <a:headEnd/>
            <a:tailEnd/>
          </a:ln>
        </p:spPr>
        <p:txBody>
          <a:bodyPr/>
          <a:lstStyle/>
          <a:p>
            <a:endParaRPr lang="en-ZA"/>
          </a:p>
        </p:txBody>
      </p:sp>
      <p:sp>
        <p:nvSpPr>
          <p:cNvPr id="29757" name="Line 43"/>
          <p:cNvSpPr>
            <a:spLocks noChangeShapeType="1"/>
          </p:cNvSpPr>
          <p:nvPr/>
        </p:nvSpPr>
        <p:spPr bwMode="auto">
          <a:xfrm rot="16200000" flipV="1">
            <a:off x="2173287" y="3682999"/>
            <a:ext cx="0" cy="63500"/>
          </a:xfrm>
          <a:prstGeom prst="line">
            <a:avLst/>
          </a:prstGeom>
          <a:noFill/>
          <a:ln w="28575">
            <a:solidFill>
              <a:schemeClr val="tx1"/>
            </a:solidFill>
            <a:round/>
            <a:headEnd/>
            <a:tailEnd/>
          </a:ln>
        </p:spPr>
        <p:txBody>
          <a:bodyPr/>
          <a:lstStyle/>
          <a:p>
            <a:endParaRPr lang="en-ZA"/>
          </a:p>
        </p:txBody>
      </p:sp>
      <p:sp>
        <p:nvSpPr>
          <p:cNvPr id="29758" name="Line 43"/>
          <p:cNvSpPr>
            <a:spLocks noChangeShapeType="1"/>
          </p:cNvSpPr>
          <p:nvPr/>
        </p:nvSpPr>
        <p:spPr bwMode="auto">
          <a:xfrm rot="16200000" flipV="1">
            <a:off x="2173287" y="3182936"/>
            <a:ext cx="0" cy="63500"/>
          </a:xfrm>
          <a:prstGeom prst="line">
            <a:avLst/>
          </a:prstGeom>
          <a:noFill/>
          <a:ln w="28575">
            <a:solidFill>
              <a:schemeClr val="tx1"/>
            </a:solidFill>
            <a:round/>
            <a:headEnd/>
            <a:tailEnd/>
          </a:ln>
        </p:spPr>
        <p:txBody>
          <a:bodyPr/>
          <a:lstStyle/>
          <a:p>
            <a:endParaRPr lang="en-ZA"/>
          </a:p>
        </p:txBody>
      </p:sp>
      <p:sp>
        <p:nvSpPr>
          <p:cNvPr id="29759" name="Rectangle 65"/>
          <p:cNvSpPr>
            <a:spLocks noChangeArrowheads="1"/>
          </p:cNvSpPr>
          <p:nvPr/>
        </p:nvSpPr>
        <p:spPr bwMode="auto">
          <a:xfrm>
            <a:off x="4422774" y="5272087"/>
            <a:ext cx="223838" cy="352425"/>
          </a:xfrm>
          <a:prstGeom prst="rect">
            <a:avLst/>
          </a:prstGeom>
          <a:solidFill>
            <a:srgbClr val="FF9900"/>
          </a:solidFill>
          <a:ln w="9525">
            <a:solidFill>
              <a:srgbClr val="000000"/>
            </a:solidFill>
            <a:miter lim="800000"/>
            <a:headEnd/>
            <a:tailEnd/>
          </a:ln>
        </p:spPr>
        <p:txBody>
          <a:bodyP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sp>
        <p:nvSpPr>
          <p:cNvPr id="29760" name="Text Box 28"/>
          <p:cNvSpPr txBox="1">
            <a:spLocks noChangeArrowheads="1"/>
          </p:cNvSpPr>
          <p:nvPr/>
        </p:nvSpPr>
        <p:spPr bwMode="auto">
          <a:xfrm>
            <a:off x="9391649" y="5618161"/>
            <a:ext cx="29848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a:latin typeface="Arial" pitchFamily="34" charset="0"/>
                <a:cs typeface="Arial" pitchFamily="34" charset="0"/>
              </a:rPr>
              <a:t>6</a:t>
            </a:r>
          </a:p>
        </p:txBody>
      </p:sp>
      <p:sp>
        <p:nvSpPr>
          <p:cNvPr id="29761" name="Line 49"/>
          <p:cNvSpPr>
            <a:spLocks noChangeShapeType="1"/>
          </p:cNvSpPr>
          <p:nvPr/>
        </p:nvSpPr>
        <p:spPr bwMode="auto">
          <a:xfrm flipV="1">
            <a:off x="10044112" y="5632449"/>
            <a:ext cx="0" cy="63500"/>
          </a:xfrm>
          <a:prstGeom prst="line">
            <a:avLst/>
          </a:prstGeom>
          <a:noFill/>
          <a:ln w="28575">
            <a:solidFill>
              <a:schemeClr val="tx1"/>
            </a:solidFill>
            <a:round/>
            <a:headEnd/>
            <a:tailEnd/>
          </a:ln>
        </p:spPr>
        <p:txBody>
          <a:bodyPr/>
          <a:lstStyle/>
          <a:p>
            <a:endParaRPr lang="en-ZA"/>
          </a:p>
        </p:txBody>
      </p:sp>
      <p:sp>
        <p:nvSpPr>
          <p:cNvPr id="29762" name="Text Box 58"/>
          <p:cNvSpPr txBox="1">
            <a:spLocks noChangeArrowheads="1"/>
          </p:cNvSpPr>
          <p:nvPr/>
        </p:nvSpPr>
        <p:spPr bwMode="auto">
          <a:xfrm>
            <a:off x="9450387" y="5262561"/>
            <a:ext cx="470000" cy="313932"/>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1,2</a:t>
            </a:r>
          </a:p>
        </p:txBody>
      </p:sp>
      <p:sp>
        <p:nvSpPr>
          <p:cNvPr id="29763" name="Rectangle 62"/>
          <p:cNvSpPr>
            <a:spLocks noChangeArrowheads="1"/>
          </p:cNvSpPr>
          <p:nvPr/>
        </p:nvSpPr>
        <p:spPr bwMode="auto">
          <a:xfrm>
            <a:off x="9582150" y="5570536"/>
            <a:ext cx="238125" cy="44450"/>
          </a:xfrm>
          <a:prstGeom prst="rect">
            <a:avLst/>
          </a:prstGeom>
          <a:solidFill>
            <a:srgbClr val="66FF33"/>
          </a:solidFill>
          <a:ln w="9525">
            <a:solidFill>
              <a:srgbClr val="080808"/>
            </a:solidFill>
            <a:miter lim="800000"/>
            <a:headEnd/>
            <a:tailEnd/>
          </a:ln>
        </p:spPr>
        <p:txBody>
          <a:bodyPr wrap="none" anchor="ctr"/>
          <a:lstStyle/>
          <a:p>
            <a:pPr>
              <a:lnSpc>
                <a:spcPct val="90000"/>
              </a:lnSpc>
              <a:spcBef>
                <a:spcPct val="35000"/>
              </a:spcBef>
              <a:spcAft>
                <a:spcPct val="25000"/>
              </a:spcAft>
              <a:buClr>
                <a:schemeClr val="folHlink"/>
              </a:buClr>
              <a:buFont typeface="Arial" pitchFamily="34" charset="0"/>
              <a:buNone/>
            </a:pPr>
            <a:endParaRPr lang="en-AU" b="1">
              <a:latin typeface="Arial" pitchFamily="34" charset="0"/>
              <a:cs typeface="Arial" pitchFamily="34" charset="0"/>
            </a:endParaRPr>
          </a:p>
        </p:txBody>
      </p:sp>
      <p:cxnSp>
        <p:nvCxnSpPr>
          <p:cNvPr id="29764" name="Straight Connector 85"/>
          <p:cNvCxnSpPr>
            <a:cxnSpLocks noChangeShapeType="1"/>
          </p:cNvCxnSpPr>
          <p:nvPr/>
        </p:nvCxnSpPr>
        <p:spPr bwMode="auto">
          <a:xfrm>
            <a:off x="2211387" y="5624511"/>
            <a:ext cx="7848600" cy="0"/>
          </a:xfrm>
          <a:prstGeom prst="line">
            <a:avLst/>
          </a:prstGeom>
          <a:noFill/>
          <a:ln w="28575">
            <a:solidFill>
              <a:schemeClr val="tx1"/>
            </a:solidFill>
            <a:round/>
            <a:headEnd/>
            <a:tailEnd/>
          </a:ln>
        </p:spPr>
      </p:cxnSp>
      <p:sp>
        <p:nvSpPr>
          <p:cNvPr id="29765" name="TextBox 86"/>
          <p:cNvSpPr txBox="1">
            <a:spLocks noChangeArrowheads="1"/>
          </p:cNvSpPr>
          <p:nvPr/>
        </p:nvSpPr>
        <p:spPr bwMode="auto">
          <a:xfrm>
            <a:off x="2904530" y="2894657"/>
            <a:ext cx="1220787"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Lamivudine</a:t>
            </a:r>
          </a:p>
        </p:txBody>
      </p:sp>
      <p:sp>
        <p:nvSpPr>
          <p:cNvPr id="29766" name="TextBox 87"/>
          <p:cNvSpPr txBox="1">
            <a:spLocks noChangeArrowheads="1"/>
          </p:cNvSpPr>
          <p:nvPr/>
        </p:nvSpPr>
        <p:spPr bwMode="auto">
          <a:xfrm>
            <a:off x="4344689" y="2894657"/>
            <a:ext cx="9286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Adéfovir</a:t>
            </a:r>
          </a:p>
        </p:txBody>
      </p:sp>
      <p:sp>
        <p:nvSpPr>
          <p:cNvPr id="29767" name="TextBox 88"/>
          <p:cNvSpPr txBox="1">
            <a:spLocks noChangeArrowheads="1"/>
          </p:cNvSpPr>
          <p:nvPr/>
        </p:nvSpPr>
        <p:spPr bwMode="auto">
          <a:xfrm>
            <a:off x="5496817" y="2894657"/>
            <a:ext cx="10302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Entécavir</a:t>
            </a:r>
          </a:p>
        </p:txBody>
      </p:sp>
      <p:sp>
        <p:nvSpPr>
          <p:cNvPr id="29768" name="TextBox 90"/>
          <p:cNvSpPr txBox="1">
            <a:spLocks noChangeArrowheads="1"/>
          </p:cNvSpPr>
          <p:nvPr/>
        </p:nvSpPr>
        <p:spPr bwMode="auto">
          <a:xfrm>
            <a:off x="8233121" y="2894657"/>
            <a:ext cx="1030288" cy="312737"/>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sz="1600" dirty="0">
                <a:latin typeface="Arial" pitchFamily="34" charset="0"/>
              </a:rPr>
              <a:t>Ténofovir</a:t>
            </a:r>
          </a:p>
        </p:txBody>
      </p:sp>
      <p:sp>
        <p:nvSpPr>
          <p:cNvPr id="29769" name="Rectangle 91"/>
          <p:cNvSpPr>
            <a:spLocks noChangeArrowheads="1"/>
          </p:cNvSpPr>
          <p:nvPr/>
        </p:nvSpPr>
        <p:spPr bwMode="auto">
          <a:xfrm>
            <a:off x="2832521" y="2978150"/>
            <a:ext cx="146050" cy="146050"/>
          </a:xfrm>
          <a:prstGeom prst="rect">
            <a:avLst/>
          </a:prstGeom>
          <a:solidFill>
            <a:schemeClr val="accent2"/>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0" name="Rectangle 75"/>
          <p:cNvSpPr>
            <a:spLocks noChangeArrowheads="1"/>
          </p:cNvSpPr>
          <p:nvPr/>
        </p:nvSpPr>
        <p:spPr bwMode="auto">
          <a:xfrm>
            <a:off x="4272681" y="2978150"/>
            <a:ext cx="146050" cy="146050"/>
          </a:xfrm>
          <a:prstGeom prst="rect">
            <a:avLst/>
          </a:prstGeom>
          <a:solidFill>
            <a:srgbClr val="FFFF00"/>
          </a:solidFill>
          <a:ln w="9525" algn="ctr">
            <a:solidFill>
              <a:srgbClr val="FFFF00"/>
            </a:solid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1" name="Rectangle 93"/>
          <p:cNvSpPr>
            <a:spLocks noChangeArrowheads="1"/>
          </p:cNvSpPr>
          <p:nvPr/>
        </p:nvSpPr>
        <p:spPr bwMode="auto">
          <a:xfrm>
            <a:off x="5424809" y="2978150"/>
            <a:ext cx="146050" cy="146050"/>
          </a:xfrm>
          <a:prstGeom prst="rect">
            <a:avLst/>
          </a:prstGeom>
          <a:solidFill>
            <a:srgbClr val="66FF33"/>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2" name="Rectangle 94"/>
          <p:cNvSpPr>
            <a:spLocks noChangeArrowheads="1"/>
          </p:cNvSpPr>
          <p:nvPr/>
        </p:nvSpPr>
        <p:spPr bwMode="auto">
          <a:xfrm>
            <a:off x="6792961" y="2978150"/>
            <a:ext cx="146050" cy="146050"/>
          </a:xfrm>
          <a:prstGeom prst="rect">
            <a:avLst/>
          </a:prstGeom>
          <a:solidFill>
            <a:srgbClr val="FF9900"/>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latin typeface="Arial" pitchFamily="34" charset="0"/>
            </a:endParaRPr>
          </a:p>
        </p:txBody>
      </p:sp>
      <p:sp>
        <p:nvSpPr>
          <p:cNvPr id="29773" name="Rectangle 95"/>
          <p:cNvSpPr>
            <a:spLocks noChangeArrowheads="1"/>
          </p:cNvSpPr>
          <p:nvPr/>
        </p:nvSpPr>
        <p:spPr bwMode="auto">
          <a:xfrm>
            <a:off x="8161113" y="2978150"/>
            <a:ext cx="146050" cy="146050"/>
          </a:xfrm>
          <a:prstGeom prst="rect">
            <a:avLst/>
          </a:prstGeom>
          <a:solidFill>
            <a:srgbClr val="9148C8"/>
          </a:solidFill>
          <a:ln w="9525" algn="ctr">
            <a:noFill/>
            <a:round/>
            <a:headEnd/>
            <a:tailEnd/>
          </a:ln>
        </p:spPr>
        <p:txBody>
          <a:bodyPr/>
          <a:lstStyle/>
          <a:p>
            <a:pPr>
              <a:lnSpc>
                <a:spcPct val="90000"/>
              </a:lnSpc>
              <a:spcBef>
                <a:spcPct val="35000"/>
              </a:spcBef>
              <a:spcAft>
                <a:spcPct val="25000"/>
              </a:spcAft>
              <a:buClr>
                <a:schemeClr val="folHlink"/>
              </a:buClr>
              <a:buFont typeface="Arial" pitchFamily="34" charset="0"/>
              <a:buChar char="•"/>
            </a:pPr>
            <a:endParaRPr lang="en-US" b="1">
              <a:solidFill>
                <a:srgbClr val="9148C8"/>
              </a:solidFill>
              <a:latin typeface="Arial" pitchFamily="34" charset="0"/>
            </a:endParaRPr>
          </a:p>
        </p:txBody>
      </p:sp>
      <p:sp>
        <p:nvSpPr>
          <p:cNvPr id="29774" name="Text Box 56"/>
          <p:cNvSpPr txBox="1">
            <a:spLocks noChangeArrowheads="1"/>
          </p:cNvSpPr>
          <p:nvPr/>
        </p:nvSpPr>
        <p:spPr bwMode="auto">
          <a:xfrm>
            <a:off x="4056063" y="5270500"/>
            <a:ext cx="509587" cy="289823"/>
          </a:xfrm>
          <a:prstGeom prst="rect">
            <a:avLst/>
          </a:prstGeom>
          <a:noFill/>
          <a:ln w="9525">
            <a:noFill/>
            <a:miter lim="800000"/>
            <a:headEnd/>
            <a:tailEnd/>
          </a:ln>
        </p:spPr>
        <p:txBody>
          <a:bodyPr>
            <a:spAutoFit/>
          </a:bodyPr>
          <a:lstStyle/>
          <a:p>
            <a:pPr>
              <a:lnSpc>
                <a:spcPct val="90000"/>
              </a:lnSpc>
              <a:spcBef>
                <a:spcPct val="35000"/>
              </a:spcBef>
              <a:spcAft>
                <a:spcPct val="25000"/>
              </a:spcAft>
              <a:buClr>
                <a:schemeClr val="folHlink"/>
              </a:buClr>
              <a:buFont typeface="Arial" pitchFamily="34" charset="0"/>
              <a:buNone/>
            </a:pPr>
            <a:r>
              <a:rPr lang="en-US" sz="1400" b="1" dirty="0">
                <a:latin typeface="Arial" pitchFamily="34" charset="0"/>
                <a:cs typeface="Arial" pitchFamily="34" charset="0"/>
              </a:rPr>
              <a:t>0,5</a:t>
            </a:r>
          </a:p>
        </p:txBody>
      </p:sp>
      <p:sp>
        <p:nvSpPr>
          <p:cNvPr id="29775" name="Text Box 48"/>
          <p:cNvSpPr txBox="1">
            <a:spLocks noChangeArrowheads="1"/>
          </p:cNvSpPr>
          <p:nvPr/>
        </p:nvSpPr>
        <p:spPr bwMode="auto">
          <a:xfrm>
            <a:off x="3905250" y="5100636"/>
            <a:ext cx="504825" cy="312738"/>
          </a:xfrm>
          <a:prstGeom prst="rect">
            <a:avLst/>
          </a:prstGeom>
          <a:noFill/>
          <a:ln w="9525">
            <a:noFill/>
            <a:miter lim="800000"/>
            <a:headEnd/>
            <a:tailEnd/>
          </a:ln>
        </p:spPr>
        <p:txBody>
          <a:bodyPr>
            <a:spAutoFit/>
          </a:bodyPr>
          <a:lstStyle/>
          <a:p>
            <a:pPr>
              <a:lnSpc>
                <a:spcPct val="90000"/>
              </a:lnSpc>
              <a:spcBef>
                <a:spcPct val="35000"/>
              </a:spcBef>
              <a:spcAft>
                <a:spcPct val="25000"/>
              </a:spcAft>
              <a:buClr>
                <a:schemeClr val="folHlink"/>
              </a:buClr>
              <a:buFont typeface="Arial" pitchFamily="34" charset="0"/>
              <a:buNone/>
            </a:pPr>
            <a:r>
              <a:rPr lang="en-US" sz="1600" b="1">
                <a:latin typeface="Arial" pitchFamily="34" charset="0"/>
                <a:cs typeface="Arial" pitchFamily="34" charset="0"/>
              </a:rPr>
              <a:t>3</a:t>
            </a:r>
          </a:p>
        </p:txBody>
      </p:sp>
      <p:sp>
        <p:nvSpPr>
          <p:cNvPr id="29776" name="Rectangle 81"/>
          <p:cNvSpPr>
            <a:spLocks noChangeArrowheads="1"/>
          </p:cNvSpPr>
          <p:nvPr/>
        </p:nvSpPr>
        <p:spPr bwMode="auto">
          <a:xfrm>
            <a:off x="146304" y="6468811"/>
            <a:ext cx="11205908" cy="307777"/>
          </a:xfrm>
          <a:prstGeom prst="rect">
            <a:avLst/>
          </a:prstGeom>
          <a:noFill/>
          <a:ln w="9525" algn="ctr">
            <a:noFill/>
            <a:miter lim="800000"/>
            <a:headEnd/>
            <a:tailEnd/>
          </a:ln>
        </p:spPr>
        <p:txBody>
          <a:bodyPr wrap="square" anchor="ctr">
            <a:spAutoFit/>
          </a:bodyPr>
          <a:lstStyle/>
          <a:p>
            <a:pPr eaLnBrk="0" hangingPunct="0">
              <a:spcBef>
                <a:spcPct val="35000"/>
              </a:spcBef>
              <a:spcAft>
                <a:spcPct val="25000"/>
              </a:spcAft>
              <a:buClr>
                <a:schemeClr val="folHlink"/>
              </a:buClr>
              <a:tabLst>
                <a:tab pos="685800" algn="l"/>
              </a:tabLst>
            </a:pPr>
            <a:r>
              <a:rPr lang="en-US" sz="1400" dirty="0">
                <a:solidFill>
                  <a:schemeClr val="bg1"/>
                </a:solidFill>
                <a:latin typeface="Arial" pitchFamily="34" charset="0"/>
                <a:ea typeface="Times New Roman" pitchFamily="18" charset="0"/>
                <a:cs typeface="Arial" pitchFamily="34" charset="0"/>
              </a:rPr>
              <a:t>Directives de pratique clinique EASL. J Hepatol. 2009 ; 50 : 227-242. Tenney DJ, et al. EASL ; 2009 ; Copenhague, Danemark. Résumé 20.</a:t>
            </a:r>
          </a:p>
        </p:txBody>
      </p:sp>
      <p:pic>
        <p:nvPicPr>
          <p:cNvPr id="81" name="Picture 80"/>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82" name="Straight Connector 81"/>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99273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1824" y="612775"/>
            <a:ext cx="11097001" cy="1139825"/>
          </a:xfrm>
        </p:spPr>
        <p:txBody>
          <a:bodyPr>
            <a:normAutofit/>
          </a:bodyPr>
          <a:lstStyle/>
          <a:p>
            <a:pPr>
              <a:defRPr/>
            </a:pPr>
            <a:r>
              <a:rPr lang="en-GB" sz="4000" b="1" dirty="0">
                <a:solidFill>
                  <a:schemeClr val="accent1"/>
                </a:solidFill>
                <a:latin typeface="Arial" pitchFamily="34" charset="0"/>
              </a:rPr>
              <a:t>Prévention d'un échec de traitement du VHB</a:t>
            </a:r>
          </a:p>
        </p:txBody>
      </p:sp>
      <p:sp>
        <p:nvSpPr>
          <p:cNvPr id="6147" name="Rectangle 3"/>
          <p:cNvSpPr>
            <a:spLocks noGrp="1" noChangeArrowheads="1"/>
          </p:cNvSpPr>
          <p:nvPr>
            <p:ph type="body" idx="1"/>
          </p:nvPr>
        </p:nvSpPr>
        <p:spPr>
          <a:xfrm>
            <a:off x="1188720" y="1938528"/>
            <a:ext cx="10354343" cy="4967287"/>
          </a:xfrm>
        </p:spPr>
        <p:txBody>
          <a:bodyPr>
            <a:normAutofit/>
          </a:bodyPr>
          <a:lstStyle/>
          <a:p>
            <a:pPr marL="347472" indent="-347472">
              <a:lnSpc>
                <a:spcPct val="100000"/>
              </a:lnSpc>
              <a:buSzPct val="110000"/>
              <a:buNone/>
              <a:tabLst>
                <a:tab pos="180975" algn="l"/>
              </a:tabLst>
            </a:pPr>
            <a:r>
              <a:rPr lang="en-US" sz="2400" b="1" dirty="0" smtClean="0">
                <a:solidFill>
                  <a:schemeClr val="accent1"/>
                </a:solidFill>
                <a:latin typeface="Arial"/>
                <a:cs typeface="Arial"/>
              </a:rPr>
              <a:t>Observation</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200" dirty="0" smtClean="0">
                <a:solidFill>
                  <a:schemeClr val="tx1"/>
                </a:solidFill>
                <a:latin typeface="Arial"/>
                <a:cs typeface="Arial"/>
              </a:rPr>
              <a:t>L'observation du traitement est essentielle pour la suppression virale du VHB</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200" dirty="0" smtClean="0">
                <a:solidFill>
                  <a:schemeClr val="tx1"/>
                </a:solidFill>
                <a:latin typeface="Arial"/>
                <a:cs typeface="Arial"/>
              </a:rPr>
              <a:t>L'observation doit être renforcée chez tous les individus opposant une résistance antivirale confirmée ou suspectée </a:t>
            </a:r>
          </a:p>
          <a:p>
            <a:pPr marL="347472" lvl="1" indent="-347472">
              <a:lnSpc>
                <a:spcPct val="100000"/>
              </a:lnSpc>
              <a:spcBef>
                <a:spcPts val="1200"/>
              </a:spcBef>
              <a:spcAft>
                <a:spcPts val="200"/>
              </a:spcAft>
              <a:buSzPct val="110000"/>
              <a:buFont typeface="Wingdings" panose="05000000000000000000" pitchFamily="2" charset="2"/>
              <a:buChar char="§"/>
              <a:tabLst>
                <a:tab pos="180975" algn="l"/>
              </a:tabLst>
            </a:pPr>
            <a:r>
              <a:rPr lang="en-US" sz="2200" dirty="0" smtClean="0">
                <a:solidFill>
                  <a:schemeClr val="tx1"/>
                </a:solidFill>
                <a:latin typeface="Arial"/>
                <a:cs typeface="Arial"/>
              </a:rPr>
              <a:t>L'observation dépend d'un certain nombre de facteurs :</a:t>
            </a:r>
          </a:p>
          <a:p>
            <a:pPr marL="694944" lvl="2" indent="-347472">
              <a:lnSpc>
                <a:spcPct val="100000"/>
              </a:lnSpc>
              <a:spcBef>
                <a:spcPts val="1200"/>
              </a:spcBef>
              <a:spcAft>
                <a:spcPts val="200"/>
              </a:spcAft>
              <a:buSzPct val="60000"/>
              <a:buFont typeface="Wingdings" charset="2"/>
              <a:buChar char=""/>
              <a:tabLst>
                <a:tab pos="180975" algn="l"/>
              </a:tabLst>
            </a:pPr>
            <a:r>
              <a:rPr lang="en-US" sz="2000" dirty="0" smtClean="0">
                <a:solidFill>
                  <a:schemeClr val="tx1"/>
                </a:solidFill>
                <a:latin typeface="Arial"/>
                <a:cs typeface="Arial"/>
              </a:rPr>
              <a:t>La compréhension par le patient de la nécessité d'un traitement et des risques s'il n'est pas observé</a:t>
            </a:r>
          </a:p>
          <a:p>
            <a:pPr marL="694944" lvl="2" indent="-347472">
              <a:lnSpc>
                <a:spcPct val="100000"/>
              </a:lnSpc>
              <a:spcBef>
                <a:spcPts val="1200"/>
              </a:spcBef>
              <a:spcAft>
                <a:spcPts val="200"/>
              </a:spcAft>
              <a:buSzPct val="60000"/>
              <a:buFont typeface="Wingdings" charset="2"/>
              <a:buChar char=""/>
              <a:tabLst>
                <a:tab pos="180975" algn="l"/>
              </a:tabLst>
            </a:pPr>
            <a:r>
              <a:rPr lang="en-US" sz="2000" dirty="0" err="1" smtClean="0">
                <a:solidFill>
                  <a:schemeClr val="tx1"/>
                </a:solidFill>
                <a:latin typeface="Arial"/>
                <a:cs typeface="Arial"/>
              </a:rPr>
              <a:t>Fourniture</a:t>
            </a:r>
            <a:r>
              <a:rPr lang="en-US" sz="2000" dirty="0" smtClean="0">
                <a:solidFill>
                  <a:schemeClr val="tx1"/>
                </a:solidFill>
                <a:latin typeface="Arial"/>
                <a:cs typeface="Arial"/>
              </a:rPr>
              <a:t> garantie et sécurisée de médicaments</a:t>
            </a:r>
          </a:p>
          <a:p>
            <a:pPr marL="694944" lvl="2" indent="-347472">
              <a:lnSpc>
                <a:spcPct val="100000"/>
              </a:lnSpc>
              <a:spcBef>
                <a:spcPts val="1200"/>
              </a:spcBef>
              <a:spcAft>
                <a:spcPts val="200"/>
              </a:spcAft>
              <a:buSzPct val="60000"/>
              <a:buFont typeface="Wingdings" charset="2"/>
              <a:buChar char=""/>
              <a:tabLst>
                <a:tab pos="180975" algn="l"/>
              </a:tabLst>
            </a:pPr>
            <a:r>
              <a:rPr lang="en-US" sz="2000" dirty="0" smtClean="0">
                <a:solidFill>
                  <a:schemeClr val="tx1"/>
                </a:solidFill>
                <a:latin typeface="Arial"/>
                <a:cs typeface="Arial"/>
              </a:rPr>
              <a:t>Transport </a:t>
            </a:r>
            <a:r>
              <a:rPr lang="en-US" sz="2000" dirty="0" err="1" smtClean="0">
                <a:solidFill>
                  <a:schemeClr val="tx1"/>
                </a:solidFill>
                <a:latin typeface="Arial"/>
                <a:cs typeface="Arial"/>
              </a:rPr>
              <a:t>vers</a:t>
            </a:r>
            <a:r>
              <a:rPr lang="en-US" sz="2000" dirty="0" smtClean="0">
                <a:solidFill>
                  <a:schemeClr val="tx1"/>
                </a:solidFill>
                <a:latin typeface="Arial"/>
                <a:cs typeface="Arial"/>
              </a:rPr>
              <a:t> les </a:t>
            </a:r>
            <a:r>
              <a:rPr lang="en-US" sz="2000" dirty="0" err="1" smtClean="0">
                <a:solidFill>
                  <a:schemeClr val="tx1"/>
                </a:solidFill>
                <a:latin typeface="Arial"/>
                <a:cs typeface="Arial"/>
              </a:rPr>
              <a:t>centre</a:t>
            </a:r>
            <a:r>
              <a:rPr lang="en-US" sz="2000" dirty="0" smtClean="0">
                <a:solidFill>
                  <a:schemeClr val="tx1"/>
                </a:solidFill>
                <a:latin typeface="Arial"/>
                <a:cs typeface="Arial"/>
              </a:rPr>
              <a:t> de santé </a:t>
            </a:r>
            <a:r>
              <a:rPr lang="en-US" sz="2000" dirty="0" err="1" smtClean="0">
                <a:solidFill>
                  <a:schemeClr val="tx1"/>
                </a:solidFill>
                <a:latin typeface="Arial"/>
                <a:cs typeface="Arial"/>
              </a:rPr>
              <a:t>fournissant</a:t>
            </a:r>
            <a:r>
              <a:rPr lang="en-US" sz="2000" dirty="0" smtClean="0">
                <a:solidFill>
                  <a:schemeClr val="tx1"/>
                </a:solidFill>
                <a:latin typeface="Arial"/>
                <a:cs typeface="Arial"/>
              </a:rPr>
              <a:t> des </a:t>
            </a:r>
            <a:r>
              <a:rPr lang="en-US" sz="2000" dirty="0" err="1" smtClean="0">
                <a:solidFill>
                  <a:schemeClr val="tx1"/>
                </a:solidFill>
                <a:latin typeface="Arial"/>
                <a:cs typeface="Arial"/>
              </a:rPr>
              <a:t>antiviraux</a:t>
            </a:r>
            <a:endParaRPr lang="en-US" sz="2000" dirty="0">
              <a:solidFill>
                <a:schemeClr val="tx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191058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sz="4000" b="1" dirty="0" smtClean="0">
                <a:solidFill>
                  <a:schemeClr val="accent1"/>
                </a:solidFill>
                <a:latin typeface="Arial" panose="020B0604020202020204" pitchFamily="34" charset="0"/>
                <a:cs typeface="Arial" panose="020B0604020202020204" pitchFamily="34" charset="0"/>
              </a:rPr>
              <a:t>Surveillance de l'observation du </a:t>
            </a:r>
            <a:br>
              <a:rPr lang="en-US" sz="4000" b="1" dirty="0" smtClean="0">
                <a:solidFill>
                  <a:schemeClr val="accent1"/>
                </a:solidFill>
                <a:latin typeface="Arial" panose="020B0604020202020204" pitchFamily="34" charset="0"/>
                <a:cs typeface="Arial" panose="020B0604020202020204" pitchFamily="34" charset="0"/>
              </a:rPr>
            </a:br>
            <a:r>
              <a:rPr lang="en-US" sz="4000" b="1" dirty="0" smtClean="0">
                <a:solidFill>
                  <a:schemeClr val="accent1"/>
                </a:solidFill>
                <a:latin typeface="Arial" panose="020B0604020202020204" pitchFamily="34" charset="0"/>
                <a:cs typeface="Arial" panose="020B0604020202020204" pitchFamily="34" charset="0"/>
              </a:rPr>
              <a:t>traitement antiviral contre le VHB</a:t>
            </a:r>
            <a:endParaRPr lang="en-GB" sz="4000" b="1" dirty="0">
              <a:solidFill>
                <a:schemeClr val="accent1"/>
              </a:solidFill>
              <a:latin typeface="Arial" pitchFamily="34" charset="0"/>
              <a:cs typeface="Arial" panose="020B0604020202020204" pitchFamily="34" charset="0"/>
            </a:endParaRPr>
          </a:p>
        </p:txBody>
      </p:sp>
      <p:sp>
        <p:nvSpPr>
          <p:cNvPr id="6147" name="Rectangle 3"/>
          <p:cNvSpPr>
            <a:spLocks noGrp="1" noChangeArrowheads="1"/>
          </p:cNvSpPr>
          <p:nvPr>
            <p:ph idx="1"/>
          </p:nvPr>
        </p:nvSpPr>
        <p:spPr>
          <a:xfrm>
            <a:off x="1188720" y="1938528"/>
            <a:ext cx="10773092" cy="4023360"/>
          </a:xfrm>
        </p:spPr>
        <p:txBody>
          <a:bodyPr>
            <a:noAutofit/>
          </a:bodyPr>
          <a:lstStyle/>
          <a:p>
            <a:pPr marL="347472" indent="-347472">
              <a:lnSpc>
                <a:spcPct val="100000"/>
              </a:lnSpc>
              <a:spcBef>
                <a:spcPts val="600"/>
              </a:spcBef>
              <a:buSzPct val="110000"/>
              <a:buNone/>
              <a:tabLst>
                <a:tab pos="180975" algn="l"/>
              </a:tabLst>
            </a:pPr>
            <a:r>
              <a:rPr lang="en-US" sz="2000" b="1" dirty="0">
                <a:solidFill>
                  <a:schemeClr val="accent1"/>
                </a:solidFill>
                <a:latin typeface="Arial" charset="0"/>
              </a:rPr>
              <a:t>Psychothérapie</a:t>
            </a:r>
            <a:r>
              <a:rPr lang="en-US" sz="2000" dirty="0">
                <a:solidFill>
                  <a:schemeClr val="accent1"/>
                </a:solidFill>
                <a:latin typeface="Arial" charset="0"/>
              </a:rPr>
              <a:t> </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000" spc="20" dirty="0">
                <a:solidFill>
                  <a:schemeClr val="tx1"/>
                </a:solidFill>
                <a:latin typeface="Arial" charset="0"/>
              </a:rPr>
              <a:t>Essentiel avant et après le début du traitement pour s'assurer qu'il est bien observé</a:t>
            </a:r>
          </a:p>
          <a:p>
            <a:pPr marL="347472" indent="-347472">
              <a:lnSpc>
                <a:spcPct val="80000"/>
              </a:lnSpc>
              <a:buSzPct val="110000"/>
              <a:buNone/>
              <a:tabLst>
                <a:tab pos="180975" algn="l"/>
              </a:tabLst>
            </a:pPr>
            <a:r>
              <a:rPr lang="en-US" sz="2000" b="1" dirty="0">
                <a:solidFill>
                  <a:schemeClr val="accent1"/>
                </a:solidFill>
                <a:latin typeface="Arial"/>
                <a:cs typeface="Arial"/>
              </a:rPr>
              <a:t>Le suivi d'observation est essentiel</a:t>
            </a:r>
          </a:p>
          <a:p>
            <a:pPr marL="347472" indent="-347472">
              <a:lnSpc>
                <a:spcPct val="80000"/>
              </a:lnSpc>
              <a:spcBef>
                <a:spcPts val="600"/>
              </a:spcBef>
              <a:buSzPct val="110000"/>
              <a:buNone/>
              <a:tabLst>
                <a:tab pos="180975" algn="l"/>
              </a:tabLst>
            </a:pPr>
            <a:r>
              <a:rPr lang="en-US" sz="2000" b="1" i="1" dirty="0" smtClean="0">
                <a:solidFill>
                  <a:schemeClr val="accent1"/>
                </a:solidFill>
                <a:latin typeface="Arial"/>
                <a:cs typeface="Arial"/>
              </a:rPr>
              <a:t>Les rapports des doses manquées par le patient ou la personne qui les administre ne sont pas fiables</a:t>
            </a:r>
            <a:endParaRPr lang="en-US" sz="2000" dirty="0">
              <a:solidFill>
                <a:schemeClr val="accent1"/>
              </a:solidFill>
              <a:latin typeface="Arial"/>
              <a:cs typeface="Arial"/>
            </a:endParaRPr>
          </a:p>
          <a:p>
            <a:pPr marL="347472" indent="-347472">
              <a:lnSpc>
                <a:spcPct val="80000"/>
              </a:lnSpc>
              <a:buSzPct val="110000"/>
              <a:buNone/>
              <a:tabLst>
                <a:tab pos="180975" algn="l"/>
              </a:tabLst>
            </a:pPr>
            <a:r>
              <a:rPr lang="en-US" sz="2000" b="1" i="1" dirty="0">
                <a:solidFill>
                  <a:schemeClr val="accent1"/>
                </a:solidFill>
                <a:latin typeface="Arial"/>
                <a:cs typeface="Arial"/>
              </a:rPr>
              <a:t>Dossiers de renouvellement de prescription à la pharmacie : </a:t>
            </a:r>
            <a:endParaRPr lang="en-US" sz="2000" i="1" dirty="0">
              <a:solidFill>
                <a:schemeClr val="accent1"/>
              </a:solidFill>
              <a:latin typeface="Arial"/>
              <a:cs typeface="Arial"/>
            </a:endParaRP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000" dirty="0">
                <a:solidFill>
                  <a:schemeClr val="tx1"/>
                </a:solidFill>
                <a:latin typeface="Arial"/>
                <a:cs typeface="Arial"/>
              </a:rPr>
              <a:t> Renouvellement en pharmacie à intervalles irréguliers</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000" dirty="0" smtClean="0">
                <a:solidFill>
                  <a:schemeClr val="tx1"/>
                </a:solidFill>
                <a:latin typeface="Arial"/>
                <a:cs typeface="Arial"/>
              </a:rPr>
              <a:t> Surestimation de l'observation du traitement sur la base des dossiers de renouvellement de prescription à la pharmacie</a:t>
            </a:r>
          </a:p>
          <a:p>
            <a:pPr marL="694944" lvl="3" indent="-347472">
              <a:lnSpc>
                <a:spcPct val="80000"/>
              </a:lnSpc>
              <a:spcBef>
                <a:spcPts val="600"/>
              </a:spcBef>
              <a:spcAft>
                <a:spcPts val="200"/>
              </a:spcAft>
              <a:buSzPct val="60000"/>
              <a:buFont typeface="Wingdings" charset="2"/>
              <a:buChar char=""/>
              <a:tabLst>
                <a:tab pos="180975" algn="l"/>
              </a:tabLst>
            </a:pPr>
            <a:r>
              <a:rPr lang="en-US" sz="1800" dirty="0">
                <a:solidFill>
                  <a:schemeClr val="tx1"/>
                </a:solidFill>
                <a:latin typeface="Arial"/>
                <a:cs typeface="Arial"/>
              </a:rPr>
              <a:t>la collecte des médicaments ne correspond pas à l'observation du traitement</a:t>
            </a:r>
            <a:endParaRPr lang="en-US" sz="1800" b="1" dirty="0">
              <a:solidFill>
                <a:schemeClr val="tx1"/>
              </a:solidFill>
              <a:latin typeface="Arial"/>
              <a:cs typeface="Arial"/>
            </a:endParaRPr>
          </a:p>
          <a:p>
            <a:pPr marL="347472" indent="-347472">
              <a:lnSpc>
                <a:spcPct val="80000"/>
              </a:lnSpc>
              <a:buSzPct val="110000"/>
              <a:buNone/>
              <a:tabLst>
                <a:tab pos="180975" algn="l"/>
              </a:tabLst>
            </a:pPr>
            <a:r>
              <a:rPr lang="en-US" sz="2000" b="1" i="1" dirty="0">
                <a:solidFill>
                  <a:schemeClr val="accent1"/>
                </a:solidFill>
                <a:latin typeface="Arial"/>
                <a:cs typeface="Arial"/>
              </a:rPr>
              <a:t>Suivi de la charge virale de l'ADN VHB : </a:t>
            </a:r>
          </a:p>
          <a:p>
            <a:pPr marL="347472" lvl="1" indent="-347472">
              <a:lnSpc>
                <a:spcPct val="80000"/>
              </a:lnSpc>
              <a:spcBef>
                <a:spcPts val="600"/>
              </a:spcBef>
              <a:spcAft>
                <a:spcPts val="200"/>
              </a:spcAft>
              <a:buSzPct val="110000"/>
              <a:buFont typeface="Wingdings" panose="05000000000000000000" pitchFamily="2" charset="2"/>
              <a:buChar char="§"/>
              <a:tabLst>
                <a:tab pos="180975" algn="l"/>
              </a:tabLst>
            </a:pPr>
            <a:r>
              <a:rPr lang="en-US" sz="2000" dirty="0">
                <a:solidFill>
                  <a:schemeClr val="tx1"/>
                </a:solidFill>
                <a:latin typeface="Arial" panose="020B0604020202020204" pitchFamily="34" charset="0"/>
                <a:cs typeface="Arial" panose="020B0604020202020204" pitchFamily="34" charset="0"/>
              </a:rPr>
              <a:t>Méthode optimale pour diagnostiquer et confirmer l'échec du traitement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52328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6612" y="286604"/>
            <a:ext cx="10055781" cy="1450757"/>
          </a:xfrm>
        </p:spPr>
        <p:txBody>
          <a:bodyPr>
            <a:normAutofit/>
          </a:bodyPr>
          <a:lstStyle/>
          <a:p>
            <a:pPr>
              <a:defRPr/>
            </a:pPr>
            <a:r>
              <a:rPr lang="en-GB" sz="4000" b="1" dirty="0">
                <a:solidFill>
                  <a:schemeClr val="accent1"/>
                </a:solidFill>
                <a:latin typeface="Arial" pitchFamily="34" charset="0"/>
              </a:rPr>
              <a:t>Gestion d'un échec de traitement du </a:t>
            </a:r>
            <a:r>
              <a:rPr lang="en-GB" sz="4000" b="1" dirty="0" smtClean="0">
                <a:solidFill>
                  <a:schemeClr val="accent1"/>
                </a:solidFill>
                <a:latin typeface="Arial" pitchFamily="34" charset="0"/>
              </a:rPr>
              <a:t>VHB</a:t>
            </a:r>
            <a:endParaRPr lang="en-GB" sz="4000" b="1" dirty="0">
              <a:solidFill>
                <a:schemeClr val="accent1"/>
              </a:solidFill>
              <a:latin typeface="Arial" pitchFamily="34" charset="0"/>
            </a:endParaRPr>
          </a:p>
        </p:txBody>
      </p:sp>
      <p:sp>
        <p:nvSpPr>
          <p:cNvPr id="6147" name="Rectangle 3"/>
          <p:cNvSpPr>
            <a:spLocks noGrp="1" noChangeArrowheads="1"/>
          </p:cNvSpPr>
          <p:nvPr>
            <p:ph idx="1"/>
          </p:nvPr>
        </p:nvSpPr>
        <p:spPr>
          <a:xfrm>
            <a:off x="1188720" y="1938528"/>
            <a:ext cx="10055781" cy="4023360"/>
          </a:xfrm>
        </p:spPr>
        <p:txBody>
          <a:bodyPr>
            <a:noAutofit/>
          </a:bodyPr>
          <a:lstStyle/>
          <a:p>
            <a:pPr marL="0" indent="0">
              <a:lnSpc>
                <a:spcPct val="100000"/>
              </a:lnSpc>
              <a:buSzPct val="110000"/>
              <a:buNone/>
              <a:tabLst>
                <a:tab pos="180975" algn="l"/>
              </a:tabLst>
            </a:pPr>
            <a:r>
              <a:rPr lang="en-US" sz="2000" b="1" dirty="0">
                <a:solidFill>
                  <a:schemeClr val="accent1"/>
                </a:solidFill>
                <a:latin typeface="Arial"/>
                <a:cs typeface="Arial"/>
              </a:rPr>
              <a:t>Méta-analyse en réseau : patients positifs au HBeAgH</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Sept ECR de comparaison par paires basés sur 919 personnes résistant à la lamivudine ont été inclus pour calculer l'ADN VHB indétectable (&lt;300 copies/mL ou 60 UI/mL)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Six études (771 personnes) pour les résultats de séroconversion HBeAg </a:t>
            </a:r>
            <a:endParaRPr lang="en-US" sz="2000" b="1" dirty="0" smtClean="0">
              <a:solidFill>
                <a:srgbClr val="0F6FC6"/>
              </a:solidFill>
              <a:latin typeface="Arial"/>
              <a:cs typeface="Arial"/>
            </a:endParaRPr>
          </a:p>
          <a:p>
            <a:pPr marL="0" indent="0">
              <a:lnSpc>
                <a:spcPct val="100000"/>
              </a:lnSpc>
              <a:buSzPct val="110000"/>
              <a:buNone/>
              <a:tabLst>
                <a:tab pos="180975" algn="l"/>
              </a:tabLst>
            </a:pPr>
            <a:r>
              <a:rPr lang="en-US" sz="2000" b="1" dirty="0">
                <a:solidFill>
                  <a:schemeClr val="accent1"/>
                </a:solidFill>
                <a:latin typeface="Arial"/>
                <a:cs typeface="Arial"/>
              </a:rPr>
              <a:t>Traitements évalués en pts HBeAg positifs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Orientation vers un </a:t>
            </a:r>
            <a:r>
              <a:rPr lang="en-US" sz="2000" dirty="0" smtClean="0">
                <a:solidFill>
                  <a:schemeClr val="tx1"/>
                </a:solidFill>
                <a:latin typeface="Arial"/>
                <a:cs typeface="Arial"/>
              </a:rPr>
              <a:t>AN </a:t>
            </a:r>
            <a:r>
              <a:rPr lang="en-US" sz="2000" dirty="0">
                <a:solidFill>
                  <a:schemeClr val="tx1"/>
                </a:solidFill>
                <a:latin typeface="Arial"/>
                <a:cs typeface="Arial"/>
              </a:rPr>
              <a:t>avec une barrière élevée à la résistance </a:t>
            </a:r>
          </a:p>
          <a:p>
            <a:pPr marL="347472" lvl="1" indent="-274320">
              <a:lnSpc>
                <a:spcPct val="100000"/>
              </a:lnSpc>
              <a:buSzPct val="110000"/>
              <a:buFont typeface="Wingdings" panose="05000000000000000000" pitchFamily="2" charset="2"/>
              <a:buChar char="§"/>
              <a:tabLst>
                <a:tab pos="180975" algn="l"/>
              </a:tabLst>
            </a:pPr>
            <a:r>
              <a:rPr lang="en-US" sz="2000" dirty="0" smtClean="0">
                <a:solidFill>
                  <a:schemeClr val="tx1"/>
                </a:solidFill>
                <a:latin typeface="Arial"/>
                <a:cs typeface="Arial"/>
              </a:rPr>
              <a:t>Poursuite du traitement ou traitement supplémentaire</a:t>
            </a:r>
            <a:endParaRPr lang="en-US" sz="2000" dirty="0" smtClean="0">
              <a:latin typeface="Arial"/>
              <a:cs typeface="Arial"/>
            </a:endParaRPr>
          </a:p>
          <a:p>
            <a:pPr marL="347472" lvl="1" indent="-347472">
              <a:lnSpc>
                <a:spcPct val="100000"/>
              </a:lnSpc>
              <a:spcBef>
                <a:spcPts val="1200"/>
              </a:spcBef>
              <a:spcAft>
                <a:spcPts val="200"/>
              </a:spcAft>
              <a:buSzPct val="110000"/>
              <a:buNone/>
              <a:tabLst>
                <a:tab pos="180975" algn="l"/>
              </a:tabLst>
            </a:pPr>
            <a:r>
              <a:rPr lang="en-US" sz="2000" b="1" dirty="0">
                <a:solidFill>
                  <a:schemeClr val="accent1"/>
                </a:solidFill>
                <a:latin typeface="Arial"/>
                <a:cs typeface="Arial"/>
              </a:rPr>
              <a:t>Agents suivants inclus : </a:t>
            </a:r>
          </a:p>
          <a:p>
            <a:pPr marL="347472" lvl="1" indent="-274320">
              <a:lnSpc>
                <a:spcPct val="100000"/>
              </a:lnSpc>
              <a:buSzPct val="110000"/>
              <a:buFont typeface="Wingdings" panose="05000000000000000000" pitchFamily="2" charset="2"/>
              <a:buChar char="§"/>
              <a:tabLst>
                <a:tab pos="180975" algn="l"/>
              </a:tabLst>
            </a:pPr>
            <a:r>
              <a:rPr lang="en-US" sz="2000" dirty="0">
                <a:solidFill>
                  <a:schemeClr val="tx1"/>
                </a:solidFill>
                <a:latin typeface="Arial"/>
                <a:cs typeface="Arial"/>
              </a:rPr>
              <a:t>Ténofovir, entécavir, adéfovir, lamivudine</a:t>
            </a:r>
          </a:p>
          <a:p>
            <a:pPr marL="347472" lvl="1" indent="-274320">
              <a:lnSpc>
                <a:spcPct val="100000"/>
              </a:lnSpc>
              <a:buSzPct val="110000"/>
              <a:buFont typeface="Wingdings" panose="05000000000000000000" pitchFamily="2" charset="2"/>
              <a:buChar char="§"/>
              <a:tabLst>
                <a:tab pos="180975" algn="l"/>
              </a:tabLst>
            </a:pPr>
            <a:r>
              <a:rPr lang="en-US" sz="2000" dirty="0" smtClean="0">
                <a:solidFill>
                  <a:schemeClr val="tx1"/>
                </a:solidFill>
                <a:latin typeface="Arial"/>
                <a:cs typeface="Arial"/>
              </a:rPr>
              <a:t>Telbivudine et emtricitabine (combinés au ténofovir) </a:t>
            </a:r>
          </a:p>
        </p:txBody>
      </p:sp>
      <p:sp>
        <p:nvSpPr>
          <p:cNvPr id="2" name="TextBox 1"/>
          <p:cNvSpPr txBox="1"/>
          <p:nvPr/>
        </p:nvSpPr>
        <p:spPr>
          <a:xfrm>
            <a:off x="150812" y="6349770"/>
            <a:ext cx="8856984" cy="523220"/>
          </a:xfrm>
          <a:prstGeom prst="rect">
            <a:avLst/>
          </a:prstGeom>
          <a:noFill/>
        </p:spPr>
        <p:txBody>
          <a:bodyPr wrap="square" rtlCol="0">
            <a:spAutoFit/>
          </a:bodyPr>
          <a:lstStyle/>
          <a:p>
            <a:r>
              <a:rPr lang="en-US" sz="1400" dirty="0">
                <a:solidFill>
                  <a:schemeClr val="bg1"/>
                </a:solidFill>
                <a:latin typeface="Arial"/>
                <a:cs typeface="Arial"/>
              </a:rPr>
              <a:t>Hépatite B (chronique) : diagnostic et traitement de l'hépatite B chronique chez les enfants, les jeunes et les adultes [CG165]. Londres : National Institute for Health and Care Excellence ; 2013.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1920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16752" y="1951037"/>
            <a:ext cx="4905963" cy="4525963"/>
          </a:xfrm>
        </p:spPr>
        <p:txBody>
          <a:bodyPr>
            <a:normAutofit/>
          </a:bodyPr>
          <a:lstStyle/>
          <a:p>
            <a:pPr marL="347472" indent="-347472">
              <a:lnSpc>
                <a:spcPct val="100000"/>
              </a:lnSpc>
              <a:buFont typeface="+mj-lt"/>
              <a:buAutoNum type="arabicPeriod" startAt="4"/>
            </a:pPr>
            <a:r>
              <a:rPr lang="en-US" sz="2400" dirty="0" smtClean="0">
                <a:solidFill>
                  <a:schemeClr val="tx1"/>
                </a:solidFill>
                <a:latin typeface="Arial"/>
                <a:cs typeface="Arial"/>
              </a:rPr>
              <a:t>Incorporation dans l'ER et transcription inverse de l'ARN</a:t>
            </a:r>
          </a:p>
          <a:p>
            <a:pPr marL="347472" indent="-347472">
              <a:lnSpc>
                <a:spcPct val="100000"/>
              </a:lnSpc>
              <a:buFont typeface="+mj-lt"/>
              <a:buAutoNum type="arabicPeriod" startAt="4"/>
            </a:pPr>
            <a:r>
              <a:rPr lang="en-US" sz="2400" dirty="0" smtClean="0">
                <a:solidFill>
                  <a:schemeClr val="tx1"/>
                </a:solidFill>
                <a:latin typeface="Arial"/>
                <a:cs typeface="Arial"/>
              </a:rPr>
              <a:t>Bourgeonnement et sécrétion des noyaux viraux dans l'ER et emballage dans un appareil de Golgi </a:t>
            </a:r>
            <a:r>
              <a:rPr lang="en-US" sz="2400" b="1" dirty="0" smtClean="0">
                <a:solidFill>
                  <a:schemeClr val="tx1"/>
                </a:solidFill>
                <a:latin typeface="Arial"/>
                <a:cs typeface="Arial"/>
              </a:rPr>
              <a:t>ou</a:t>
            </a:r>
          </a:p>
          <a:p>
            <a:pPr marL="347472" indent="-347472">
              <a:lnSpc>
                <a:spcPct val="100000"/>
              </a:lnSpc>
              <a:buFont typeface="+mj-lt"/>
              <a:buAutoNum type="arabicPeriod" startAt="4"/>
            </a:pPr>
            <a:r>
              <a:rPr lang="en-US" sz="2400" dirty="0" err="1" smtClean="0">
                <a:solidFill>
                  <a:schemeClr val="tx1"/>
                </a:solidFill>
                <a:latin typeface="Arial"/>
                <a:cs typeface="Arial"/>
              </a:rPr>
              <a:t>Recyclage du génome nucléaire avec renouvellement du cccADN intranucléaire</a:t>
            </a:r>
            <a:endParaRPr lang="en-US" sz="2400" dirty="0">
              <a:solidFill>
                <a:schemeClr val="tx1"/>
              </a:solidFill>
              <a:latin typeface="Arial"/>
              <a:cs typeface="Arial"/>
            </a:endParaRPr>
          </a:p>
        </p:txBody>
      </p:sp>
      <p:pic>
        <p:nvPicPr>
          <p:cNvPr id="7" name="Content Placeholder 5"/>
          <p:cNvPicPr>
            <a:picLocks noChangeAspect="1"/>
          </p:cNvPicPr>
          <p:nvPr/>
        </p:nvPicPr>
        <p:blipFill rotWithShape="1">
          <a:blip r:embed="rId3"/>
          <a:srcRect l="2705" t="-3817" b="-766"/>
          <a:stretch/>
        </p:blipFill>
        <p:spPr>
          <a:xfrm>
            <a:off x="1188720" y="1722437"/>
            <a:ext cx="4038600" cy="4525963"/>
          </a:xfrm>
          <a:prstGeom prst="rect">
            <a:avLst/>
          </a:prstGeom>
        </p:spPr>
      </p:pic>
      <p:sp>
        <p:nvSpPr>
          <p:cNvPr id="8" name="TextBox 7"/>
          <p:cNvSpPr txBox="1"/>
          <p:nvPr/>
        </p:nvSpPr>
        <p:spPr>
          <a:xfrm>
            <a:off x="146304" y="6454376"/>
            <a:ext cx="2300117" cy="307777"/>
          </a:xfrm>
          <a:prstGeom prst="rect">
            <a:avLst/>
          </a:prstGeom>
          <a:noFill/>
        </p:spPr>
        <p:txBody>
          <a:bodyPr wrap="none" rtlCol="0">
            <a:spAutoFit/>
          </a:bodyPr>
          <a:lstStyle/>
          <a:p>
            <a:r>
              <a:rPr lang="en-US" sz="1400" dirty="0">
                <a:solidFill>
                  <a:schemeClr val="bg1"/>
                </a:solidFill>
                <a:latin typeface="Arial"/>
                <a:cs typeface="Arial"/>
              </a:rPr>
              <a:t>NEJM Mars 2004, 350 ; 11</a:t>
            </a:r>
          </a:p>
        </p:txBody>
      </p:sp>
      <p:sp>
        <p:nvSpPr>
          <p:cNvPr id="11"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lvl="0" defTabSz="914126">
              <a:lnSpc>
                <a:spcPct val="85000"/>
              </a:lnSpc>
              <a:spcBef>
                <a:spcPct val="0"/>
              </a:spcBef>
            </a:pPr>
            <a:r>
              <a:rPr lang="en-US" sz="4000" b="1" baseline="-25000" dirty="0" smtClean="0">
                <a:solidFill>
                  <a:schemeClr val="accent1"/>
                </a:solidFill>
                <a:latin typeface="Arial" panose="020B0604020202020204" pitchFamily="34" charset="0"/>
                <a:cs typeface="Arial" panose="020B0604020202020204" pitchFamily="34" charset="0"/>
              </a:rPr>
              <a:t/>
            </a:r>
            <a:br>
              <a:rPr lang="en-US" sz="4000" b="1" baseline="-25000" dirty="0" smtClean="0">
                <a:solidFill>
                  <a:schemeClr val="accent1"/>
                </a:solidFill>
                <a:latin typeface="Arial" panose="020B0604020202020204" pitchFamily="34" charset="0"/>
                <a:cs typeface="Arial" panose="020B0604020202020204" pitchFamily="34" charset="0"/>
              </a:rPr>
            </a:br>
            <a:r>
              <a:rPr lang="en-US" sz="2400" b="1" dirty="0" smtClean="0">
                <a:solidFill>
                  <a:schemeClr val="accent1"/>
                </a:solidFill>
                <a:latin typeface="Arial"/>
                <a:cs typeface="Arial"/>
              </a:rPr>
              <a:t>Cycle de replication du VBH (suite)</a:t>
            </a:r>
            <a:endParaRPr kumimoji="0" lang="en-US" sz="40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34906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97280" y="283464"/>
            <a:ext cx="10058400" cy="1453896"/>
          </a:xfrm>
        </p:spPr>
        <p:txBody>
          <a:bodyPr>
            <a:normAutofit/>
          </a:bodyPr>
          <a:lstStyle/>
          <a:p>
            <a:pPr>
              <a:defRPr/>
            </a:pPr>
            <a:r>
              <a:rPr lang="en-GB" sz="2400" b="1" dirty="0" smtClean="0">
                <a:solidFill>
                  <a:schemeClr val="accent1"/>
                </a:solidFill>
                <a:latin typeface="Arial" pitchFamily="34" charset="0"/>
              </a:rPr>
              <a:t>Gestion des échecs de traitement du VHB (suite)</a:t>
            </a:r>
            <a:endParaRPr lang="en-GB" sz="2400" b="1" dirty="0">
              <a:solidFill>
                <a:schemeClr val="accent1"/>
              </a:solidFill>
              <a:latin typeface="Arial" pitchFamily="34" charset="0"/>
            </a:endParaRPr>
          </a:p>
        </p:txBody>
      </p:sp>
      <p:sp>
        <p:nvSpPr>
          <p:cNvPr id="6147" name="Rectangle 3"/>
          <p:cNvSpPr>
            <a:spLocks noGrp="1" noChangeArrowheads="1"/>
          </p:cNvSpPr>
          <p:nvPr>
            <p:ph type="body" idx="4294967295"/>
          </p:nvPr>
        </p:nvSpPr>
        <p:spPr>
          <a:xfrm>
            <a:off x="1188720" y="1938528"/>
            <a:ext cx="10058400" cy="5184775"/>
          </a:xfrm>
        </p:spPr>
        <p:txBody>
          <a:bodyPr>
            <a:normAutofit/>
          </a:bodyPr>
          <a:lstStyle/>
          <a:p>
            <a:pPr marL="0" indent="0">
              <a:lnSpc>
                <a:spcPct val="100000"/>
              </a:lnSpc>
              <a:spcBef>
                <a:spcPts val="200"/>
              </a:spcBef>
              <a:spcAft>
                <a:spcPts val="400"/>
              </a:spcAft>
              <a:buSzPct val="110000"/>
              <a:buNone/>
              <a:tabLst>
                <a:tab pos="180975" algn="l"/>
              </a:tabLst>
            </a:pPr>
            <a:r>
              <a:rPr lang="en-US" sz="2200" b="1" dirty="0">
                <a:solidFill>
                  <a:schemeClr val="accent1"/>
                </a:solidFill>
                <a:latin typeface="Arial"/>
                <a:cs typeface="Arial"/>
              </a:rPr>
              <a:t>Méta-analyse de réseau : traitements évalués chez les patients HBeAg positifs - ténofovir suivi par un traitement à l'entécavir + adéfovir - avaient le plus de probabilité de produire les résultats suivants :</a:t>
            </a:r>
          </a:p>
          <a:p>
            <a:pPr marL="347472" lvl="1" indent="-274320">
              <a:lnSpc>
                <a:spcPct val="100000"/>
              </a:lnSpc>
              <a:buFont typeface="Wingdings" panose="05000000000000000000" pitchFamily="2" charset="2"/>
              <a:buChar char="§"/>
              <a:tabLst>
                <a:tab pos="180975" algn="l"/>
              </a:tabLst>
            </a:pPr>
            <a:r>
              <a:rPr lang="en-US" sz="1800" dirty="0">
                <a:solidFill>
                  <a:schemeClr val="tx1"/>
                </a:solidFill>
                <a:latin typeface="Arial"/>
                <a:cs typeface="Arial"/>
              </a:rPr>
              <a:t>ADN VHB indétectable (66,2 % et 33,8 %, respectivement) </a:t>
            </a:r>
          </a:p>
          <a:p>
            <a:pPr marL="347472" lvl="1" indent="-274320">
              <a:lnSpc>
                <a:spcPct val="100000"/>
              </a:lnSpc>
              <a:buFont typeface="Wingdings" panose="05000000000000000000" pitchFamily="2" charset="2"/>
              <a:buChar char="§"/>
              <a:tabLst>
                <a:tab pos="180975" algn="l"/>
              </a:tabLst>
            </a:pPr>
            <a:r>
              <a:rPr lang="en-US" sz="1800" dirty="0">
                <a:solidFill>
                  <a:schemeClr val="tx1"/>
                </a:solidFill>
                <a:latin typeface="Arial"/>
                <a:cs typeface="Arial"/>
              </a:rPr>
              <a:t>Séroconversion HBeAg (39,8% et 31,2%, respectivement) à la fin d'un an de traitement parmi tous les traitements évalués </a:t>
            </a:r>
            <a:endParaRPr lang="en-US" sz="1800" dirty="0" smtClean="0">
              <a:solidFill>
                <a:schemeClr val="tx1"/>
              </a:solidFill>
              <a:latin typeface="Arial"/>
              <a:cs typeface="Arial"/>
            </a:endParaRPr>
          </a:p>
          <a:p>
            <a:pPr marL="0" indent="0">
              <a:lnSpc>
                <a:spcPct val="100000"/>
              </a:lnSpc>
              <a:buNone/>
            </a:pPr>
            <a:r>
              <a:rPr lang="en-US" sz="2200" b="1" dirty="0" smtClean="0">
                <a:solidFill>
                  <a:schemeClr val="accent1"/>
                </a:solidFill>
                <a:latin typeface="Arial"/>
                <a:cs typeface="Arial"/>
              </a:rPr>
              <a:t>Après 1 an de traitement au ténofovir :</a:t>
            </a:r>
            <a:endParaRPr lang="en-US" sz="22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1800" dirty="0" smtClean="0">
                <a:solidFill>
                  <a:schemeClr val="tx1"/>
                </a:solidFill>
                <a:latin typeface="Arial"/>
                <a:cs typeface="Arial"/>
              </a:rPr>
              <a:t>89 % (IC 95 % : 51,8 à 98,2 %) des patients résistant à la lamivudine devrait atteindre un ADN VHB indétectable</a:t>
            </a:r>
            <a:endParaRPr lang="en-US" sz="18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1800" dirty="0" err="1" smtClean="0">
                <a:solidFill>
                  <a:schemeClr val="tx1"/>
                </a:solidFill>
                <a:latin typeface="Arial"/>
                <a:cs typeface="Arial"/>
              </a:rPr>
              <a:t> 17,6 % (IC 95 % : 1,4 à 74,9 %) Séroconversion HBeAg</a:t>
            </a:r>
            <a:endParaRPr lang="en-US" sz="18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1800" dirty="0">
                <a:solidFill>
                  <a:schemeClr val="tx1"/>
                </a:solidFill>
                <a:latin typeface="Arial"/>
                <a:cs typeface="Arial"/>
              </a:rPr>
              <a:t>Aucun NMA réalisé pour les personnes négatives au AgHBe et résistant à la lamivudine </a:t>
            </a:r>
          </a:p>
          <a:p>
            <a:pPr marL="0" indent="0">
              <a:lnSpc>
                <a:spcPct val="100000"/>
              </a:lnSpc>
              <a:spcBef>
                <a:spcPts val="200"/>
              </a:spcBef>
              <a:spcAft>
                <a:spcPts val="400"/>
              </a:spcAft>
              <a:buNone/>
            </a:pPr>
            <a:endParaRPr lang="en-US" sz="2000" dirty="0">
              <a:latin typeface="Arial"/>
              <a:cs typeface="Arial"/>
            </a:endParaRPr>
          </a:p>
        </p:txBody>
      </p:sp>
      <p:sp>
        <p:nvSpPr>
          <p:cNvPr id="2" name="TextBox 1"/>
          <p:cNvSpPr txBox="1"/>
          <p:nvPr/>
        </p:nvSpPr>
        <p:spPr>
          <a:xfrm>
            <a:off x="146304" y="6345936"/>
            <a:ext cx="8712968" cy="523220"/>
          </a:xfrm>
          <a:prstGeom prst="rect">
            <a:avLst/>
          </a:prstGeom>
          <a:noFill/>
        </p:spPr>
        <p:txBody>
          <a:bodyPr wrap="square" rtlCol="0">
            <a:spAutoFit/>
          </a:bodyPr>
          <a:lstStyle/>
          <a:p>
            <a:r>
              <a:rPr lang="en-US" sz="1400" dirty="0">
                <a:solidFill>
                  <a:schemeClr val="bg1"/>
                </a:solidFill>
                <a:latin typeface="Arial"/>
                <a:cs typeface="Arial"/>
              </a:rPr>
              <a:t>Hépatite B (chronique) : diagnostic et traitement de l'hépatite B chronique chez les enfants, les jeunes et les adultes [CG165]. Londres : National Institute for Health and Care Excellence ; 2013.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171023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4000" b="1" dirty="0">
                <a:solidFill>
                  <a:schemeClr val="accent1"/>
                </a:solidFill>
                <a:latin typeface="Arial"/>
                <a:cs typeface="Arial"/>
              </a:rPr>
              <a:t>Gestion de la résistance à la lamivudine</a:t>
            </a:r>
          </a:p>
        </p:txBody>
      </p:sp>
      <p:sp>
        <p:nvSpPr>
          <p:cNvPr id="3" name="Content Placeholder 2"/>
          <p:cNvSpPr>
            <a:spLocks noGrp="1"/>
          </p:cNvSpPr>
          <p:nvPr>
            <p:ph idx="4294967295"/>
          </p:nvPr>
        </p:nvSpPr>
        <p:spPr>
          <a:xfrm>
            <a:off x="1188720" y="1938528"/>
            <a:ext cx="10058400" cy="5087929"/>
          </a:xfrm>
        </p:spPr>
        <p:txBody>
          <a:bodyPr>
            <a:normAutofit fontScale="25000" lnSpcReduction="20000"/>
          </a:bodyPr>
          <a:lstStyle/>
          <a:p>
            <a:pPr marL="0" indent="0">
              <a:lnSpc>
                <a:spcPct val="120000"/>
              </a:lnSpc>
              <a:buNone/>
            </a:pPr>
            <a:r>
              <a:rPr lang="en-US" sz="9600" b="1" dirty="0" smtClean="0">
                <a:solidFill>
                  <a:schemeClr val="accent1"/>
                </a:solidFill>
                <a:latin typeface="Arial"/>
                <a:cs typeface="Arial"/>
              </a:rPr>
              <a:t>Les directives de 2015 de l'OMS recommandent de passer à une monothérapie au ténofovir (patients +/-HBeAg)</a:t>
            </a:r>
            <a:endParaRPr lang="en-US" sz="3200" b="1" dirty="0" smtClean="0">
              <a:solidFill>
                <a:srgbClr val="0F6FC6"/>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8000" dirty="0">
                <a:solidFill>
                  <a:schemeClr val="tx1"/>
                </a:solidFill>
                <a:latin typeface="Arial"/>
                <a:cs typeface="Arial"/>
              </a:rPr>
              <a:t>Meilleure probabilité d'atteindre un taux d'ADN VHB faible/indétectable sous un an </a:t>
            </a:r>
          </a:p>
          <a:p>
            <a:pPr marL="347472" lvl="1" indent="-347472">
              <a:lnSpc>
                <a:spcPct val="120000"/>
              </a:lnSpc>
              <a:spcBef>
                <a:spcPts val="1200"/>
              </a:spcBef>
              <a:spcAft>
                <a:spcPts val="200"/>
              </a:spcAft>
              <a:buFont typeface="Wingdings" panose="05000000000000000000" pitchFamily="2" charset="2"/>
              <a:buChar char="§"/>
            </a:pPr>
            <a:r>
              <a:rPr lang="en-US" sz="8000" dirty="0">
                <a:solidFill>
                  <a:schemeClr val="tx1"/>
                </a:solidFill>
                <a:latin typeface="Arial"/>
                <a:cs typeface="Arial"/>
              </a:rPr>
              <a:t>La poursuite d'un traitement antiviral inefficace avec réplication du VHB en cours  </a:t>
            </a:r>
            <a:endParaRPr lang="en-US" sz="8000" dirty="0" smtClean="0">
              <a:solidFill>
                <a:schemeClr val="tx1"/>
              </a:solidFill>
              <a:latin typeface="Arial"/>
              <a:cs typeface="Arial"/>
            </a:endParaRPr>
          </a:p>
          <a:p>
            <a:pPr marL="694944" lvl="3" indent="-347472">
              <a:lnSpc>
                <a:spcPct val="120000"/>
              </a:lnSpc>
              <a:spcBef>
                <a:spcPts val="1200"/>
              </a:spcBef>
              <a:spcAft>
                <a:spcPts val="200"/>
              </a:spcAft>
              <a:buSzPct val="60000"/>
              <a:buFont typeface="Wingdings" charset="2"/>
              <a:buChar char=""/>
            </a:pPr>
            <a:r>
              <a:rPr lang="en-US" sz="8000" dirty="0" smtClean="0">
                <a:solidFill>
                  <a:schemeClr val="tx1"/>
                </a:solidFill>
                <a:latin typeface="Arial"/>
                <a:cs typeface="Arial"/>
              </a:rPr>
              <a:t>augmente le risque accru de progression de la maladie vers la cirrhose et le carcinome hépatocellulaire</a:t>
            </a:r>
            <a:endParaRPr lang="en-US" sz="8000" dirty="0">
              <a:solidFill>
                <a:schemeClr val="tx1"/>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8000" dirty="0" smtClean="0">
                <a:solidFill>
                  <a:schemeClr val="tx1"/>
                </a:solidFill>
                <a:latin typeface="Arial"/>
                <a:cs typeface="Arial"/>
              </a:rPr>
              <a:t>L'utilisation du ténofovir, qui ne partage pas de résistance croisée avec </a:t>
            </a:r>
            <a:r>
              <a:rPr lang="en-US" sz="8000" dirty="0" err="1" smtClean="0">
                <a:solidFill>
                  <a:schemeClr val="tx1"/>
                </a:solidFill>
                <a:latin typeface="Arial"/>
                <a:cs typeface="Arial"/>
              </a:rPr>
              <a:t>d'autres</a:t>
            </a:r>
            <a:r>
              <a:rPr lang="en-US" sz="8000" dirty="0" smtClean="0">
                <a:solidFill>
                  <a:schemeClr val="tx1"/>
                </a:solidFill>
                <a:latin typeface="Arial"/>
                <a:cs typeface="Arial"/>
              </a:rPr>
              <a:t> AN,</a:t>
            </a:r>
          </a:p>
          <a:p>
            <a:pPr marL="694944" lvl="3" indent="-347472">
              <a:lnSpc>
                <a:spcPct val="120000"/>
              </a:lnSpc>
              <a:spcBef>
                <a:spcPts val="1200"/>
              </a:spcBef>
              <a:spcAft>
                <a:spcPts val="200"/>
              </a:spcAft>
              <a:buSzPct val="60000"/>
              <a:buFont typeface="Wingdings" charset="2"/>
              <a:buChar char=""/>
            </a:pPr>
            <a:r>
              <a:rPr lang="en-US" sz="8000" dirty="0" smtClean="0">
                <a:solidFill>
                  <a:schemeClr val="tx1"/>
                </a:solidFill>
                <a:latin typeface="Arial"/>
                <a:cs typeface="Arial"/>
              </a:rPr>
              <a:t>évite la sélection de nouvelles mutations compensatoires et le développement de la résistance aux médicaments, avec réserves de mutants VHB résistants</a:t>
            </a:r>
          </a:p>
        </p:txBody>
      </p:sp>
      <p:sp>
        <p:nvSpPr>
          <p:cNvPr id="5" name="TextBox 4"/>
          <p:cNvSpPr txBox="1"/>
          <p:nvPr/>
        </p:nvSpPr>
        <p:spPr>
          <a:xfrm>
            <a:off x="146304" y="6455664"/>
            <a:ext cx="2664296" cy="307777"/>
          </a:xfrm>
          <a:prstGeom prst="rect">
            <a:avLst/>
          </a:prstGeom>
          <a:noFill/>
        </p:spPr>
        <p:txBody>
          <a:bodyPr wrap="square" rtlCol="0">
            <a:spAutoFit/>
          </a:bodyPr>
          <a:lstStyle/>
          <a:p>
            <a:r>
              <a:rPr lang="en-US" sz="1400" dirty="0">
                <a:solidFill>
                  <a:schemeClr val="bg1"/>
                </a:solidFill>
                <a:latin typeface="Arial"/>
                <a:cs typeface="Arial"/>
              </a:rPr>
              <a:t>SIDA 2002 ; 16 (1) : 131</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6432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53896"/>
          </a:xfrm>
        </p:spPr>
        <p:txBody>
          <a:bodyPr>
            <a:noAutofit/>
          </a:bodyPr>
          <a:lstStyle/>
          <a:p>
            <a:r>
              <a:rPr lang="en-US" sz="2400" b="1" dirty="0" smtClean="0">
                <a:solidFill>
                  <a:schemeClr val="accent1"/>
                </a:solidFill>
                <a:latin typeface="Arial"/>
                <a:cs typeface="Arial"/>
              </a:rPr>
              <a:t>Gestion de la résistance à la lamivudine (suite)</a:t>
            </a:r>
            <a:endParaRPr lang="en-US" sz="2400" b="1" dirty="0">
              <a:solidFill>
                <a:schemeClr val="accent1"/>
              </a:solidFill>
              <a:latin typeface="Arial"/>
              <a:cs typeface="Arial"/>
            </a:endParaRPr>
          </a:p>
        </p:txBody>
      </p:sp>
      <p:sp>
        <p:nvSpPr>
          <p:cNvPr id="3" name="Content Placeholder 2"/>
          <p:cNvSpPr>
            <a:spLocks noGrp="1"/>
          </p:cNvSpPr>
          <p:nvPr>
            <p:ph idx="4294967295"/>
          </p:nvPr>
        </p:nvSpPr>
        <p:spPr>
          <a:xfrm>
            <a:off x="1188720" y="1938528"/>
            <a:ext cx="10058400" cy="5087929"/>
          </a:xfrm>
        </p:spPr>
        <p:txBody>
          <a:bodyPr>
            <a:normAutofit/>
          </a:bodyPr>
          <a:lstStyle/>
          <a:p>
            <a:pPr marL="347472" lvl="1" indent="-347472">
              <a:lnSpc>
                <a:spcPct val="120000"/>
              </a:lnSpc>
              <a:spcBef>
                <a:spcPts val="1200"/>
              </a:spcBef>
              <a:spcAft>
                <a:spcPts val="200"/>
              </a:spcAft>
              <a:buFont typeface="Wingdings" panose="05000000000000000000" pitchFamily="2" charset="2"/>
              <a:buChar char="§"/>
            </a:pPr>
            <a:r>
              <a:rPr lang="en-US" sz="2800" i="1" dirty="0" err="1" smtClean="0">
                <a:solidFill>
                  <a:schemeClr val="accent1"/>
                </a:solidFill>
                <a:latin typeface="Arial"/>
                <a:cs typeface="Arial"/>
              </a:rPr>
              <a:t>La résistance à la lamivudine (L180M + M204V/I) confère une résistance croisée à la telbivudine et l'entécavir, mais pas au ténofovir</a:t>
            </a:r>
            <a:endParaRPr lang="en-US" sz="2800" dirty="0">
              <a:solidFill>
                <a:schemeClr val="accent1"/>
              </a:solidFill>
              <a:latin typeface="Arial"/>
              <a:cs typeface="Arial"/>
            </a:endParaRPr>
          </a:p>
          <a:p>
            <a:pPr marL="347472" lvl="1" indent="-347472">
              <a:lnSpc>
                <a:spcPct val="120000"/>
              </a:lnSpc>
              <a:spcBef>
                <a:spcPts val="1200"/>
              </a:spcBef>
              <a:spcAft>
                <a:spcPts val="200"/>
              </a:spcAft>
              <a:buFont typeface="Wingdings" panose="05000000000000000000" pitchFamily="2" charset="2"/>
              <a:buChar char="§"/>
            </a:pPr>
            <a:r>
              <a:rPr lang="en-US" sz="2800" dirty="0">
                <a:solidFill>
                  <a:schemeClr val="tx1"/>
                </a:solidFill>
                <a:latin typeface="Arial"/>
                <a:cs typeface="Arial"/>
              </a:rPr>
              <a:t>La résistance à l'entécavir est un CHB plus résistant au LAM avec de l'adéfovir, de la telbivudine ou de l'entécavir </a:t>
            </a:r>
            <a:endParaRPr lang="en-US" sz="2800" dirty="0" smtClean="0">
              <a:solidFill>
                <a:schemeClr val="tx1"/>
              </a:solidFill>
              <a:latin typeface="Arial"/>
              <a:cs typeface="Arial"/>
            </a:endParaRPr>
          </a:p>
          <a:p>
            <a:pPr marL="694944" lvl="3" indent="-347472">
              <a:lnSpc>
                <a:spcPct val="120000"/>
              </a:lnSpc>
              <a:spcBef>
                <a:spcPts val="1200"/>
              </a:spcBef>
              <a:spcAft>
                <a:spcPts val="200"/>
              </a:spcAft>
              <a:buSzPct val="60000"/>
              <a:buFont typeface="Wingdings" charset="2"/>
              <a:buChar char=""/>
            </a:pPr>
            <a:r>
              <a:rPr lang="en-US" sz="2800" dirty="0">
                <a:solidFill>
                  <a:schemeClr val="tx1"/>
                </a:solidFill>
                <a:latin typeface="Arial"/>
                <a:cs typeface="Arial"/>
              </a:rPr>
              <a:t>conduit à la sélection d'une hépatite B multirésistante</a:t>
            </a:r>
          </a:p>
          <a:p>
            <a:pPr marL="0" indent="0">
              <a:lnSpc>
                <a:spcPct val="120000"/>
              </a:lnSpc>
              <a:buNone/>
            </a:pPr>
            <a:endParaRPr lang="en-US" sz="2200" dirty="0">
              <a:latin typeface="Arial"/>
              <a:cs typeface="Arial"/>
            </a:endParaRPr>
          </a:p>
        </p:txBody>
      </p:sp>
      <p:sp>
        <p:nvSpPr>
          <p:cNvPr id="5" name="TextBox 4"/>
          <p:cNvSpPr txBox="1"/>
          <p:nvPr/>
        </p:nvSpPr>
        <p:spPr>
          <a:xfrm>
            <a:off x="146304" y="6455664"/>
            <a:ext cx="2664296" cy="307777"/>
          </a:xfrm>
          <a:prstGeom prst="rect">
            <a:avLst/>
          </a:prstGeom>
          <a:noFill/>
        </p:spPr>
        <p:txBody>
          <a:bodyPr wrap="square" rtlCol="0">
            <a:spAutoFit/>
          </a:bodyPr>
          <a:lstStyle/>
          <a:p>
            <a:r>
              <a:rPr lang="en-US" sz="1400" dirty="0">
                <a:solidFill>
                  <a:schemeClr val="bg1"/>
                </a:solidFill>
                <a:latin typeface="Arial"/>
                <a:cs typeface="Arial"/>
              </a:rPr>
              <a:t>SIDA 2002 ; 16 (1) : 131</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7" name="Straight Connector 6"/>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6432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83464"/>
            <a:ext cx="10058400" cy="1449387"/>
          </a:xfrm>
        </p:spPr>
        <p:txBody>
          <a:bodyPr>
            <a:noAutofit/>
          </a:bodyPr>
          <a:lstStyle/>
          <a:p>
            <a:r>
              <a:rPr lang="en-GB" sz="3600" b="1" dirty="0" smtClean="0">
                <a:solidFill>
                  <a:schemeClr val="accent1"/>
                </a:solidFill>
                <a:latin typeface="Arial" pitchFamily="34" charset="0"/>
              </a:rPr>
              <a:t>Conclusions : identification et </a:t>
            </a:r>
            <a:br>
              <a:rPr lang="en-GB" sz="3600" b="1" dirty="0" smtClean="0">
                <a:solidFill>
                  <a:schemeClr val="accent1"/>
                </a:solidFill>
                <a:latin typeface="Arial" pitchFamily="34" charset="0"/>
              </a:rPr>
            </a:br>
            <a:r>
              <a:rPr lang="en-GB" sz="3600" b="1" dirty="0" smtClean="0">
                <a:solidFill>
                  <a:schemeClr val="accent1"/>
                </a:solidFill>
                <a:latin typeface="Arial" pitchFamily="34" charset="0"/>
              </a:rPr>
              <a:t>gestion d'un échec de traitement du VHB</a:t>
            </a:r>
            <a:endParaRPr lang="en-US" sz="3600" b="1" dirty="0">
              <a:solidFill>
                <a:schemeClr val="accent1"/>
              </a:solidFill>
            </a:endParaRPr>
          </a:p>
        </p:txBody>
      </p:sp>
      <p:sp>
        <p:nvSpPr>
          <p:cNvPr id="3" name="Content Placeholder 2"/>
          <p:cNvSpPr>
            <a:spLocks noGrp="1"/>
          </p:cNvSpPr>
          <p:nvPr>
            <p:ph idx="4294967295"/>
          </p:nvPr>
        </p:nvSpPr>
        <p:spPr>
          <a:xfrm>
            <a:off x="1188720" y="1938528"/>
            <a:ext cx="10055225" cy="4781550"/>
          </a:xfrm>
        </p:spPr>
        <p:txBody>
          <a:bodyPr>
            <a:normAutofit/>
          </a:bodyPr>
          <a:lstStyle/>
          <a:p>
            <a:pPr marL="0" indent="0">
              <a:lnSpc>
                <a:spcPct val="100000"/>
              </a:lnSpc>
              <a:buNone/>
            </a:pPr>
            <a:r>
              <a:rPr lang="en-US" sz="2400" b="1" dirty="0" smtClean="0">
                <a:solidFill>
                  <a:schemeClr val="accent1"/>
                </a:solidFill>
                <a:latin typeface="Arial"/>
                <a:cs typeface="Arial"/>
              </a:rPr>
              <a:t>Prenez en considération l'échec du traitement</a:t>
            </a:r>
            <a:endParaRPr lang="en-US" sz="24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Augmentation de l'ALT</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Progression de la maladie hépatique</a:t>
            </a:r>
            <a:endParaRPr lang="en-US" sz="2000" dirty="0" smtClean="0">
              <a:latin typeface="Arial"/>
              <a:cs typeface="Arial"/>
            </a:endParaRPr>
          </a:p>
          <a:p>
            <a:pPr marL="0" indent="0">
              <a:lnSpc>
                <a:spcPct val="100000"/>
              </a:lnSpc>
              <a:buNone/>
            </a:pPr>
            <a:r>
              <a:rPr lang="en-US" sz="2400" b="1" dirty="0" smtClean="0">
                <a:solidFill>
                  <a:schemeClr val="accent1"/>
                </a:solidFill>
                <a:latin typeface="Arial"/>
                <a:cs typeface="Arial"/>
              </a:rPr>
              <a:t>Évaluer de l'observation</a:t>
            </a:r>
            <a:endParaRPr lang="en-US" sz="2400" b="1" dirty="0">
              <a:solidFill>
                <a:schemeClr val="accent1"/>
              </a:solidFill>
              <a:latin typeface="Arial"/>
              <a:cs typeface="Arial"/>
            </a:endParaRPr>
          </a:p>
          <a:p>
            <a:pPr marL="347472" lvl="1" indent="-274320">
              <a:lnSpc>
                <a:spcPct val="100000"/>
              </a:lnSpc>
              <a:buFont typeface="Wingdings" panose="05000000000000000000" pitchFamily="2" charset="2"/>
              <a:buChar char="§"/>
            </a:pPr>
            <a:r>
              <a:rPr lang="en-US" sz="2000" dirty="0" err="1" smtClean="0">
                <a:solidFill>
                  <a:schemeClr val="tx1"/>
                </a:solidFill>
                <a:latin typeface="Arial"/>
                <a:cs typeface="Arial"/>
              </a:rPr>
              <a:t>Surtout avec la détérioration clinique et l'échec virologique sur le ténofovir</a:t>
            </a:r>
            <a:endParaRPr lang="en-US" sz="2000" dirty="0" smtClean="0">
              <a:latin typeface="Arial"/>
              <a:cs typeface="Arial"/>
            </a:endParaRPr>
          </a:p>
          <a:p>
            <a:pPr marL="0" indent="0">
              <a:lnSpc>
                <a:spcPct val="100000"/>
              </a:lnSpc>
              <a:buNone/>
            </a:pPr>
            <a:r>
              <a:rPr lang="en-US" sz="2400" b="1" dirty="0">
                <a:solidFill>
                  <a:schemeClr val="accent1"/>
                </a:solidFill>
                <a:latin typeface="Arial"/>
                <a:cs typeface="Arial"/>
              </a:rPr>
              <a:t>Exclure les autres causes de détérioration clinique </a:t>
            </a: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DILI</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smtClean="0">
                <a:solidFill>
                  <a:schemeClr val="tx1"/>
                </a:solidFill>
                <a:latin typeface="Arial"/>
                <a:cs typeface="Arial"/>
              </a:rPr>
              <a:t>Autres infections virales</a:t>
            </a:r>
            <a:endParaRPr lang="en-US" sz="2000" dirty="0">
              <a:solidFill>
                <a:schemeClr val="tx1"/>
              </a:solidFill>
              <a:latin typeface="Arial"/>
              <a:cs typeface="Arial"/>
            </a:endParaRPr>
          </a:p>
          <a:p>
            <a:pPr marL="347472" lvl="1" indent="-274320">
              <a:lnSpc>
                <a:spcPct val="100000"/>
              </a:lnSpc>
              <a:buFont typeface="Wingdings" panose="05000000000000000000" pitchFamily="2" charset="2"/>
              <a:buChar char="§"/>
            </a:pPr>
            <a:r>
              <a:rPr lang="en-US" sz="2000" dirty="0">
                <a:solidFill>
                  <a:schemeClr val="tx1"/>
                </a:solidFill>
                <a:latin typeface="Arial"/>
                <a:cs typeface="Arial"/>
              </a:rPr>
              <a:t>Développement du </a:t>
            </a:r>
            <a:r>
              <a:rPr lang="en-US" sz="2000" dirty="0" smtClean="0">
                <a:solidFill>
                  <a:schemeClr val="tx1"/>
                </a:solidFill>
                <a:latin typeface="Arial"/>
                <a:cs typeface="Arial"/>
              </a:rPr>
              <a:t>CHC</a:t>
            </a:r>
            <a:endParaRPr lang="en-US" sz="2000" dirty="0">
              <a:solidFill>
                <a:schemeClr val="tx1"/>
              </a:solidFill>
              <a:latin typeface="Arial"/>
              <a:cs typeface="Arial"/>
            </a:endParaRPr>
          </a:p>
          <a:p>
            <a:pPr marL="0" indent="0">
              <a:lnSpc>
                <a:spcPct val="100000"/>
              </a:lnSpc>
              <a:buNone/>
            </a:pPr>
            <a:endParaRPr lang="en-US" sz="1200" dirty="0">
              <a:latin typeface="Arial"/>
              <a:cs typeface="Arial"/>
            </a:endParaRPr>
          </a:p>
          <a:p>
            <a:pPr marL="0" indent="0">
              <a:lnSpc>
                <a:spcPct val="100000"/>
              </a:lnSpc>
              <a:buNone/>
            </a:pPr>
            <a:endParaRPr lang="en-US" sz="1200" b="1" dirty="0">
              <a:solidFill>
                <a:schemeClr val="accent1"/>
              </a:solidFill>
              <a:latin typeface="Arial"/>
              <a:cs typeface="Arial"/>
            </a:endParaRPr>
          </a:p>
          <a:p>
            <a:pPr marL="0" indent="0">
              <a:lnSpc>
                <a:spcPct val="100000"/>
              </a:lnSpc>
              <a:buNone/>
            </a:pPr>
            <a:endParaRPr lang="en-US" sz="2000" b="1" dirty="0">
              <a:solidFill>
                <a:schemeClr val="accent1"/>
              </a:solidFill>
              <a:latin typeface="Arial"/>
              <a:cs typeface="Arial"/>
            </a:endParaRPr>
          </a:p>
          <a:p>
            <a:pPr>
              <a:lnSpc>
                <a:spcPct val="100000"/>
              </a:lnSpc>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5" name="Straight Connector 4"/>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74263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88720" y="1938528"/>
            <a:ext cx="10058400" cy="5256212"/>
          </a:xfrm>
        </p:spPr>
        <p:txBody>
          <a:bodyPr>
            <a:normAutofit/>
          </a:bodyPr>
          <a:lstStyle/>
          <a:p>
            <a:pPr marL="0" indent="0">
              <a:lnSpc>
                <a:spcPct val="95000"/>
              </a:lnSpc>
              <a:spcBef>
                <a:spcPts val="200"/>
              </a:spcBef>
              <a:spcAft>
                <a:spcPts val="400"/>
              </a:spcAft>
              <a:buNone/>
            </a:pPr>
            <a:r>
              <a:rPr lang="en-US" sz="2400" b="1" dirty="0" smtClean="0">
                <a:solidFill>
                  <a:schemeClr val="accent1"/>
                </a:solidFill>
                <a:latin typeface="Arial"/>
                <a:cs typeface="Arial"/>
              </a:rPr>
              <a:t>Gestion de la résistance</a:t>
            </a:r>
            <a:endParaRPr lang="en-US" sz="2400" b="1" dirty="0">
              <a:solidFill>
                <a:schemeClr val="accent1"/>
              </a:solidFill>
              <a:latin typeface="Arial"/>
              <a:cs typeface="Arial"/>
            </a:endParaRPr>
          </a:p>
          <a:p>
            <a:pPr marL="0" indent="0">
              <a:lnSpc>
                <a:spcPct val="95000"/>
              </a:lnSpc>
              <a:spcBef>
                <a:spcPts val="200"/>
              </a:spcBef>
              <a:spcAft>
                <a:spcPts val="400"/>
              </a:spcAft>
              <a:buNone/>
            </a:pPr>
            <a:r>
              <a:rPr lang="en-US" sz="2000" i="1" dirty="0" smtClean="0">
                <a:solidFill>
                  <a:schemeClr val="accent1"/>
                </a:solidFill>
                <a:latin typeface="Arial"/>
                <a:cs typeface="Arial"/>
              </a:rPr>
              <a:t>Monothérapie au ténofovir</a:t>
            </a:r>
            <a:endParaRPr lang="en-US" sz="2000" i="1" dirty="0">
              <a:solidFill>
                <a:schemeClr val="accent1"/>
              </a:solidFill>
              <a:latin typeface="Arial"/>
              <a:cs typeface="Arial"/>
            </a:endParaRPr>
          </a:p>
          <a:p>
            <a:pPr marL="347472" lvl="1" indent="-274320">
              <a:lnSpc>
                <a:spcPct val="95000"/>
              </a:lnSpc>
              <a:buFont typeface="Wingdings" panose="05000000000000000000" pitchFamily="2" charset="2"/>
              <a:buChar char="§"/>
            </a:pPr>
            <a:r>
              <a:rPr lang="en-US" sz="2000" dirty="0" smtClean="0">
                <a:solidFill>
                  <a:schemeClr val="tx1"/>
                </a:solidFill>
                <a:latin typeface="Arial"/>
                <a:cs typeface="Arial"/>
              </a:rPr>
              <a:t>Meilleure probabilité d'atteindre un taux faible ou indétectable d'ADN VHB chez les personnes atteintes d'un VHB résistant à la lamivudine sous un an </a:t>
            </a:r>
            <a:endParaRPr lang="en-US" sz="2000" b="1" dirty="0" smtClean="0">
              <a:solidFill>
                <a:schemeClr val="tx1"/>
              </a:solidFill>
              <a:latin typeface="Arial"/>
              <a:cs typeface="Arial"/>
            </a:endParaRPr>
          </a:p>
          <a:p>
            <a:pPr marL="347472" lvl="1" indent="-274320">
              <a:lnSpc>
                <a:spcPct val="95000"/>
              </a:lnSpc>
              <a:buFont typeface="Wingdings" panose="05000000000000000000" pitchFamily="2" charset="2"/>
              <a:buChar char="§"/>
            </a:pPr>
            <a:r>
              <a:rPr lang="en-US" sz="2000" dirty="0" smtClean="0">
                <a:solidFill>
                  <a:schemeClr val="tx1"/>
                </a:solidFill>
                <a:latin typeface="Arial"/>
                <a:cs typeface="Arial"/>
              </a:rPr>
              <a:t>Un examen systèmatique apporte peu de preuves indiquant que l'ajout ou l'usage combiné de AN confère un avantage dans la résistance à la lamivudine</a:t>
            </a:r>
          </a:p>
          <a:p>
            <a:pPr marL="347472" lvl="1" indent="-274320">
              <a:lnSpc>
                <a:spcPct val="95000"/>
              </a:lnSpc>
              <a:buFont typeface="Wingdings" panose="05000000000000000000" pitchFamily="2" charset="2"/>
              <a:buChar char="§"/>
            </a:pPr>
            <a:r>
              <a:rPr lang="en-US" sz="2000" dirty="0" smtClean="0">
                <a:solidFill>
                  <a:schemeClr val="tx1"/>
                </a:solidFill>
                <a:latin typeface="Arial"/>
                <a:cs typeface="Arial"/>
              </a:rPr>
              <a:t>Le TDF ne partage aucune résistance croisée pour éviter la sélection de nouvelles mutations compensatoires et le développement de la résistance aux médicaments, avec des réserves de mutants résistant au VHB</a:t>
            </a:r>
          </a:p>
          <a:p>
            <a:pPr marL="347472" lvl="1" indent="-274320">
              <a:lnSpc>
                <a:spcPct val="95000"/>
              </a:lnSpc>
              <a:buFont typeface="Wingdings" panose="05000000000000000000" pitchFamily="2" charset="2"/>
              <a:buChar char="§"/>
            </a:pPr>
            <a:r>
              <a:rPr lang="en-US" sz="2000" dirty="0" err="1">
                <a:solidFill>
                  <a:schemeClr val="tx1"/>
                </a:solidFill>
                <a:latin typeface="Arial"/>
                <a:cs typeface="Arial"/>
              </a:rPr>
              <a:t>Simplifie la gestion clinique et l'approvisionnement en médicaments chez les personnes ayant développé une résistance à la lamivudine, l'adéfovir, la telbivudine ou l'entécavir</a:t>
            </a:r>
            <a:endParaRPr lang="en-US" sz="2000" dirty="0">
              <a:solidFill>
                <a:schemeClr val="tx1"/>
              </a:solidFill>
              <a:latin typeface="Arial"/>
              <a:cs typeface="Arial"/>
            </a:endParaRPr>
          </a:p>
          <a:p>
            <a:pPr>
              <a:lnSpc>
                <a:spcPct val="100000"/>
              </a:lnSpc>
              <a:spcBef>
                <a:spcPts val="200"/>
              </a:spcBef>
              <a:spcAft>
                <a:spcPts val="400"/>
              </a:spcAft>
              <a:buFont typeface="Arial"/>
              <a:buChar char="•"/>
            </a:pPr>
            <a:endParaRPr lang="en-US" sz="2400" b="1" dirty="0">
              <a:solidFill>
                <a:schemeClr val="accent1"/>
              </a:solidFill>
              <a:latin typeface="Arial"/>
              <a:cs typeface="Arial"/>
            </a:endParaRPr>
          </a:p>
          <a:p>
            <a:pPr>
              <a:lnSpc>
                <a:spcPct val="100000"/>
              </a:lnSpc>
              <a:spcBef>
                <a:spcPts val="200"/>
              </a:spcBef>
              <a:spcAft>
                <a:spcPts val="400"/>
              </a:spcAft>
            </a:pP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
        <p:nvSpPr>
          <p:cNvPr id="5" name="Title 1"/>
          <p:cNvSpPr txBox="1">
            <a:spLocks/>
          </p:cNvSpPr>
          <p:nvPr/>
        </p:nvSpPr>
        <p:spPr>
          <a:xfrm>
            <a:off x="1097280" y="283464"/>
            <a:ext cx="10058400" cy="1449387"/>
          </a:xfrm>
          <a:prstGeom prst="rect">
            <a:avLst/>
          </a:prstGeom>
        </p:spPr>
        <p:txBody>
          <a:bodyPr vert="horz" lIns="91440" tIns="45720" rIns="91440" bIns="45720" rtlCol="0" anchor="b">
            <a:noAutofit/>
          </a:bodyPr>
          <a:lstStyle/>
          <a:p>
            <a:pPr lvl="0" defTabSz="914126">
              <a:lnSpc>
                <a:spcPct val="85000"/>
              </a:lnSpc>
              <a:spcBef>
                <a:spcPct val="0"/>
              </a:spcBef>
              <a:defRPr/>
            </a:pPr>
            <a:r>
              <a:rPr lang="en-GB" sz="3200" b="1" dirty="0">
                <a:solidFill>
                  <a:schemeClr val="accent1"/>
                </a:solidFill>
                <a:latin typeface="Arial" pitchFamily="34" charset="0"/>
              </a:rPr>
              <a:t>Conclusions : identification et </a:t>
            </a:r>
            <a:br>
              <a:rPr lang="en-GB" sz="3200" b="1" dirty="0">
                <a:solidFill>
                  <a:schemeClr val="accent1"/>
                </a:solidFill>
                <a:latin typeface="Arial" pitchFamily="34" charset="0"/>
              </a:rPr>
            </a:br>
            <a:r>
              <a:rPr lang="en-GB" sz="2400" b="1" dirty="0" smtClean="0">
                <a:solidFill>
                  <a:schemeClr val="accent1"/>
                </a:solidFill>
                <a:latin typeface="Arial" pitchFamily="34" charset="0"/>
              </a:rPr>
              <a:t>gestion des échecs de traitement du VHB (suite)</a:t>
            </a:r>
            <a:endParaRPr kumimoji="0" lang="en-US" b="0" i="0" u="none" strike="noStrike" kern="1200" cap="none" spc="-50" normalizeH="0" baseline="0" noProof="0" dirty="0">
              <a:ln>
                <a:noFill/>
              </a:ln>
              <a:solidFill>
                <a:schemeClr val="accent1"/>
              </a:solidFill>
              <a:effectLst/>
              <a:uLnTx/>
              <a:uFillTx/>
              <a:latin typeface="+mj-lt"/>
              <a:ea typeface="+mj-ea"/>
              <a:cs typeface="+mj-cs"/>
            </a:endParaRPr>
          </a:p>
        </p:txBody>
      </p:sp>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30113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208" y="1524000"/>
            <a:ext cx="7772400" cy="2664296"/>
          </a:xfrm>
        </p:spPr>
        <p:txBody>
          <a:bodyPr>
            <a:normAutofit/>
          </a:bodyPr>
          <a:lstStyle/>
          <a:p>
            <a:r>
              <a:rPr lang="en-US" sz="3600" b="1" dirty="0">
                <a:solidFill>
                  <a:schemeClr val="accent1"/>
                </a:solidFill>
                <a:latin typeface="Arial"/>
                <a:cs typeface="Arial"/>
              </a:rPr>
              <a:t>Considérations de gestion</a:t>
            </a:r>
            <a:br>
              <a:rPr lang="en-US" sz="3600" b="1" dirty="0">
                <a:solidFill>
                  <a:schemeClr val="accent1"/>
                </a:solidFill>
                <a:latin typeface="Arial"/>
                <a:cs typeface="Arial"/>
              </a:rPr>
            </a:br>
            <a:r>
              <a:rPr lang="en-US" sz="3600" b="1" dirty="0">
                <a:solidFill>
                  <a:schemeClr val="accent1"/>
                </a:solidFill>
                <a:latin typeface="Arial"/>
                <a:cs typeface="Arial"/>
              </a:rPr>
              <a:t>du VHB et de la grossesse</a:t>
            </a:r>
          </a:p>
        </p:txBody>
      </p:sp>
      <p:sp>
        <p:nvSpPr>
          <p:cNvPr id="3" name="Subtitle 2"/>
          <p:cNvSpPr>
            <a:spLocks noGrp="1"/>
          </p:cNvSpPr>
          <p:nvPr>
            <p:ph type="subTitle" idx="1"/>
          </p:nvPr>
        </p:nvSpPr>
        <p:spPr/>
        <p:txBody>
          <a:bodyPr>
            <a:normAutofit/>
          </a:bodyPr>
          <a:lstStyle/>
          <a:p>
            <a:r>
              <a:rPr lang="en-US" sz="3600" b="1" dirty="0" smtClean="0">
                <a:solidFill>
                  <a:schemeClr val="accent1"/>
                </a:solidFill>
              </a:rPr>
              <a:t>MODULE 5</a:t>
            </a:r>
            <a:endParaRPr lang="en-US" sz="3600" b="1" dirty="0">
              <a:solidFill>
                <a:schemeClr val="accent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35161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5781" cy="1450757"/>
          </a:xfrm>
        </p:spPr>
        <p:txBody>
          <a:bodyPr>
            <a:noAutofit/>
          </a:bodyPr>
          <a:lstStyle/>
          <a:p>
            <a:pPr>
              <a:lnSpc>
                <a:spcPct val="120000"/>
              </a:lnSpc>
            </a:pPr>
            <a:r>
              <a:rPr lang="en-US" sz="4000" b="1" dirty="0" smtClean="0">
                <a:solidFill>
                  <a:schemeClr val="accent1"/>
                </a:solidFill>
                <a:latin typeface="Arial"/>
                <a:cs typeface="Arial"/>
              </a:rPr>
              <a:t>Objectifs d'apprentissage </a:t>
            </a:r>
            <a:endParaRPr lang="en-US" sz="4000" dirty="0"/>
          </a:p>
        </p:txBody>
      </p:sp>
      <p:sp>
        <p:nvSpPr>
          <p:cNvPr id="3" name="Content Placeholder 2"/>
          <p:cNvSpPr>
            <a:spLocks noGrp="1"/>
          </p:cNvSpPr>
          <p:nvPr>
            <p:ph idx="1"/>
          </p:nvPr>
        </p:nvSpPr>
        <p:spPr>
          <a:xfrm>
            <a:off x="1188720" y="1938528"/>
            <a:ext cx="8989177" cy="4525963"/>
          </a:xfrm>
        </p:spPr>
        <p:txBody>
          <a:bodyPr>
            <a:normAutofit/>
          </a:bodyPr>
          <a:lstStyle/>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Expliquer l'histoire naturelle du VHB pendant la grossesse</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Décrire les tests du VHB chez les femmes enceintes</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Comprendre le traitement du VHB pendant la grossesse</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Discuter de la prévention de la transmission du VHB de la mère à l'enfant</a:t>
            </a:r>
          </a:p>
          <a:p>
            <a:pPr marL="347472" indent="-347472">
              <a:lnSpc>
                <a:spcPct val="110000"/>
              </a:lnSpc>
              <a:buFont typeface="Wingdings" panose="05000000000000000000" pitchFamily="2" charset="2"/>
              <a:buChar char="§"/>
            </a:pPr>
            <a:r>
              <a:rPr lang="en-US" sz="2400" dirty="0" smtClean="0">
                <a:solidFill>
                  <a:schemeClr val="tx1"/>
                </a:solidFill>
                <a:latin typeface="Arial"/>
                <a:cs typeface="Arial"/>
              </a:rPr>
              <a:t>Définir la façon de reconnaître et de traiter les poussées de VHB post-partum</a:t>
            </a:r>
            <a:endParaRPr lang="en-US" sz="2400" dirty="0" smtClean="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08544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r>
              <a:rPr lang="en-US" sz="4000" b="1" dirty="0">
                <a:solidFill>
                  <a:schemeClr val="accent1"/>
                </a:solidFill>
                <a:latin typeface="Arial"/>
                <a:cs typeface="Arial"/>
              </a:rPr>
              <a:t>HBV et grossesse </a:t>
            </a:r>
            <a:br>
              <a:rPr lang="en-US" sz="4000" b="1" dirty="0">
                <a:solidFill>
                  <a:schemeClr val="accent1"/>
                </a:solidFill>
                <a:latin typeface="Arial"/>
                <a:cs typeface="Arial"/>
              </a:rPr>
            </a:br>
            <a:r>
              <a:rPr lang="en-US" sz="3200" dirty="0" smtClean="0">
                <a:solidFill>
                  <a:schemeClr val="accent1"/>
                </a:solidFill>
                <a:latin typeface="Arial"/>
                <a:cs typeface="Arial"/>
              </a:rPr>
              <a:t>Histoire naturelle et résultats sur la grossesse</a:t>
            </a:r>
            <a:endParaRPr lang="en-US" sz="3200" dirty="0"/>
          </a:p>
        </p:txBody>
      </p:sp>
      <p:sp>
        <p:nvSpPr>
          <p:cNvPr id="3" name="Content Placeholder 2"/>
          <p:cNvSpPr>
            <a:spLocks noGrp="1"/>
          </p:cNvSpPr>
          <p:nvPr>
            <p:ph idx="1"/>
          </p:nvPr>
        </p:nvSpPr>
        <p:spPr>
          <a:xfrm>
            <a:off x="1188720" y="1938528"/>
            <a:ext cx="10544492" cy="4525963"/>
          </a:xfrm>
        </p:spPr>
        <p:txBody>
          <a:bodyPr>
            <a:normAutofit fontScale="92500"/>
          </a:bodyPr>
          <a:lstStyle/>
          <a:p>
            <a:pPr marL="0" indent="0">
              <a:lnSpc>
                <a:spcPct val="110000"/>
              </a:lnSpc>
              <a:buNone/>
            </a:pPr>
            <a:r>
              <a:rPr lang="en-US" sz="2400" b="1" dirty="0" smtClean="0">
                <a:solidFill>
                  <a:schemeClr val="accent1"/>
                </a:solidFill>
                <a:latin typeface="Arial"/>
                <a:cs typeface="Arial"/>
              </a:rPr>
              <a:t>Données contradictoires sur l'histoire naturelle</a:t>
            </a:r>
            <a:endParaRPr lang="en-US" sz="2400" b="1" dirty="0">
              <a:solidFill>
                <a:schemeClr val="accent1"/>
              </a:solidFill>
              <a:latin typeface="Arial"/>
              <a:cs typeface="Arial"/>
            </a:endParaRPr>
          </a:p>
          <a:p>
            <a:pPr marL="347472" lvl="1" indent="-347472">
              <a:lnSpc>
                <a:spcPct val="110000"/>
              </a:lnSpc>
              <a:buFont typeface="Wingdings" panose="05000000000000000000" pitchFamily="2" charset="2"/>
              <a:buChar char="§"/>
            </a:pPr>
            <a:r>
              <a:rPr lang="en-US" sz="2200" dirty="0" smtClean="0">
                <a:solidFill>
                  <a:schemeClr val="tx1"/>
                </a:solidFill>
                <a:latin typeface="Arial"/>
                <a:cs typeface="Arial"/>
              </a:rPr>
              <a:t>Aucune aggravation de la maladie hépatique chez la plupart des femmes</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smtClean="0">
                <a:solidFill>
                  <a:schemeClr val="tx1"/>
                </a:solidFill>
                <a:latin typeface="Arial"/>
                <a:cs typeface="Arial"/>
              </a:rPr>
              <a:t>Les rapports de cas suggèrent une réactivation du VHB et des exacerbations hépatiques, </a:t>
            </a:r>
            <a:br>
              <a:rPr lang="en-US" sz="2200" dirty="0" smtClean="0">
                <a:solidFill>
                  <a:schemeClr val="tx1"/>
                </a:solidFill>
                <a:latin typeface="Arial"/>
                <a:cs typeface="Arial"/>
              </a:rPr>
            </a:br>
            <a:r>
              <a:rPr lang="en-US" sz="2200" dirty="0" smtClean="0">
                <a:solidFill>
                  <a:schemeClr val="tx1"/>
                </a:solidFill>
                <a:latin typeface="Arial"/>
                <a:cs typeface="Arial"/>
              </a:rPr>
              <a:t>avec un risque d'insuffisance hépatique fulminante</a:t>
            </a:r>
            <a:endParaRPr lang="en-US" sz="2200" dirty="0" smtClean="0">
              <a:latin typeface="Arial"/>
              <a:cs typeface="Arial"/>
            </a:endParaRPr>
          </a:p>
          <a:p>
            <a:pPr marL="0" indent="0">
              <a:lnSpc>
                <a:spcPct val="110000"/>
              </a:lnSpc>
              <a:buNone/>
            </a:pPr>
            <a:r>
              <a:rPr lang="en-US" sz="2400" b="1" spc="-20" dirty="0" smtClean="0">
                <a:solidFill>
                  <a:schemeClr val="accent1"/>
                </a:solidFill>
                <a:latin typeface="Arial"/>
                <a:cs typeface="Arial"/>
              </a:rPr>
              <a:t>Résultats défavorables sur la grossesse - certains rapports de taux plus élevés de :</a:t>
            </a:r>
            <a:endParaRPr lang="en-US" sz="2400" b="1" spc="-20" dirty="0">
              <a:solidFill>
                <a:schemeClr val="accent1"/>
              </a:solidFill>
              <a:latin typeface="Arial"/>
              <a:cs typeface="Arial"/>
            </a:endParaRPr>
          </a:p>
          <a:p>
            <a:pPr marL="347472" lvl="1" indent="-347472">
              <a:lnSpc>
                <a:spcPct val="110000"/>
              </a:lnSpc>
              <a:buFont typeface="Wingdings" panose="05000000000000000000" pitchFamily="2" charset="2"/>
              <a:buChar char="§"/>
            </a:pPr>
            <a:r>
              <a:rPr lang="en-US" sz="2200" dirty="0" smtClean="0">
                <a:solidFill>
                  <a:schemeClr val="tx1"/>
                </a:solidFill>
                <a:latin typeface="Arial"/>
                <a:cs typeface="Arial"/>
              </a:rPr>
              <a:t>Naissances prématurées</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smtClean="0">
                <a:solidFill>
                  <a:schemeClr val="tx1"/>
                </a:solidFill>
                <a:latin typeface="Arial"/>
                <a:cs typeface="Arial"/>
              </a:rPr>
              <a:t>Diabète gestationnel</a:t>
            </a:r>
            <a:endParaRPr lang="en-US" sz="2200" dirty="0">
              <a:solidFill>
                <a:schemeClr val="tx1"/>
              </a:solidFill>
              <a:latin typeface="Arial"/>
              <a:cs typeface="Arial"/>
            </a:endParaRPr>
          </a:p>
          <a:p>
            <a:pPr marL="347472" lvl="1" indent="-347472">
              <a:lnSpc>
                <a:spcPct val="110000"/>
              </a:lnSpc>
              <a:buFont typeface="Wingdings" panose="05000000000000000000" pitchFamily="2" charset="2"/>
              <a:buChar char="§"/>
            </a:pPr>
            <a:r>
              <a:rPr lang="en-US" sz="2200" dirty="0" smtClean="0">
                <a:solidFill>
                  <a:schemeClr val="tx1"/>
                </a:solidFill>
                <a:latin typeface="Arial"/>
                <a:cs typeface="Arial"/>
              </a:rPr>
              <a:t>Hémorragie antepartum</a:t>
            </a:r>
            <a:endParaRPr lang="en-US" sz="2200" b="1" dirty="0" smtClean="0">
              <a:solidFill>
                <a:schemeClr val="accent1"/>
              </a:solidFill>
              <a:latin typeface="Arial"/>
              <a:cs typeface="Arial"/>
            </a:endParaRPr>
          </a:p>
          <a:p>
            <a:pPr marL="0" indent="0">
              <a:lnSpc>
                <a:spcPct val="110000"/>
              </a:lnSpc>
              <a:buNone/>
            </a:pPr>
            <a:r>
              <a:rPr lang="en-US" sz="2400" b="1" spc="-20" dirty="0" smtClean="0">
                <a:solidFill>
                  <a:schemeClr val="accent1"/>
                </a:solidFill>
                <a:latin typeface="Arial"/>
                <a:cs typeface="Arial"/>
              </a:rPr>
              <a:t>Les mères positives au HBsAg ont besoin d'un étroit suivi pendant la grossesse</a:t>
            </a:r>
          </a:p>
        </p:txBody>
      </p:sp>
      <p:sp>
        <p:nvSpPr>
          <p:cNvPr id="4" name="TextBox 3"/>
          <p:cNvSpPr txBox="1"/>
          <p:nvPr/>
        </p:nvSpPr>
        <p:spPr>
          <a:xfrm>
            <a:off x="146304" y="6373368"/>
            <a:ext cx="11049000" cy="483722"/>
          </a:xfrm>
          <a:prstGeom prst="rect">
            <a:avLst/>
          </a:prstGeom>
          <a:noFill/>
        </p:spPr>
        <p:txBody>
          <a:bodyPr wrap="square" rtlCol="0">
            <a:spAutoFit/>
          </a:bodyPr>
          <a:lstStyle/>
          <a:p>
            <a:pPr>
              <a:lnSpc>
                <a:spcPct val="90000"/>
              </a:lnSpc>
            </a:pPr>
            <a:r>
              <a:rPr lang="nl-NL" sz="1400" dirty="0">
                <a:solidFill>
                  <a:schemeClr val="bg1"/>
                </a:solidFill>
                <a:latin typeface="Arial"/>
                <a:cs typeface="Arial"/>
              </a:rPr>
              <a:t>Semin Liver Dis. 2007 Août ; 27 Suppl 1:18 ; World J Gastroenterol. 1er août 2004 ; 10(15) : 2305 ; </a:t>
            </a:r>
          </a:p>
          <a:p>
            <a:pPr>
              <a:lnSpc>
                <a:spcPct val="90000"/>
              </a:lnSpc>
            </a:pPr>
            <a:r>
              <a:rPr lang="en-US" sz="1400" dirty="0">
                <a:solidFill>
                  <a:schemeClr val="bg1"/>
                </a:solidFill>
                <a:latin typeface="Arial"/>
                <a:cs typeface="Arial"/>
              </a:rPr>
              <a:t>Lancet. 9 février 1991 ; 337 (8737) : 364 ; J Hepatol. 2005 Novembre ; 43 (5) : 7717 ; J Hepatol. 2007 Juillet ; 47 (1) : 46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246265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3" y="283464"/>
            <a:ext cx="10055781" cy="1450757"/>
          </a:xfrm>
        </p:spPr>
        <p:txBody>
          <a:bodyPr>
            <a:normAutofit/>
          </a:bodyPr>
          <a:lstStyle/>
          <a:p>
            <a:r>
              <a:rPr lang="en-US" sz="4000" b="1" dirty="0">
                <a:solidFill>
                  <a:schemeClr val="accent1"/>
                </a:solidFill>
                <a:latin typeface="Arial"/>
                <a:cs typeface="Arial"/>
              </a:rPr>
              <a:t>Dépistage de l'hépatite B pendant la grossesse</a:t>
            </a:r>
          </a:p>
        </p:txBody>
      </p:sp>
      <p:sp>
        <p:nvSpPr>
          <p:cNvPr id="3" name="Content Placeholder 2"/>
          <p:cNvSpPr>
            <a:spLocks noGrp="1"/>
          </p:cNvSpPr>
          <p:nvPr>
            <p:ph idx="1"/>
          </p:nvPr>
        </p:nvSpPr>
        <p:spPr>
          <a:xfrm>
            <a:off x="1188720" y="1938528"/>
            <a:ext cx="10055781" cy="5080114"/>
          </a:xfrm>
        </p:spPr>
        <p:txBody>
          <a:bodyPr>
            <a:normAutofit/>
          </a:bodyPr>
          <a:lstStyle/>
          <a:p>
            <a:pPr marL="0" indent="0">
              <a:lnSpc>
                <a:spcPct val="100000"/>
              </a:lnSpc>
              <a:buNone/>
            </a:pPr>
            <a:r>
              <a:rPr lang="en-US" sz="2400" b="1" dirty="0" smtClean="0">
                <a:solidFill>
                  <a:schemeClr val="accent1"/>
                </a:solidFill>
                <a:latin typeface="Arial" panose="020B0604020202020204" pitchFamily="34" charset="0"/>
                <a:cs typeface="Arial" panose="020B0604020202020204" pitchFamily="34" charset="0"/>
              </a:rPr>
              <a:t>Dépistage du HBsAg essentiel chez les femmes enceintes : AASLD et EASL</a:t>
            </a:r>
          </a:p>
          <a:p>
            <a:pPr marL="347472" lvl="1" indent="-347472">
              <a:lnSpc>
                <a:spcPct val="100000"/>
              </a:lnSpc>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Premier trimestre de chaque grossesse</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smtClean="0">
                <a:solidFill>
                  <a:schemeClr val="accent1"/>
                </a:solidFill>
                <a:latin typeface="Arial" panose="020B0604020202020204" pitchFamily="34" charset="0"/>
                <a:cs typeface="Arial" panose="020B0604020202020204" pitchFamily="34" charset="0"/>
              </a:rPr>
              <a:t>Les femmes enceintes non immunisées contre le VHB et présentant des risques d'infection devraient être vaccinées contre le VHB - </a:t>
            </a:r>
            <a:r>
              <a:rPr lang="en-US" sz="2200" b="1" dirty="0" smtClean="0">
                <a:solidFill>
                  <a:schemeClr val="accent1"/>
                </a:solidFill>
                <a:latin typeface="Arial" panose="020B0604020202020204" pitchFamily="34" charset="0"/>
                <a:cs typeface="Arial" panose="020B0604020202020204" pitchFamily="34" charset="0"/>
              </a:rPr>
              <a:t>SÉCURITÉ PENDANT LA GROSSESSE</a:t>
            </a:r>
            <a:endParaRPr lang="en-US" sz="2200" b="1" dirty="0">
              <a:solidFill>
                <a:schemeClr val="accent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Comportement à haut risque continuel au cours de la grossesse et état HBsAg inconnu     </a:t>
            </a:r>
          </a:p>
          <a:p>
            <a:pPr marL="694944" lvl="1" indent="-347472">
              <a:lnSpc>
                <a:spcPct val="100000"/>
              </a:lnSpc>
              <a:buSzPct val="60000"/>
              <a:buFont typeface="Wingdings" charset="2"/>
              <a:buChar char=""/>
            </a:pPr>
            <a:r>
              <a:rPr lang="en-US" sz="2200" dirty="0" smtClean="0">
                <a:solidFill>
                  <a:schemeClr val="tx1"/>
                </a:solidFill>
                <a:latin typeface="Arial" panose="020B0604020202020204" pitchFamily="34" charset="0"/>
                <a:cs typeface="Arial" panose="020B0604020202020204" pitchFamily="34" charset="0"/>
              </a:rPr>
              <a:t>Test HBsAg lors de l'admission pour l'administration médicamenteuse</a:t>
            </a:r>
            <a:endParaRPr lang="en-US" sz="2200" dirty="0">
              <a:solidFill>
                <a:schemeClr val="tx1"/>
              </a:solidFill>
              <a:latin typeface="Arial" panose="020B0604020202020204" pitchFamily="34" charset="0"/>
              <a:cs typeface="Arial" panose="020B0604020202020204" pitchFamily="34" charset="0"/>
            </a:endParaRPr>
          </a:p>
          <a:p>
            <a:pPr marL="347472" lvl="1" indent="-347472">
              <a:lnSpc>
                <a:spcPct val="100000"/>
              </a:lnSpc>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Les femmes positives au </a:t>
            </a:r>
            <a:r>
              <a:rPr lang="en-US" sz="2200" dirty="0" err="1" smtClean="0">
                <a:solidFill>
                  <a:schemeClr val="tx1"/>
                </a:solidFill>
                <a:latin typeface="Arial" panose="020B0604020202020204" pitchFamily="34" charset="0"/>
                <a:cs typeface="Arial" panose="020B0604020202020204" pitchFamily="34" charset="0"/>
              </a:rPr>
              <a:t>HBsAg</a:t>
            </a:r>
            <a:r>
              <a:rPr lang="en-US" sz="2200" dirty="0" smtClean="0">
                <a:solidFill>
                  <a:schemeClr val="tx1"/>
                </a:solidFill>
                <a:latin typeface="Arial" panose="020B0604020202020204" pitchFamily="34" charset="0"/>
                <a:cs typeface="Arial" panose="020B0604020202020204" pitchFamily="34" charset="0"/>
              </a:rPr>
              <a:t> devraient être sujettes à des tests supplémentaires, </a:t>
            </a:r>
            <a:r>
              <a:rPr lang="en-US" sz="2200" dirty="0" err="1" smtClean="0">
                <a:solidFill>
                  <a:schemeClr val="tx1"/>
                </a:solidFill>
                <a:latin typeface="Arial" panose="020B0604020202020204" pitchFamily="34" charset="0"/>
                <a:cs typeface="Arial" panose="020B0604020202020204" pitchFamily="34" charset="0"/>
              </a:rPr>
              <a:t>une</a:t>
            </a:r>
            <a:r>
              <a:rPr lang="en-US" sz="2200" dirty="0" smtClean="0">
                <a:solidFill>
                  <a:schemeClr val="tx1"/>
                </a:solidFill>
                <a:latin typeface="Arial" panose="020B0604020202020204" pitchFamily="34" charset="0"/>
                <a:cs typeface="Arial" panose="020B0604020202020204" pitchFamily="34" charset="0"/>
              </a:rPr>
              <a:t> </a:t>
            </a:r>
            <a:r>
              <a:rPr lang="en-US" sz="2200" dirty="0" err="1" smtClean="0">
                <a:solidFill>
                  <a:schemeClr val="tx1"/>
                </a:solidFill>
                <a:latin typeface="Arial" panose="020B0604020202020204" pitchFamily="34" charset="0"/>
                <a:cs typeface="Arial" panose="020B0604020202020204" pitchFamily="34" charset="0"/>
              </a:rPr>
              <a:t>psychothérapie</a:t>
            </a:r>
            <a:r>
              <a:rPr lang="en-US" sz="2200" dirty="0" smtClean="0">
                <a:solidFill>
                  <a:schemeClr val="tx1"/>
                </a:solidFill>
                <a:latin typeface="Arial" panose="020B0604020202020204" pitchFamily="34" charset="0"/>
                <a:cs typeface="Arial" panose="020B0604020202020204" pitchFamily="34" charset="0"/>
              </a:rPr>
              <a:t> et une gestion médicale</a:t>
            </a:r>
          </a:p>
        </p:txBody>
      </p:sp>
      <p:sp>
        <p:nvSpPr>
          <p:cNvPr id="5" name="TextBox 4"/>
          <p:cNvSpPr txBox="1"/>
          <p:nvPr/>
        </p:nvSpPr>
        <p:spPr>
          <a:xfrm>
            <a:off x="146304" y="6455664"/>
            <a:ext cx="5616624" cy="307777"/>
          </a:xfrm>
          <a:prstGeom prst="rect">
            <a:avLst/>
          </a:prstGeom>
          <a:noFill/>
        </p:spPr>
        <p:txBody>
          <a:bodyPr wrap="square" rtlCol="0">
            <a:spAutoFit/>
          </a:bodyPr>
          <a:lstStyle/>
          <a:p>
            <a:r>
              <a:rPr lang="en-US" sz="1400" dirty="0">
                <a:solidFill>
                  <a:schemeClr val="bg1"/>
                </a:solidFill>
                <a:latin typeface="Arial"/>
                <a:cs typeface="Arial"/>
              </a:rPr>
              <a:t>Hepatology 2009 50 (3) : 661 ; J Hepatol 2012; 57 (1) : 167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66750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1"/>
                </a:solidFill>
                <a:latin typeface="Arial"/>
                <a:cs typeface="Arial"/>
              </a:rPr>
              <a:t>Stratégies de gestion du VHB pendant la grossesse</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10055781" cy="4402666"/>
          </a:xfrm>
        </p:spPr>
        <p:txBody>
          <a:bodyPr>
            <a:normAutofit fontScale="25000" lnSpcReduction="20000"/>
          </a:bodyPr>
          <a:lstStyle/>
          <a:p>
            <a:pPr marL="0" indent="0">
              <a:lnSpc>
                <a:spcPct val="120000"/>
              </a:lnSpc>
              <a:buNone/>
            </a:pPr>
            <a:r>
              <a:rPr lang="en-US" sz="8800" b="1" dirty="0" smtClean="0">
                <a:solidFill>
                  <a:schemeClr val="accent1"/>
                </a:solidFill>
                <a:latin typeface="Arial"/>
                <a:cs typeface="Arial"/>
              </a:rPr>
              <a:t>Nécessitant un traitement du VHB et tenant compte de la grossesse</a:t>
            </a:r>
            <a:endParaRPr lang="en-US" sz="8800" b="1" dirty="0">
              <a:solidFill>
                <a:schemeClr val="accent1"/>
              </a:solidFill>
              <a:latin typeface="Arial"/>
              <a:cs typeface="Arial"/>
            </a:endParaRPr>
          </a:p>
          <a:p>
            <a:pPr marL="347472" lvl="1" indent="-274320">
              <a:lnSpc>
                <a:spcPct val="110000"/>
              </a:lnSpc>
              <a:buFont typeface="Wingdings" panose="05000000000000000000" pitchFamily="2" charset="2"/>
              <a:buChar char="§"/>
            </a:pPr>
            <a:r>
              <a:rPr lang="en-US" sz="8000" dirty="0" smtClean="0">
                <a:solidFill>
                  <a:schemeClr val="tx1"/>
                </a:solidFill>
                <a:latin typeface="Arial"/>
                <a:cs typeface="Arial"/>
              </a:rPr>
              <a:t>Transmission par traitement IFN fini (en cas de profil clinique favorable) avant la grossesse</a:t>
            </a:r>
            <a:endParaRPr lang="en-US" sz="8000" dirty="0">
              <a:solidFill>
                <a:schemeClr val="tx1"/>
              </a:solidFill>
              <a:latin typeface="Arial"/>
              <a:cs typeface="Arial"/>
            </a:endParaRPr>
          </a:p>
          <a:p>
            <a:pPr marL="347472" lvl="1" indent="-274320">
              <a:lnSpc>
                <a:spcPct val="110000"/>
              </a:lnSpc>
              <a:buFont typeface="Wingdings" panose="05000000000000000000" pitchFamily="2" charset="2"/>
              <a:buChar char="§"/>
            </a:pPr>
            <a:r>
              <a:rPr lang="en-US" sz="8000" dirty="0" smtClean="0">
                <a:solidFill>
                  <a:schemeClr val="tx1"/>
                </a:solidFill>
                <a:latin typeface="Arial"/>
                <a:cs typeface="Arial"/>
              </a:rPr>
              <a:t>En cas de stabilité clinique, le traitement peut être différé jusque après la grossesse</a:t>
            </a:r>
            <a:endParaRPr lang="en-US" sz="8000" dirty="0">
              <a:solidFill>
                <a:schemeClr val="tx1"/>
              </a:solidFill>
              <a:latin typeface="Arial"/>
              <a:cs typeface="Arial"/>
            </a:endParaRPr>
          </a:p>
          <a:p>
            <a:pPr marL="347472" lvl="1" indent="-274320">
              <a:lnSpc>
                <a:spcPct val="110000"/>
              </a:lnSpc>
              <a:buFont typeface="Wingdings" panose="05000000000000000000" pitchFamily="2" charset="2"/>
              <a:buChar char="§"/>
            </a:pPr>
            <a:r>
              <a:rPr lang="en-US" sz="8000" dirty="0" smtClean="0">
                <a:solidFill>
                  <a:schemeClr val="tx1"/>
                </a:solidFill>
                <a:latin typeface="Arial"/>
                <a:cs typeface="Arial"/>
              </a:rPr>
              <a:t>Envisager un traitement antiviral au 3e trimestre pour prévenir la TME</a:t>
            </a:r>
            <a:endParaRPr lang="en-US" sz="8000" dirty="0">
              <a:latin typeface="Arial"/>
              <a:cs typeface="Arial"/>
            </a:endParaRPr>
          </a:p>
          <a:p>
            <a:pPr marL="0" indent="0">
              <a:buNone/>
            </a:pPr>
            <a:r>
              <a:rPr lang="en-US" sz="8800" b="1" dirty="0">
                <a:solidFill>
                  <a:schemeClr val="accent1"/>
                </a:solidFill>
                <a:latin typeface="Arial"/>
                <a:cs typeface="Arial"/>
              </a:rPr>
              <a:t>Grossesse pendant le traitement du VHB </a:t>
            </a:r>
          </a:p>
          <a:p>
            <a:pPr marL="347472" lvl="1" indent="-274320">
              <a:lnSpc>
                <a:spcPct val="110000"/>
              </a:lnSpc>
              <a:buFont typeface="Wingdings" panose="05000000000000000000" pitchFamily="2" charset="2"/>
              <a:buChar char="§"/>
            </a:pPr>
            <a:r>
              <a:rPr lang="en-US" sz="8000" dirty="0" smtClean="0">
                <a:solidFill>
                  <a:srgbClr val="000000"/>
                </a:solidFill>
                <a:latin typeface="Arial"/>
                <a:cs typeface="Arial"/>
              </a:rPr>
              <a:t>Envisager la nécessité d'un traitement et le risque de TME</a:t>
            </a:r>
            <a:endParaRPr lang="en-US" sz="8000" dirty="0">
              <a:solidFill>
                <a:srgbClr val="000000"/>
              </a:solidFill>
              <a:latin typeface="Arial"/>
              <a:cs typeface="Arial"/>
            </a:endParaRPr>
          </a:p>
          <a:p>
            <a:pPr marL="347472" lvl="1" indent="-274320">
              <a:lnSpc>
                <a:spcPct val="110000"/>
              </a:lnSpc>
              <a:buFont typeface="Wingdings" panose="05000000000000000000" pitchFamily="2" charset="2"/>
              <a:buChar char="§"/>
            </a:pPr>
            <a:r>
              <a:rPr lang="en-US" sz="8000" dirty="0" smtClean="0">
                <a:solidFill>
                  <a:srgbClr val="000000"/>
                </a:solidFill>
                <a:latin typeface="Arial"/>
                <a:cs typeface="Arial"/>
              </a:rPr>
              <a:t>Examen du type de traitement</a:t>
            </a:r>
          </a:p>
          <a:p>
            <a:pPr marL="347472" lvl="1" indent="-274320">
              <a:lnSpc>
                <a:spcPct val="110000"/>
              </a:lnSpc>
              <a:buFont typeface="Wingdings" panose="05000000000000000000" pitchFamily="2" charset="2"/>
              <a:buChar char="§"/>
            </a:pPr>
            <a:r>
              <a:rPr lang="en-US" sz="8000" dirty="0" smtClean="0">
                <a:solidFill>
                  <a:srgbClr val="000000"/>
                </a:solidFill>
                <a:latin typeface="Arial"/>
                <a:cs typeface="Arial"/>
              </a:rPr>
              <a:t>Arrêt de l'IFN en optant pour les antiviraux</a:t>
            </a:r>
            <a:endParaRPr lang="en-US" sz="8000" dirty="0">
              <a:solidFill>
                <a:srgbClr val="000000"/>
              </a:solidFill>
              <a:latin typeface="Arial"/>
              <a:cs typeface="Arial"/>
            </a:endParaRPr>
          </a:p>
          <a:p>
            <a:pPr marL="0" indent="0">
              <a:buNone/>
            </a:pPr>
            <a:r>
              <a:rPr lang="en-US" sz="8800" b="1" spc="-80" dirty="0" smtClean="0">
                <a:solidFill>
                  <a:schemeClr val="accent1"/>
                </a:solidFill>
                <a:latin typeface="Arial"/>
                <a:cs typeface="Arial"/>
              </a:rPr>
              <a:t>Grossesse et traitement non indiqué cliniquement pour une infection par le VHB</a:t>
            </a:r>
            <a:endParaRPr lang="en-US" sz="8800" b="1" spc="-80" dirty="0">
              <a:solidFill>
                <a:schemeClr val="accent1"/>
              </a:solidFill>
              <a:latin typeface="Arial"/>
              <a:cs typeface="Arial"/>
            </a:endParaRPr>
          </a:p>
          <a:p>
            <a:pPr marL="347472" lvl="1" indent="-274320">
              <a:lnSpc>
                <a:spcPct val="110000"/>
              </a:lnSpc>
              <a:buFont typeface="Wingdings" panose="05000000000000000000" pitchFamily="2" charset="2"/>
              <a:buChar char="§"/>
            </a:pPr>
            <a:r>
              <a:rPr lang="en-US" sz="8000" dirty="0">
                <a:solidFill>
                  <a:schemeClr val="tx1"/>
                </a:solidFill>
                <a:latin typeface="Arial"/>
                <a:cs typeface="Arial"/>
              </a:rPr>
              <a:t> Différer le traitement jusqu'à la fin de la grossesse, puis réévaluer les besoins </a:t>
            </a:r>
          </a:p>
          <a:p>
            <a:pPr marL="347472" lvl="1" indent="-274320">
              <a:lnSpc>
                <a:spcPct val="110000"/>
              </a:lnSpc>
              <a:buFont typeface="Wingdings" panose="05000000000000000000" pitchFamily="2" charset="2"/>
              <a:buChar char="§"/>
            </a:pPr>
            <a:r>
              <a:rPr lang="en-US" sz="8000" dirty="0">
                <a:solidFill>
                  <a:schemeClr val="tx1"/>
                </a:solidFill>
                <a:latin typeface="Arial"/>
                <a:cs typeface="Arial"/>
              </a:rPr>
              <a:t> Envisager un traitement antiviral au 3e trimestre pour prévenir la TME</a:t>
            </a:r>
          </a:p>
          <a:p>
            <a:pPr>
              <a:buFont typeface="Arial"/>
              <a:buChar char="•"/>
            </a:pPr>
            <a:endParaRPr lang="en-US" sz="2000" dirty="0">
              <a:latin typeface="Arial"/>
              <a:cs typeface="Arial"/>
            </a:endParaRPr>
          </a:p>
          <a:p>
            <a:pPr>
              <a:buFont typeface="Arial"/>
              <a:buChar char="•"/>
            </a:pPr>
            <a:endParaRPr lang="en-US" sz="2000" dirty="0">
              <a:solidFill>
                <a:srgbClr val="000000"/>
              </a:solidFill>
              <a:latin typeface="Arial"/>
              <a:cs typeface="Arial"/>
            </a:endParaRPr>
          </a:p>
        </p:txBody>
      </p:sp>
      <p:sp>
        <p:nvSpPr>
          <p:cNvPr id="4" name="TextBox 3"/>
          <p:cNvSpPr txBox="1"/>
          <p:nvPr/>
        </p:nvSpPr>
        <p:spPr>
          <a:xfrm>
            <a:off x="146304" y="6455664"/>
            <a:ext cx="7467600" cy="307777"/>
          </a:xfrm>
          <a:prstGeom prst="rect">
            <a:avLst/>
          </a:prstGeom>
          <a:noFill/>
        </p:spPr>
        <p:txBody>
          <a:bodyPr wrap="square" rtlCol="0">
            <a:spAutoFit/>
          </a:bodyPr>
          <a:lstStyle/>
          <a:p>
            <a:r>
              <a:rPr lang="en-US" sz="1400" dirty="0">
                <a:solidFill>
                  <a:schemeClr val="bg1"/>
                </a:solidFill>
                <a:latin typeface="Arial"/>
                <a:cs typeface="Arial"/>
              </a:rPr>
              <a:t>Clin Infect Dis. 2008 ; 46 (3) : 367; Hepatology 2009 50 (3) : 661 ; J Hepatol 2012 ; 57 (1) : 167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4785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081" y="594359"/>
            <a:ext cx="3884731" cy="2286000"/>
          </a:xfrm>
        </p:spPr>
        <p:txBody>
          <a:bodyPr>
            <a:noAutofit/>
          </a:bodyPr>
          <a:lstStyle/>
          <a:p>
            <a:r>
              <a:rPr lang="en-US" sz="4000" b="1" dirty="0" smtClean="0">
                <a:latin typeface="Arial"/>
                <a:cs typeface="Arial"/>
              </a:rPr>
              <a:t>Distribution</a:t>
            </a:r>
            <a:br>
              <a:rPr lang="en-US" sz="4000" b="1" dirty="0" smtClean="0">
                <a:latin typeface="Arial"/>
                <a:cs typeface="Arial"/>
              </a:rPr>
            </a:br>
            <a:r>
              <a:rPr lang="en-US" sz="4000" b="1" dirty="0" err="1" smtClean="0">
                <a:latin typeface="Arial"/>
                <a:cs typeface="Arial"/>
              </a:rPr>
              <a:t>géographique</a:t>
            </a:r>
            <a:r>
              <a:rPr lang="en-US" sz="4000" b="1" dirty="0" smtClean="0">
                <a:latin typeface="Arial"/>
                <a:cs typeface="Arial"/>
              </a:rPr>
              <a:t>:</a:t>
            </a:r>
            <a:br>
              <a:rPr lang="en-US" sz="4000" b="1" dirty="0" smtClean="0">
                <a:latin typeface="Arial"/>
                <a:cs typeface="Arial"/>
              </a:rPr>
            </a:br>
            <a:r>
              <a:rPr lang="en-US" sz="4000" b="1" dirty="0" smtClean="0">
                <a:latin typeface="Arial"/>
                <a:cs typeface="Arial"/>
              </a:rPr>
              <a:t>Génotypes du</a:t>
            </a:r>
            <a:br>
              <a:rPr lang="en-US" sz="4000" b="1" dirty="0" smtClean="0">
                <a:latin typeface="Arial"/>
                <a:cs typeface="Arial"/>
              </a:rPr>
            </a:br>
            <a:r>
              <a:rPr lang="en-US" sz="4000" b="1" dirty="0" smtClean="0">
                <a:latin typeface="Arial"/>
                <a:cs typeface="Arial"/>
              </a:rPr>
              <a:t>VHB</a:t>
            </a:r>
            <a:endParaRPr lang="en-US" sz="4000" b="1" dirty="0">
              <a:latin typeface="Arial"/>
              <a:cs typeface="Arial"/>
            </a:endParaRPr>
          </a:p>
        </p:txBody>
      </p:sp>
      <p:sp>
        <p:nvSpPr>
          <p:cNvPr id="4" name="Text Placeholder 3"/>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1812" y="1921648"/>
            <a:ext cx="7518205" cy="4402952"/>
          </a:xfrm>
          <a:prstGeom prst="rect">
            <a:avLst/>
          </a:prstGeom>
          <a:noFill/>
          <a:ln>
            <a:noFill/>
          </a:ln>
          <a:effectLst/>
          <a:extLst>
            <a:ext uri="{909E8E84-426E-40dd-AFC4-6F175D3DCCD1}">
              <a14:hiddenFill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a:blipFill dpi="0" rotWithShape="0">
                  <a:blip/>
                  <a:srcRect/>
                  <a:stretch>
                    <a:fillRect/>
                  </a:stretch>
                </a:blipFill>
              </a14:hiddenFill>
            </a:ext>
            <a:ext uri="{91240B29-F687-4f45-9708-019B960494DF}">
              <a14:hiddenLine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w="9525">
                <a:solidFill>
                  <a:srgbClr val="FFFFFF"/>
                </a:solidFill>
                <a:round/>
                <a:headEnd/>
                <a:tailEnd/>
              </a14:hiddenLine>
            </a:ext>
            <a:ext uri="{AF507438-7753-43e0-B8FC-AC1667EBCBE1}">
              <a14:hiddenEffects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227012" y="6227722"/>
            <a:ext cx="5257800" cy="477878"/>
          </a:xfrm>
          <a:prstGeom prst="rect">
            <a:avLst/>
          </a:prstGeom>
          <a:noFill/>
          <a:ln>
            <a:noFill/>
          </a:ln>
          <a:effectLst/>
          <a:extLst>
            <a:ext uri="{909E8E84-426E-40dd-AFC4-6F175D3DCCD1}">
              <a14:hiddenFill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w="9525">
                <a:solidFill>
                  <a:srgbClr val="FFFFFF"/>
                </a:solidFill>
                <a:round/>
                <a:headEnd/>
                <a:tailEnd/>
              </a14:hiddenLine>
            </a:ext>
            <a:ext uri="{AF507438-7753-43e0-B8FC-AC1667EBCBE1}">
              <a14:hiddenEffects xmlns:a14="http://schemas.microsoft.com/office/drawing/2010/main" xmlns:mv="urn:schemas-microsoft-com:mac:vml" xmlns:p14="http://schemas.microsoft.com/office/powerpoint/2010/main" xmlns:mc="http://schemas.openxmlformats.org/markup-compatibility/2006" xmlns="" xmlns:p="http://schemas.openxmlformats.org/presentationml/2006/main" xmlns:r="http://schemas.openxmlformats.org/officeDocument/2006/relationships" xmlns:a="http://schemas.openxmlformats.org/drawingml/2006/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400" dirty="0" smtClean="0">
                <a:solidFill>
                  <a:schemeClr val="bg1"/>
                </a:solidFill>
                <a:latin typeface="Arial"/>
                <a:cs typeface="Arial"/>
              </a:rPr>
              <a:t>Alexandra Valsamakis Clin. Microbiol. </a:t>
            </a:r>
          </a:p>
          <a:p>
            <a:r>
              <a:rPr lang="en-GB" sz="1400" dirty="0" smtClean="0">
                <a:solidFill>
                  <a:schemeClr val="bg1"/>
                </a:solidFill>
                <a:latin typeface="Arial"/>
                <a:cs typeface="Arial"/>
              </a:rPr>
              <a:t>Rév. 2007 ; 20 : 426-439</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chemeClr val="accent1"/>
                </a:solidFill>
                <a:latin typeface="Arial"/>
                <a:cs typeface="Arial"/>
              </a:rPr>
              <a:t>Traitement du VHB chez les femmes enceintes</a:t>
            </a:r>
          </a:p>
        </p:txBody>
      </p:sp>
      <p:sp>
        <p:nvSpPr>
          <p:cNvPr id="3" name="Content Placeholder 2"/>
          <p:cNvSpPr>
            <a:spLocks noGrp="1"/>
          </p:cNvSpPr>
          <p:nvPr>
            <p:ph sz="half" idx="1"/>
          </p:nvPr>
        </p:nvSpPr>
        <p:spPr>
          <a:xfrm>
            <a:off x="1188720" y="1938528"/>
            <a:ext cx="4936474" cy="4023360"/>
          </a:xfrm>
        </p:spPr>
        <p:txBody>
          <a:bodyPr>
            <a:normAutofit fontScale="25000" lnSpcReduction="20000"/>
          </a:bodyPr>
          <a:lstStyle/>
          <a:p>
            <a:pPr marL="347472" indent="-347472">
              <a:lnSpc>
                <a:spcPct val="120000"/>
              </a:lnSpc>
              <a:buFont typeface="Wingdings" panose="05000000000000000000" pitchFamily="2" charset="2"/>
              <a:buChar char="§"/>
            </a:pPr>
            <a:r>
              <a:rPr lang="en-US" sz="8800" dirty="0" smtClean="0">
                <a:solidFill>
                  <a:schemeClr val="tx1"/>
                </a:solidFill>
                <a:latin typeface="Arial"/>
                <a:cs typeface="Arial"/>
              </a:rPr>
              <a:t>Les indications pour la transmission chez la mère enceinte infectée du VHB sont les mêmes que les indications habituelles :</a:t>
            </a:r>
          </a:p>
          <a:p>
            <a:pPr marL="694944" lvl="1" indent="-347472">
              <a:lnSpc>
                <a:spcPct val="110000"/>
              </a:lnSpc>
              <a:buSzPct val="60000"/>
              <a:buFont typeface="Wingdings" charset="2"/>
              <a:buChar char=""/>
            </a:pPr>
            <a:r>
              <a:rPr lang="en-US" sz="8000" dirty="0" smtClean="0">
                <a:solidFill>
                  <a:schemeClr val="tx1"/>
                </a:solidFill>
                <a:latin typeface="Arial"/>
                <a:cs typeface="Arial"/>
              </a:rPr>
              <a:t>virémie active (taux ADN VHB élevés)</a:t>
            </a:r>
          </a:p>
          <a:p>
            <a:pPr marL="694944" lvl="1" indent="-347472">
              <a:lnSpc>
                <a:spcPct val="110000"/>
              </a:lnSpc>
              <a:buSzPct val="60000"/>
              <a:buFont typeface="Wingdings" charset="2"/>
              <a:buChar char=""/>
            </a:pPr>
            <a:r>
              <a:rPr lang="en-US" sz="8000" dirty="0" smtClean="0">
                <a:solidFill>
                  <a:schemeClr val="tx1"/>
                </a:solidFill>
                <a:latin typeface="Arial"/>
                <a:cs typeface="Arial"/>
              </a:rPr>
              <a:t>nécro-inflammation (ALT élevé ou sur histologie)</a:t>
            </a:r>
          </a:p>
          <a:p>
            <a:pPr marL="694944" lvl="1" indent="-347472">
              <a:lnSpc>
                <a:spcPct val="110000"/>
              </a:lnSpc>
              <a:buSzPct val="60000"/>
              <a:buFont typeface="Wingdings" charset="2"/>
              <a:buChar char=""/>
            </a:pPr>
            <a:r>
              <a:rPr lang="en-US" sz="8000" dirty="0" smtClean="0">
                <a:solidFill>
                  <a:schemeClr val="tx1"/>
                </a:solidFill>
                <a:latin typeface="Arial"/>
                <a:cs typeface="Arial"/>
              </a:rPr>
              <a:t>cirrhose</a:t>
            </a:r>
            <a:endParaRPr lang="en-US" sz="8000" dirty="0">
              <a:solidFill>
                <a:schemeClr val="tx1"/>
              </a:solidFill>
              <a:latin typeface="Arial"/>
              <a:cs typeface="Arial"/>
            </a:endParaRPr>
          </a:p>
          <a:p>
            <a:pPr marL="0" indent="0">
              <a:buNone/>
            </a:pPr>
            <a:endParaRPr lang="en-US" sz="2400" dirty="0">
              <a:latin typeface="Arial"/>
              <a:cs typeface="Arial"/>
            </a:endParaRPr>
          </a:p>
        </p:txBody>
      </p:sp>
      <p:sp>
        <p:nvSpPr>
          <p:cNvPr id="2" name="Content Placeholder 1"/>
          <p:cNvSpPr>
            <a:spLocks noGrp="1"/>
          </p:cNvSpPr>
          <p:nvPr>
            <p:ph sz="half" idx="2"/>
          </p:nvPr>
        </p:nvSpPr>
        <p:spPr>
          <a:xfrm>
            <a:off x="6309360" y="1938528"/>
            <a:ext cx="4936474" cy="4023360"/>
          </a:xfrm>
        </p:spPr>
        <p:txBody>
          <a:bodyPr>
            <a:normAutofit fontScale="25000" lnSpcReduction="20000"/>
          </a:bodyPr>
          <a:lstStyle/>
          <a:p>
            <a:pPr marL="347472" indent="-347472">
              <a:lnSpc>
                <a:spcPct val="120000"/>
              </a:lnSpc>
              <a:buFont typeface="Wingdings" panose="05000000000000000000" pitchFamily="2" charset="2"/>
              <a:buChar char="§"/>
            </a:pPr>
            <a:r>
              <a:rPr lang="en-US" sz="8800" dirty="0">
                <a:solidFill>
                  <a:schemeClr val="tx1"/>
                </a:solidFill>
                <a:latin typeface="Arial"/>
                <a:cs typeface="Arial"/>
              </a:rPr>
              <a:t> Le </a:t>
            </a:r>
            <a:r>
              <a:rPr lang="en-US" sz="8800" dirty="0" err="1">
                <a:solidFill>
                  <a:schemeClr val="tx1"/>
                </a:solidFill>
                <a:latin typeface="Arial"/>
                <a:cs typeface="Arial"/>
              </a:rPr>
              <a:t>médicament</a:t>
            </a:r>
            <a:r>
              <a:rPr lang="en-US" sz="8800" dirty="0">
                <a:solidFill>
                  <a:schemeClr val="tx1"/>
                </a:solidFill>
                <a:latin typeface="Arial"/>
                <a:cs typeface="Arial"/>
              </a:rPr>
              <a:t> </a:t>
            </a:r>
            <a:r>
              <a:rPr lang="en-US" sz="8800" dirty="0" err="1">
                <a:solidFill>
                  <a:schemeClr val="tx1"/>
                </a:solidFill>
                <a:latin typeface="Arial"/>
                <a:cs typeface="Arial"/>
              </a:rPr>
              <a:t>indiqué</a:t>
            </a:r>
            <a:r>
              <a:rPr lang="en-US" sz="8800" dirty="0">
                <a:solidFill>
                  <a:schemeClr val="tx1"/>
                </a:solidFill>
                <a:latin typeface="Arial"/>
                <a:cs typeface="Arial"/>
              </a:rPr>
              <a:t> </a:t>
            </a:r>
            <a:r>
              <a:rPr lang="en-US" sz="8800" dirty="0" err="1">
                <a:solidFill>
                  <a:schemeClr val="tx1"/>
                </a:solidFill>
                <a:latin typeface="Arial"/>
                <a:cs typeface="Arial"/>
              </a:rPr>
              <a:t>est</a:t>
            </a:r>
            <a:r>
              <a:rPr lang="en-US" sz="8800" dirty="0">
                <a:solidFill>
                  <a:schemeClr val="tx1"/>
                </a:solidFill>
                <a:latin typeface="Arial"/>
                <a:cs typeface="Arial"/>
              </a:rPr>
              <a:t> le </a:t>
            </a:r>
            <a:r>
              <a:rPr lang="en-US" sz="8800" dirty="0" err="1">
                <a:solidFill>
                  <a:schemeClr val="tx1"/>
                </a:solidFill>
                <a:latin typeface="Arial"/>
                <a:cs typeface="Arial"/>
              </a:rPr>
              <a:t>ténofovir</a:t>
            </a:r>
            <a:endParaRPr lang="en-US" sz="8800" dirty="0">
              <a:solidFill>
                <a:schemeClr val="tx1"/>
              </a:solidFill>
              <a:latin typeface="Arial"/>
              <a:cs typeface="Arial"/>
            </a:endParaRPr>
          </a:p>
          <a:p>
            <a:pPr marL="694944" lvl="1" indent="-347472">
              <a:lnSpc>
                <a:spcPct val="110000"/>
              </a:lnSpc>
              <a:buSzPct val="60000"/>
              <a:buFont typeface="Wingdings" charset="2"/>
              <a:buChar char=""/>
            </a:pPr>
            <a:r>
              <a:rPr lang="en-US" sz="8000" dirty="0" err="1">
                <a:solidFill>
                  <a:schemeClr val="tx1"/>
                </a:solidFill>
                <a:latin typeface="Arial"/>
                <a:cs typeface="Arial"/>
              </a:rPr>
              <a:t>taux</a:t>
            </a:r>
            <a:r>
              <a:rPr lang="en-US" sz="8000" dirty="0">
                <a:solidFill>
                  <a:schemeClr val="tx1"/>
                </a:solidFill>
                <a:latin typeface="Arial"/>
                <a:cs typeface="Arial"/>
              </a:rPr>
              <a:t> </a:t>
            </a:r>
            <a:r>
              <a:rPr lang="en-US" sz="8000" dirty="0" err="1">
                <a:solidFill>
                  <a:schemeClr val="tx1"/>
                </a:solidFill>
                <a:latin typeface="Arial"/>
                <a:cs typeface="Arial"/>
              </a:rPr>
              <a:t>d'anomalies</a:t>
            </a:r>
            <a:r>
              <a:rPr lang="en-US" sz="8000" dirty="0">
                <a:solidFill>
                  <a:schemeClr val="tx1"/>
                </a:solidFill>
                <a:latin typeface="Arial"/>
                <a:cs typeface="Arial"/>
              </a:rPr>
              <a:t> </a:t>
            </a:r>
            <a:r>
              <a:rPr lang="en-US" sz="8000" dirty="0" err="1">
                <a:solidFill>
                  <a:schemeClr val="tx1"/>
                </a:solidFill>
                <a:latin typeface="Arial"/>
                <a:cs typeface="Arial"/>
              </a:rPr>
              <a:t>congénitales</a:t>
            </a:r>
            <a:r>
              <a:rPr lang="en-US" sz="8000" dirty="0">
                <a:solidFill>
                  <a:schemeClr val="tx1"/>
                </a:solidFill>
                <a:latin typeface="Arial"/>
                <a:cs typeface="Arial"/>
              </a:rPr>
              <a:t> comparable </a:t>
            </a:r>
            <a:r>
              <a:rPr lang="en-US" sz="8000" dirty="0" err="1">
                <a:solidFill>
                  <a:schemeClr val="tx1"/>
                </a:solidFill>
                <a:latin typeface="Arial"/>
                <a:cs typeface="Arial"/>
              </a:rPr>
              <a:t>à</a:t>
            </a:r>
            <a:r>
              <a:rPr lang="en-US" sz="8000" dirty="0">
                <a:solidFill>
                  <a:schemeClr val="tx1"/>
                </a:solidFill>
                <a:latin typeface="Arial"/>
                <a:cs typeface="Arial"/>
              </a:rPr>
              <a:t> </a:t>
            </a:r>
            <a:r>
              <a:rPr lang="en-US" sz="8000" dirty="0" err="1">
                <a:solidFill>
                  <a:schemeClr val="tx1"/>
                </a:solidFill>
                <a:latin typeface="Arial"/>
                <a:cs typeface="Arial"/>
              </a:rPr>
              <a:t>celui</a:t>
            </a:r>
            <a:r>
              <a:rPr lang="en-US" sz="8000" dirty="0">
                <a:solidFill>
                  <a:schemeClr val="tx1"/>
                </a:solidFill>
                <a:latin typeface="Arial"/>
                <a:cs typeface="Arial"/>
              </a:rPr>
              <a:t> de la population </a:t>
            </a:r>
            <a:r>
              <a:rPr lang="en-US" sz="8000" dirty="0" err="1" smtClean="0">
                <a:solidFill>
                  <a:schemeClr val="tx1"/>
                </a:solidFill>
                <a:latin typeface="Arial"/>
                <a:cs typeface="Arial"/>
              </a:rPr>
              <a:t>générale</a:t>
            </a:r>
            <a:endParaRPr lang="en-US" sz="96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8800" dirty="0" err="1" smtClean="0">
                <a:solidFill>
                  <a:schemeClr val="tx1"/>
                </a:solidFill>
                <a:latin typeface="Arial"/>
                <a:cs typeface="Arial"/>
              </a:rPr>
              <a:t>Interféron</a:t>
            </a:r>
            <a:r>
              <a:rPr lang="en-US" sz="8800" dirty="0" smtClean="0">
                <a:solidFill>
                  <a:schemeClr val="tx1"/>
                </a:solidFill>
                <a:latin typeface="Arial"/>
                <a:cs typeface="Arial"/>
              </a:rPr>
              <a:t> </a:t>
            </a:r>
            <a:r>
              <a:rPr lang="en-US" sz="8800" dirty="0">
                <a:solidFill>
                  <a:schemeClr val="tx1"/>
                </a:solidFill>
                <a:latin typeface="Arial"/>
                <a:cs typeface="Arial"/>
              </a:rPr>
              <a:t>contre-indiqué</a:t>
            </a:r>
            <a:endParaRPr lang="en-US" sz="88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8800" dirty="0">
                <a:solidFill>
                  <a:schemeClr val="tx1"/>
                </a:solidFill>
                <a:latin typeface="Arial"/>
                <a:cs typeface="Arial"/>
              </a:rPr>
              <a:t>Risque de poussée de VHB - étroite surveillance requise</a:t>
            </a:r>
            <a:endParaRPr lang="en-US" sz="8800" dirty="0" smtClean="0">
              <a:solidFill>
                <a:schemeClr val="tx1"/>
              </a:solidFill>
              <a:latin typeface="Arial"/>
              <a:cs typeface="Arial"/>
            </a:endParaRPr>
          </a:p>
          <a:p>
            <a:pPr marL="694944" lvl="1" indent="-347472">
              <a:lnSpc>
                <a:spcPct val="110000"/>
              </a:lnSpc>
              <a:buSzPct val="60000"/>
              <a:buFont typeface="Wingdings" charset="2"/>
              <a:buChar char=""/>
            </a:pPr>
            <a:r>
              <a:rPr lang="en-US" sz="8000" dirty="0">
                <a:solidFill>
                  <a:schemeClr val="tx1"/>
                </a:solidFill>
                <a:latin typeface="Arial"/>
                <a:cs typeface="Arial"/>
              </a:rPr>
              <a:t>mère non traitée</a:t>
            </a:r>
            <a:endParaRPr lang="en-US" sz="8000" dirty="0" smtClean="0">
              <a:solidFill>
                <a:schemeClr val="tx1"/>
              </a:solidFill>
              <a:latin typeface="Arial"/>
              <a:cs typeface="Arial"/>
            </a:endParaRPr>
          </a:p>
          <a:p>
            <a:pPr marL="694944" lvl="1" indent="-347472">
              <a:lnSpc>
                <a:spcPct val="110000"/>
              </a:lnSpc>
              <a:buSzPct val="60000"/>
              <a:buFont typeface="Wingdings" charset="2"/>
              <a:buChar char=""/>
            </a:pPr>
            <a:r>
              <a:rPr lang="en-US" sz="8000" dirty="0">
                <a:solidFill>
                  <a:schemeClr val="tx1"/>
                </a:solidFill>
                <a:latin typeface="Arial"/>
                <a:cs typeface="Arial"/>
              </a:rPr>
              <a:t>si les antiviraux sont arrêtés pendant la grossesse ou peu après l'accouchement</a:t>
            </a:r>
          </a:p>
          <a:p>
            <a:endParaRPr lang="en-US" dirty="0"/>
          </a:p>
        </p:txBody>
      </p:sp>
      <p:sp>
        <p:nvSpPr>
          <p:cNvPr id="5" name="TextBox 4"/>
          <p:cNvSpPr txBox="1"/>
          <p:nvPr/>
        </p:nvSpPr>
        <p:spPr>
          <a:xfrm>
            <a:off x="146304" y="6373368"/>
            <a:ext cx="12013628" cy="483722"/>
          </a:xfrm>
          <a:prstGeom prst="rect">
            <a:avLst/>
          </a:prstGeom>
          <a:noFill/>
        </p:spPr>
        <p:txBody>
          <a:bodyPr wrap="square" rtlCol="0">
            <a:spAutoFit/>
          </a:bodyPr>
          <a:lstStyle/>
          <a:p>
            <a:pPr>
              <a:lnSpc>
                <a:spcPct val="90000"/>
              </a:lnSpc>
            </a:pPr>
            <a:r>
              <a:rPr lang="en-US" sz="1400" dirty="0" smtClean="0">
                <a:solidFill>
                  <a:schemeClr val="bg1"/>
                </a:solidFill>
                <a:latin typeface="Arial" panose="020B0604020202020204" pitchFamily="34" charset="0"/>
                <a:cs typeface="Arial" panose="020B0604020202020204" pitchFamily="34" charset="0"/>
              </a:rPr>
              <a:t>Directives unifiées sur l'utilisation de médicaments antirétroviraux pour le traitement et la prévention de l'infection par le VIH: recommandations pour </a:t>
            </a:r>
            <a:br>
              <a:rPr lang="en-US" sz="1400" dirty="0" smtClean="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une approche de santé publique.  Genève : Organisation mondiale de la Santé 2013 ; Hepatology 2009 50 (3) : 661 ; J Hepatol 2012 ; 57 (1) : 167   </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2038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4000" b="1" dirty="0">
                <a:solidFill>
                  <a:schemeClr val="accent1"/>
                </a:solidFill>
                <a:latin typeface="Arial"/>
                <a:cs typeface="Arial"/>
              </a:rPr>
              <a:t>Transmission du VHB de la mère à l'enfant</a:t>
            </a:r>
          </a:p>
        </p:txBody>
      </p:sp>
      <p:sp>
        <p:nvSpPr>
          <p:cNvPr id="3" name="Content Placeholder 2"/>
          <p:cNvSpPr>
            <a:spLocks noGrp="1"/>
          </p:cNvSpPr>
          <p:nvPr>
            <p:ph idx="1"/>
          </p:nvPr>
        </p:nvSpPr>
        <p:spPr>
          <a:xfrm>
            <a:off x="1188720" y="1938528"/>
            <a:ext cx="9677400" cy="4343400"/>
          </a:xfrm>
        </p:spPr>
        <p:txBody>
          <a:bodyPr>
            <a:normAutofit fontScale="92500"/>
          </a:bodyPr>
          <a:lstStyle/>
          <a:p>
            <a:pPr marL="347472" indent="-347472">
              <a:lnSpc>
                <a:spcPct val="110000"/>
              </a:lnSpc>
              <a:buSzPct val="110000"/>
              <a:buFont typeface="Wingdings" charset="2"/>
              <a:buChar char="§"/>
            </a:pPr>
            <a:r>
              <a:rPr lang="en-US" sz="2595" dirty="0" smtClean="0">
                <a:solidFill>
                  <a:schemeClr val="tx1"/>
                </a:solidFill>
                <a:latin typeface="Arial"/>
                <a:cs typeface="Arial"/>
              </a:rPr>
              <a:t>Plus de 60 millions de nouvelles infections par le VHB chaque année</a:t>
            </a:r>
          </a:p>
          <a:p>
            <a:pPr marL="347472" indent="-347472">
              <a:lnSpc>
                <a:spcPct val="110000"/>
              </a:lnSpc>
              <a:buSzPct val="110000"/>
              <a:buFont typeface="Wingdings" charset="2"/>
              <a:buChar char="§"/>
            </a:pPr>
            <a:r>
              <a:rPr lang="en-US" sz="2595" dirty="0" smtClean="0">
                <a:solidFill>
                  <a:schemeClr val="tx1"/>
                </a:solidFill>
                <a:latin typeface="Arial"/>
                <a:cs typeface="Arial"/>
              </a:rPr>
              <a:t>La majorité des infections sont acquises dans la période périnatale/néonatale ou dans la petite enfance </a:t>
            </a:r>
          </a:p>
          <a:p>
            <a:pPr marL="347472" indent="-347472">
              <a:lnSpc>
                <a:spcPct val="110000"/>
              </a:lnSpc>
              <a:buSzPct val="110000"/>
              <a:buFont typeface="Wingdings" charset="2"/>
              <a:buChar char="§"/>
            </a:pPr>
            <a:r>
              <a:rPr lang="en-US" sz="2595" dirty="0" smtClean="0">
                <a:solidFill>
                  <a:schemeClr val="tx1"/>
                </a:solidFill>
                <a:latin typeface="Arial"/>
                <a:cs typeface="Arial"/>
              </a:rPr>
              <a:t>Les infections périnatales sont le réservoir d'infection dans les zones à forte endémie, par exemple la Chine et l'Asie du Sud-Est</a:t>
            </a:r>
          </a:p>
          <a:p>
            <a:pPr marL="347472" indent="-347472">
              <a:lnSpc>
                <a:spcPct val="110000"/>
              </a:lnSpc>
              <a:buSzPct val="110000"/>
              <a:buFont typeface="Wingdings" charset="2"/>
              <a:buChar char="§"/>
            </a:pPr>
            <a:r>
              <a:rPr lang="en-US" sz="2595" dirty="0" smtClean="0">
                <a:solidFill>
                  <a:schemeClr val="tx1"/>
                </a:solidFill>
                <a:latin typeface="Arial"/>
                <a:cs typeface="Arial"/>
              </a:rPr>
              <a:t>La transmission horizontale dans la petite enfance des membres infectés de la famille (6 mois à 5 ans) représente la plupart des infections en Afrique subsaharienne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68436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3"/>
            <a:ext cx="10055781" cy="1453896"/>
          </a:xfrm>
        </p:spPr>
        <p:txBody>
          <a:bodyPr>
            <a:normAutofit/>
          </a:bodyPr>
          <a:lstStyle/>
          <a:p>
            <a:r>
              <a:rPr lang="en-US" sz="4000" b="1" dirty="0" smtClean="0">
                <a:solidFill>
                  <a:schemeClr val="accent1"/>
                </a:solidFill>
                <a:latin typeface="Arial"/>
                <a:cs typeface="Arial"/>
              </a:rPr>
              <a:t>Transmission périnatale du HBV</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8229600" cy="4525963"/>
          </a:xfrm>
        </p:spPr>
        <p:txBody>
          <a:bodyPr>
            <a:normAutofit/>
          </a:bodyPr>
          <a:lstStyle/>
          <a:p>
            <a:pPr marL="347472" indent="-347472">
              <a:lnSpc>
                <a:spcPct val="100000"/>
              </a:lnSpc>
              <a:buNone/>
            </a:pPr>
            <a:r>
              <a:rPr lang="en-US" sz="2400" b="1" dirty="0">
                <a:solidFill>
                  <a:schemeClr val="accent1"/>
                </a:solidFill>
                <a:latin typeface="Arial"/>
                <a:cs typeface="Arial"/>
              </a:rPr>
              <a:t>Une infection périnatale se produit :</a:t>
            </a:r>
            <a:endParaRPr lang="en-US" sz="2400" dirty="0">
              <a:solidFill>
                <a:schemeClr val="accent1"/>
              </a:solidFill>
              <a:latin typeface="Arial"/>
              <a:cs typeface="Arial"/>
            </a:endParaRPr>
          </a:p>
          <a:p>
            <a:pPr marL="347472" indent="-347472">
              <a:lnSpc>
                <a:spcPct val="100000"/>
              </a:lnSpc>
              <a:buFont typeface="Wingdings" panose="05000000000000000000" pitchFamily="2" charset="2"/>
              <a:buChar char="§"/>
            </a:pPr>
            <a:r>
              <a:rPr lang="en-US" sz="2400" dirty="0">
                <a:solidFill>
                  <a:schemeClr val="tx1"/>
                </a:solidFill>
                <a:latin typeface="Arial"/>
                <a:cs typeface="Arial"/>
              </a:rPr>
              <a:t> In utero (rare)</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 Pendant l'accouchement</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 Après la naissance</a:t>
            </a:r>
          </a:p>
          <a:p>
            <a:pPr marL="347472" indent="-347472">
              <a:lnSpc>
                <a:spcPct val="100000"/>
              </a:lnSpc>
              <a:buFont typeface="Wingdings" panose="05000000000000000000" pitchFamily="2" charset="2"/>
              <a:buChar char="§"/>
            </a:pPr>
            <a:r>
              <a:rPr lang="en-US" sz="2400" dirty="0">
                <a:solidFill>
                  <a:schemeClr val="tx1"/>
                </a:solidFill>
                <a:latin typeface="Arial"/>
                <a:cs typeface="Arial"/>
              </a:rPr>
              <a:t> Par allaitement maternel (controversé)</a:t>
            </a:r>
          </a:p>
          <a:p>
            <a:pPr marL="347472" indent="-347472">
              <a:lnSpc>
                <a:spcPct val="100000"/>
              </a:lnSpc>
              <a:buNone/>
            </a:pPr>
            <a:endParaRPr lang="en-US" sz="2400" dirty="0"/>
          </a:p>
        </p:txBody>
      </p:sp>
      <p:sp>
        <p:nvSpPr>
          <p:cNvPr id="6" name="TextBox 5"/>
          <p:cNvSpPr txBox="1"/>
          <p:nvPr/>
        </p:nvSpPr>
        <p:spPr>
          <a:xfrm>
            <a:off x="170197" y="6427296"/>
            <a:ext cx="2247230" cy="307777"/>
          </a:xfrm>
          <a:prstGeom prst="rect">
            <a:avLst/>
          </a:prstGeom>
          <a:noFill/>
        </p:spPr>
        <p:txBody>
          <a:bodyPr wrap="none" rtlCol="0">
            <a:spAutoFit/>
          </a:bodyPr>
          <a:lstStyle/>
          <a:p>
            <a:r>
              <a:rPr lang="en-US" sz="1400" dirty="0">
                <a:solidFill>
                  <a:schemeClr val="bg1"/>
                </a:solidFill>
                <a:latin typeface="Arial"/>
                <a:cs typeface="Arial"/>
              </a:rPr>
              <a:t>J. Med Virol 2002 ; 67 (1) : 20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66986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3600" b="1" dirty="0" smtClean="0">
                <a:solidFill>
                  <a:schemeClr val="accent1"/>
                </a:solidFill>
                <a:latin typeface="Arial"/>
                <a:cs typeface="Arial"/>
              </a:rPr>
              <a:t>Facteurs de risque pour une transmission périnatale du VHB</a:t>
            </a:r>
            <a:endParaRPr lang="en-US" sz="3600" b="1" dirty="0">
              <a:solidFill>
                <a:schemeClr val="accent1"/>
              </a:solidFill>
              <a:latin typeface="Arial"/>
              <a:cs typeface="Arial"/>
            </a:endParaRPr>
          </a:p>
        </p:txBody>
      </p:sp>
      <p:sp>
        <p:nvSpPr>
          <p:cNvPr id="3" name="Content Placeholder 2"/>
          <p:cNvSpPr>
            <a:spLocks noGrp="1"/>
          </p:cNvSpPr>
          <p:nvPr>
            <p:ph idx="1"/>
          </p:nvPr>
        </p:nvSpPr>
        <p:spPr>
          <a:xfrm>
            <a:off x="1188720" y="1938528"/>
            <a:ext cx="9891464" cy="4525963"/>
          </a:xfrm>
        </p:spPr>
        <p:txBody>
          <a:bodyPr>
            <a:normAutofit/>
          </a:bodyPr>
          <a:lstStyle/>
          <a:p>
            <a:pPr marL="347472" indent="-347472">
              <a:lnSpc>
                <a:spcPct val="100000"/>
              </a:lnSpc>
              <a:buSzPct val="110000"/>
              <a:buFont typeface="Wingdings" charset="2"/>
              <a:buChar char="§"/>
            </a:pPr>
            <a:r>
              <a:rPr lang="en-US" sz="2400" dirty="0" smtClean="0">
                <a:solidFill>
                  <a:schemeClr val="tx1"/>
                </a:solidFill>
                <a:latin typeface="Arial"/>
                <a:cs typeface="Arial"/>
              </a:rPr>
              <a:t>Mère positive au HBeAg</a:t>
            </a:r>
          </a:p>
          <a:p>
            <a:pPr marL="694944" indent="-347472">
              <a:lnSpc>
                <a:spcPct val="100000"/>
              </a:lnSpc>
              <a:buSzPct val="60000"/>
              <a:buFont typeface="Wingdings" charset="2"/>
              <a:buChar char=""/>
            </a:pPr>
            <a:r>
              <a:rPr lang="en-US" sz="2400" dirty="0" smtClean="0">
                <a:solidFill>
                  <a:schemeClr val="tx1"/>
                </a:solidFill>
                <a:latin typeface="Arial"/>
                <a:cs typeface="Arial"/>
              </a:rPr>
              <a:t>&gt; 90 % d'infection de l'enfant sans traitement</a:t>
            </a:r>
          </a:p>
          <a:p>
            <a:pPr marL="347472" indent="-347472">
              <a:lnSpc>
                <a:spcPct val="100000"/>
              </a:lnSpc>
              <a:buSzPct val="110000"/>
              <a:buFont typeface="Wingdings" charset="2"/>
              <a:buChar char="§"/>
            </a:pPr>
            <a:r>
              <a:rPr lang="en-US" sz="2400" dirty="0" smtClean="0">
                <a:solidFill>
                  <a:schemeClr val="tx1"/>
                </a:solidFill>
                <a:latin typeface="Arial"/>
                <a:cs typeface="Arial"/>
              </a:rPr>
              <a:t>ADN HBV maternel élevé (&gt;7,3 log 10 UI/mL)</a:t>
            </a:r>
          </a:p>
          <a:p>
            <a:pPr marL="347472" indent="-347472">
              <a:lnSpc>
                <a:spcPct val="100000"/>
              </a:lnSpc>
              <a:buSzPct val="110000"/>
              <a:buFont typeface="Wingdings" charset="2"/>
              <a:buChar char="§"/>
            </a:pPr>
            <a:r>
              <a:rPr lang="en-US" sz="2400" dirty="0" smtClean="0">
                <a:solidFill>
                  <a:schemeClr val="tx1"/>
                </a:solidFill>
                <a:latin typeface="Arial"/>
                <a:cs typeface="Arial"/>
              </a:rPr>
              <a:t>HBV maternel aigu au 2e ou 3e trimestre ou dans les 2 mois suivant l'accouchement</a:t>
            </a:r>
          </a:p>
          <a:p>
            <a:pPr marL="347472" indent="-347472">
              <a:lnSpc>
                <a:spcPct val="100000"/>
              </a:lnSpc>
              <a:buSzPct val="110000"/>
              <a:buFont typeface="Wingdings" charset="2"/>
              <a:buChar char="§"/>
            </a:pPr>
            <a:r>
              <a:rPr lang="en-US" sz="2400" dirty="0">
                <a:solidFill>
                  <a:schemeClr val="tx1"/>
                </a:solidFill>
                <a:latin typeface="Arial"/>
                <a:cs typeface="Arial"/>
              </a:rPr>
              <a:t>Risque réduit à &lt;10 % avec une immunisation active-passive</a:t>
            </a: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a:p>
            <a:pPr marL="0" indent="0">
              <a:lnSpc>
                <a:spcPct val="100000"/>
              </a:lnSpc>
              <a:buNone/>
            </a:pPr>
            <a:endParaRPr lang="en-US" sz="2400" dirty="0">
              <a:latin typeface="Arial"/>
              <a:cs typeface="Arial"/>
            </a:endParaRPr>
          </a:p>
        </p:txBody>
      </p:sp>
      <p:sp>
        <p:nvSpPr>
          <p:cNvPr id="5" name="TextBox 4"/>
          <p:cNvSpPr txBox="1"/>
          <p:nvPr/>
        </p:nvSpPr>
        <p:spPr>
          <a:xfrm>
            <a:off x="146304" y="6455664"/>
            <a:ext cx="6408712" cy="307777"/>
          </a:xfrm>
          <a:prstGeom prst="rect">
            <a:avLst/>
          </a:prstGeom>
          <a:noFill/>
        </p:spPr>
        <p:txBody>
          <a:bodyPr wrap="square" rtlCol="0">
            <a:spAutoFit/>
          </a:bodyPr>
          <a:lstStyle/>
          <a:p>
            <a:r>
              <a:rPr lang="hr-HR" sz="1400" dirty="0">
                <a:solidFill>
                  <a:schemeClr val="bg1"/>
                </a:solidFill>
                <a:latin typeface="Arial"/>
                <a:cs typeface="Arial"/>
              </a:rPr>
              <a:t>J Viral Hepat 2009 ; 16 (2) : 94 ; J Viral Hepat 2003 ; 10 (4) : 294  </a:t>
            </a:r>
            <a:endParaRPr lang="en-US" sz="1400" dirty="0">
              <a:solidFill>
                <a:schemeClr val="bg1"/>
              </a:solidFill>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1542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Âge lors de l'infection par le VHB et chronicité</a:t>
            </a:r>
          </a:p>
        </p:txBody>
      </p:sp>
      <p:sp>
        <p:nvSpPr>
          <p:cNvPr id="3" name="Content Placeholder 2"/>
          <p:cNvSpPr>
            <a:spLocks noGrp="1"/>
          </p:cNvSpPr>
          <p:nvPr>
            <p:ph idx="1"/>
          </p:nvPr>
        </p:nvSpPr>
        <p:spPr>
          <a:xfrm>
            <a:off x="1188720" y="1938528"/>
            <a:ext cx="10055781" cy="4525963"/>
          </a:xfrm>
        </p:spPr>
        <p:txBody>
          <a:bodyPr>
            <a:noAutofit/>
          </a:bodyPr>
          <a:lstStyle/>
          <a:p>
            <a:pPr marL="347472" indent="-347472">
              <a:lnSpc>
                <a:spcPct val="100000"/>
              </a:lnSpc>
              <a:buNone/>
            </a:pPr>
            <a:r>
              <a:rPr lang="en-US" sz="2400" b="1" dirty="0" smtClean="0">
                <a:solidFill>
                  <a:schemeClr val="accent1"/>
                </a:solidFill>
                <a:latin typeface="Arial"/>
                <a:cs typeface="Arial"/>
              </a:rPr>
              <a:t>Chronicité du VHB déterminée par l'âge d'infection</a:t>
            </a:r>
            <a:endParaRPr lang="en-US" sz="2400" dirty="0" smtClean="0">
              <a:latin typeface="Arial"/>
              <a:cs typeface="Arial"/>
            </a:endParaRPr>
          </a:p>
          <a:p>
            <a:pPr marL="347472" indent="-347472">
              <a:lnSpc>
                <a:spcPct val="100000"/>
              </a:lnSpc>
              <a:buFont typeface="Wingdings" charset="2"/>
              <a:buChar char="§"/>
            </a:pPr>
            <a:r>
              <a:rPr lang="en-US" sz="2400" dirty="0" smtClean="0">
                <a:solidFill>
                  <a:schemeClr val="tx1"/>
                </a:solidFill>
                <a:latin typeface="Arial"/>
                <a:cs typeface="Arial"/>
              </a:rPr>
              <a:t>90 % après infection néonatale (mères positives au AgHBe)</a:t>
            </a:r>
          </a:p>
          <a:p>
            <a:pPr marL="347472" indent="-347472">
              <a:lnSpc>
                <a:spcPct val="100000"/>
              </a:lnSpc>
              <a:buFont typeface="Wingdings" charset="2"/>
              <a:buChar char="§"/>
            </a:pPr>
            <a:r>
              <a:rPr lang="en-US" sz="2400" dirty="0" smtClean="0">
                <a:solidFill>
                  <a:schemeClr val="tx1"/>
                </a:solidFill>
                <a:latin typeface="Arial"/>
                <a:cs typeface="Arial"/>
              </a:rPr>
              <a:t>20-60 % en cas d'infection pendant la petite enfance (&lt;5 ans)</a:t>
            </a:r>
          </a:p>
          <a:p>
            <a:pPr marL="347472" indent="-347472">
              <a:lnSpc>
                <a:spcPct val="100000"/>
              </a:lnSpc>
              <a:buFont typeface="Wingdings" charset="2"/>
              <a:buChar char="§"/>
            </a:pPr>
            <a:r>
              <a:rPr lang="en-US" sz="2400" dirty="0" smtClean="0">
                <a:solidFill>
                  <a:schemeClr val="tx1"/>
                </a:solidFill>
                <a:latin typeface="Arial"/>
                <a:cs typeface="Arial"/>
              </a:rPr>
              <a:t>&lt;5 % avec une acquisition à l'âge adulte</a:t>
            </a:r>
            <a:endParaRPr lang="en-US" sz="2400" dirty="0" smtClean="0">
              <a:latin typeface="Arial"/>
              <a:cs typeface="Arial"/>
            </a:endParaRPr>
          </a:p>
          <a:p>
            <a:pPr marL="347472" indent="-347472">
              <a:lnSpc>
                <a:spcPct val="100000"/>
              </a:lnSpc>
              <a:buNone/>
            </a:pPr>
            <a:r>
              <a:rPr lang="en-US" sz="2400" b="1" dirty="0" smtClean="0">
                <a:solidFill>
                  <a:schemeClr val="accent1"/>
                </a:solidFill>
                <a:latin typeface="Arial"/>
                <a:cs typeface="Arial"/>
              </a:rPr>
              <a:t>Prévention d'une infection néonatale ou pendant la petite enfance cruciale</a:t>
            </a:r>
          </a:p>
          <a:p>
            <a:pPr marL="347472" indent="-347472">
              <a:lnSpc>
                <a:spcPct val="100000"/>
              </a:lnSpc>
              <a:buFont typeface="Wingdings" charset="2"/>
              <a:buChar char="§"/>
            </a:pPr>
            <a:r>
              <a:rPr lang="en-US" sz="2400" dirty="0">
                <a:solidFill>
                  <a:schemeClr val="tx1"/>
                </a:solidFill>
                <a:latin typeface="Arial"/>
                <a:cs typeface="Arial"/>
              </a:rPr>
              <a:t>Empêche la chronicité et les complications suivantes d'une maladie hépatique chronique et du </a:t>
            </a:r>
            <a:r>
              <a:rPr lang="en-US" sz="2400" dirty="0" smtClean="0">
                <a:solidFill>
                  <a:schemeClr val="tx1"/>
                </a:solidFill>
                <a:latin typeface="Arial"/>
                <a:cs typeface="Arial"/>
              </a:rPr>
              <a:t>CHC</a:t>
            </a:r>
            <a:endParaRPr lang="en-US" sz="2400" dirty="0">
              <a:solidFill>
                <a:schemeClr val="tx1"/>
              </a:solidFill>
              <a:latin typeface="Arial"/>
              <a:cs typeface="Arial"/>
            </a:endParaRPr>
          </a:p>
          <a:p>
            <a:pPr marL="347472" indent="-347472">
              <a:lnSpc>
                <a:spcPct val="100000"/>
              </a:lnSpc>
            </a:pPr>
            <a:endParaRPr lang="en-US" sz="2400" dirty="0">
              <a:latin typeface="Arial"/>
              <a:cs typeface="Arial"/>
            </a:endParaRPr>
          </a:p>
          <a:p>
            <a:pPr marL="347472" indent="-347472">
              <a:lnSpc>
                <a:spcPct val="100000"/>
              </a:lnSpc>
              <a:buNone/>
            </a:pPr>
            <a:endParaRPr lang="en-US" sz="240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79408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b="3704"/>
          <a:stretch>
            <a:fillRect/>
          </a:stretch>
        </p:blipFill>
        <p:spPr>
          <a:xfrm>
            <a:off x="1773932" y="1905000"/>
            <a:ext cx="8617350" cy="4191000"/>
          </a:xfrm>
          <a:prstGeom prst="rect">
            <a:avLst/>
          </a:prstGeom>
        </p:spPr>
      </p:pic>
      <p:sp>
        <p:nvSpPr>
          <p:cNvPr id="4" name="TextBox 3"/>
          <p:cNvSpPr txBox="1"/>
          <p:nvPr/>
        </p:nvSpPr>
        <p:spPr>
          <a:xfrm>
            <a:off x="150812" y="6455664"/>
            <a:ext cx="8617350" cy="307777"/>
          </a:xfrm>
          <a:prstGeom prst="rect">
            <a:avLst/>
          </a:prstGeom>
          <a:noFill/>
        </p:spPr>
        <p:txBody>
          <a:bodyPr wrap="non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chronique de l'hépatite B </a:t>
            </a:r>
            <a:endParaRPr lang="en-US" sz="1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66412" y="178231"/>
            <a:ext cx="1493520" cy="1451610"/>
          </a:xfrm>
          <a:prstGeom prst="rect">
            <a:avLst/>
          </a:prstGeom>
        </p:spPr>
      </p:pic>
      <p:cxnSp>
        <p:nvCxnSpPr>
          <p:cNvPr id="6" name="Straight Connector 5"/>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96994" y="286604"/>
            <a:ext cx="10055781" cy="1450757"/>
          </a:xfrm>
          <a:prstGeom prst="rect">
            <a:avLst/>
          </a:prstGeom>
        </p:spPr>
        <p:txBody>
          <a:bodyPr vert="horz" lIns="91440" tIns="45720" rIns="91440" bIns="45720" rtlCol="0" anchor="b">
            <a:normAutofit/>
          </a:bodyPr>
          <a:lstStyle/>
          <a:p>
            <a:pPr marL="0" marR="0" lvl="0" indent="0" algn="l" defTabSz="914126" rtl="0" eaLnBrk="1" fontAlgn="auto" latinLnBrk="0" hangingPunct="1">
              <a:lnSpc>
                <a:spcPct val="85000"/>
              </a:lnSpc>
              <a:spcBef>
                <a:spcPct val="0"/>
              </a:spcBef>
              <a:spcAft>
                <a:spcPts val="0"/>
              </a:spcAft>
              <a:buClrTx/>
              <a:buSzTx/>
              <a:buFontTx/>
              <a:buNone/>
              <a:tabLst/>
              <a:defRPr/>
            </a:pPr>
            <a:r>
              <a:rPr kumimoji="0" lang="en-US" sz="2400" b="1" strike="noStrike" kern="1200" cap="none" spc="-50" normalizeH="0" baseline="0" noProof="0" dirty="0" smtClean="0">
                <a:ln>
                  <a:noFill/>
                </a:ln>
                <a:solidFill>
                  <a:schemeClr val="accent1"/>
                </a:solidFill>
                <a:effectLst/>
                <a:uLnTx/>
                <a:uFillTx/>
                <a:latin typeface="Arial"/>
                <a:ea typeface="+mj-ea"/>
                <a:cs typeface="Arial"/>
              </a:rPr>
              <a:t>Âge lors de l'acquisition du VHB et chronicité (suite)</a:t>
            </a:r>
            <a:endParaRPr kumimoji="0" lang="en-US" sz="2400" b="1" i="0" u="none" strike="noStrike" kern="1200" cap="none" spc="-5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20464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Autofit/>
          </a:bodyPr>
          <a:lstStyle/>
          <a:p>
            <a:pPr algn="l"/>
            <a:r>
              <a:rPr lang="en-US" sz="4000" b="1" dirty="0" smtClean="0">
                <a:solidFill>
                  <a:schemeClr val="accent1"/>
                </a:solidFill>
                <a:latin typeface="Arial"/>
                <a:cs typeface="Arial"/>
              </a:rPr>
              <a:t>Prévention de la transmission du VHB de la mère à l'enfant</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163492" cy="4472136"/>
          </a:xfrm>
        </p:spPr>
        <p:txBody>
          <a:bodyPr>
            <a:normAutofit fontScale="92500" lnSpcReduction="10000"/>
          </a:bodyPr>
          <a:lstStyle/>
          <a:p>
            <a:pPr>
              <a:lnSpc>
                <a:spcPct val="100000"/>
              </a:lnSpc>
            </a:pPr>
            <a:r>
              <a:rPr lang="en-US" sz="2400" b="1" dirty="0" smtClean="0">
                <a:solidFill>
                  <a:schemeClr val="accent1"/>
                </a:solidFill>
                <a:latin typeface="Arial"/>
                <a:cs typeface="Arial"/>
              </a:rPr>
              <a:t>Relation significative entre le taux d'ADN VHB maternel et le taux d'infection persistante chez le nourrisson (&gt; 8 log10 copies/mL ou ~ 7,3 log10 IU/ mL)</a:t>
            </a:r>
            <a:endParaRPr lang="en-US" sz="2400" b="1" dirty="0">
              <a:solidFill>
                <a:schemeClr val="accent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2200" dirty="0" smtClean="0">
                <a:solidFill>
                  <a:schemeClr val="tx1"/>
                </a:solidFill>
                <a:latin typeface="Arial"/>
                <a:cs typeface="Arial"/>
              </a:rPr>
              <a:t>Mères positives et négatives au HBeAg</a:t>
            </a:r>
            <a:endParaRPr lang="en-US" sz="22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smtClean="0">
                <a:solidFill>
                  <a:schemeClr val="tx1"/>
                </a:solidFill>
                <a:latin typeface="Arial"/>
                <a:cs typeface="Arial"/>
              </a:rPr>
              <a:t>Le traitement par la lamivudine ou le ténofovir doit être envisagé au 3ème trimestre chez les mères atteintes d'une virémie élevée pour prévenir la TME ; ténofovir antiviral préféré</a:t>
            </a:r>
            <a:endParaRPr lang="en-US" sz="2200" baseline="-25000" dirty="0">
              <a:solidFill>
                <a:schemeClr val="tx1"/>
              </a:solidFill>
              <a:latin typeface="Arial"/>
              <a:cs typeface="Arial"/>
            </a:endParaRPr>
          </a:p>
          <a:p>
            <a:pPr marL="347472" lvl="1" indent="-347472">
              <a:lnSpc>
                <a:spcPct val="100000"/>
              </a:lnSpc>
              <a:buFont typeface="Wingdings" panose="05000000000000000000" pitchFamily="2" charset="2"/>
              <a:buChar char="§"/>
            </a:pPr>
            <a:r>
              <a:rPr lang="en-US" sz="2200" dirty="0" smtClean="0">
                <a:solidFill>
                  <a:schemeClr val="tx1"/>
                </a:solidFill>
                <a:latin typeface="Arial"/>
                <a:cs typeface="Arial"/>
              </a:rPr>
              <a:t>Si le traitement est administré seulement pour la prévention de la TME ; peut être arrêté au cours des 3 premiers mois après l'accouchement</a:t>
            </a:r>
            <a:endParaRPr lang="en-US" sz="2200" dirty="0">
              <a:solidFill>
                <a:schemeClr val="tx1"/>
              </a:solidFill>
              <a:latin typeface="Arial"/>
              <a:cs typeface="Arial"/>
            </a:endParaRPr>
          </a:p>
          <a:p>
            <a:pPr marL="347472" lvl="1" indent="-347472">
              <a:lnSpc>
                <a:spcPct val="100000"/>
              </a:lnSpc>
              <a:buSzPct val="100000"/>
              <a:buFont typeface="Wingdings" panose="05000000000000000000" pitchFamily="2" charset="2"/>
              <a:buChar char="§"/>
            </a:pPr>
            <a:r>
              <a:rPr lang="en-US" sz="2200" dirty="0" smtClean="0">
                <a:solidFill>
                  <a:schemeClr val="tx1"/>
                </a:solidFill>
                <a:latin typeface="Arial"/>
                <a:cs typeface="Arial"/>
              </a:rPr>
              <a:t>Rôle d'une césarienne élective dans la prévention de la TME HBV contradictoire ; actuellement non recommandé</a:t>
            </a:r>
            <a:endParaRPr lang="en-US" sz="2200" dirty="0">
              <a:solidFill>
                <a:schemeClr val="tx1"/>
              </a:solidFill>
              <a:latin typeface="Arial"/>
              <a:cs typeface="Arial"/>
            </a:endParaRPr>
          </a:p>
          <a:p>
            <a:pPr marL="347472" lvl="1" indent="-347472">
              <a:lnSpc>
                <a:spcPct val="100000"/>
              </a:lnSpc>
              <a:buSzPct val="100000"/>
              <a:buFont typeface="Wingdings" panose="05000000000000000000" pitchFamily="2" charset="2"/>
              <a:buChar char="§"/>
            </a:pPr>
            <a:r>
              <a:rPr lang="en-US" sz="2200" b="1" dirty="0">
                <a:solidFill>
                  <a:schemeClr val="accent1"/>
                </a:solidFill>
                <a:latin typeface="Arial"/>
                <a:cs typeface="Arial"/>
              </a:rPr>
              <a:t>Le traitement antiviral pour la prévention de la TME doit être combiné à une vaccination VHB néonatale</a:t>
            </a:r>
          </a:p>
          <a:p>
            <a:pPr>
              <a:lnSpc>
                <a:spcPct val="100000"/>
              </a:lnSpc>
              <a:buFont typeface="Arial"/>
              <a:buChar char="•"/>
            </a:pPr>
            <a:endParaRPr lang="en-US" sz="2000" dirty="0">
              <a:latin typeface="Arial"/>
              <a:cs typeface="Arial"/>
            </a:endParaRPr>
          </a:p>
          <a:p>
            <a:pPr marL="0" indent="0">
              <a:lnSpc>
                <a:spcPct val="100000"/>
              </a:lnSpc>
              <a:buNone/>
            </a:pPr>
            <a:endParaRPr lang="en-US" sz="2000" dirty="0">
              <a:latin typeface="Arial"/>
              <a:cs typeface="Arial"/>
              <a:hlinkClick r:id="rId3"/>
            </a:endParaRPr>
          </a:p>
          <a:p>
            <a:pPr marL="0" indent="0">
              <a:lnSpc>
                <a:spcPct val="100000"/>
              </a:lnSpc>
              <a:buNone/>
            </a:pPr>
            <a:endParaRPr lang="en-US" sz="2000" dirty="0">
              <a:latin typeface="Arial"/>
              <a:cs typeface="Arial"/>
              <a:hlinkClick r:id="rId3"/>
            </a:endParaRPr>
          </a:p>
        </p:txBody>
      </p:sp>
      <p:sp>
        <p:nvSpPr>
          <p:cNvPr id="4" name="TextBox 3"/>
          <p:cNvSpPr txBox="1"/>
          <p:nvPr/>
        </p:nvSpPr>
        <p:spPr>
          <a:xfrm>
            <a:off x="150812" y="6345936"/>
            <a:ext cx="10134600" cy="892552"/>
          </a:xfrm>
          <a:prstGeom prst="rect">
            <a:avLst/>
          </a:prstGeom>
          <a:noFill/>
        </p:spPr>
        <p:txBody>
          <a:bodyPr wrap="square" rtlCol="0">
            <a:spAutoFit/>
          </a:bodyPr>
          <a:lstStyle/>
          <a:p>
            <a:r>
              <a:rPr lang="hr-HR" sz="1400" dirty="0">
                <a:solidFill>
                  <a:schemeClr val="bg1"/>
                </a:solidFill>
                <a:latin typeface="Arial"/>
                <a:cs typeface="Arial"/>
              </a:rPr>
              <a:t>Clin Gastroenterol Hepatol 2013 ; 11 (10) : 1349 ; BMC Pregnancy Childbirth. 2013 24 mai ; 13 : 119J Hepatol 2012 ; 57 (1) : 167 ; J Hepatol 2012 ; 57 (1) : 167 ; J Viral Hepat. 2003 ; 10 (4) : 294</a:t>
            </a:r>
            <a:endParaRPr lang="en-US" sz="1400" dirty="0">
              <a:solidFill>
                <a:schemeClr val="bg1"/>
              </a:solidFill>
              <a:latin typeface="Arial"/>
              <a:cs typeface="Arial"/>
            </a:endParaRPr>
          </a:p>
          <a:p>
            <a:endParaRPr lang="en-US" sz="1200" dirty="0">
              <a:latin typeface="Arial"/>
              <a:cs typeface="Arial"/>
            </a:endParaRPr>
          </a:p>
          <a:p>
            <a:r>
              <a:rPr lang="en-US" sz="1200" dirty="0">
                <a:latin typeface="Arial"/>
                <a:cs typeface="Aria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2148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r>
              <a:rPr lang="en-US" sz="4000" b="1" dirty="0">
                <a:solidFill>
                  <a:schemeClr val="accent1"/>
                </a:solidFill>
                <a:latin typeface="Arial"/>
                <a:cs typeface="Arial"/>
              </a:rPr>
              <a:t>Prévention du VHB par vaccination </a:t>
            </a:r>
          </a:p>
        </p:txBody>
      </p:sp>
      <p:sp>
        <p:nvSpPr>
          <p:cNvPr id="3" name="Content Placeholder 2"/>
          <p:cNvSpPr>
            <a:spLocks noGrp="1"/>
          </p:cNvSpPr>
          <p:nvPr>
            <p:ph idx="1"/>
          </p:nvPr>
        </p:nvSpPr>
        <p:spPr>
          <a:xfrm>
            <a:off x="1188720" y="1938528"/>
            <a:ext cx="10392092" cy="4407999"/>
          </a:xfrm>
        </p:spPr>
        <p:txBody>
          <a:bodyPr>
            <a:noAutofit/>
          </a:bodyPr>
          <a:lstStyle/>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Les directives actuelles de l'OMS recommandent une vaccination universelle contre le VHB</a:t>
            </a:r>
          </a:p>
          <a:p>
            <a:pPr marL="347472" indent="-347472">
              <a:lnSpc>
                <a:spcPct val="100000"/>
              </a:lnSpc>
              <a:buFont typeface="Wingdings" panose="05000000000000000000" pitchFamily="2" charset="2"/>
              <a:buChar char="§"/>
            </a:pPr>
            <a:r>
              <a:rPr lang="en-ZA" sz="2000" dirty="0">
                <a:solidFill>
                  <a:schemeClr val="tx1"/>
                </a:solidFill>
                <a:latin typeface="Arial"/>
                <a:cs typeface="Arial"/>
              </a:rPr>
              <a:t>L'OMS recommande la dose de vaccin contre le VHB à la naissance dans tous les pays endémiques </a:t>
            </a:r>
            <a:endParaRPr lang="en-US" sz="2000" dirty="0" smtClean="0">
              <a:solidFill>
                <a:schemeClr val="tx1"/>
              </a:solidFill>
              <a:latin typeface="Arial"/>
              <a:cs typeface="Arial"/>
            </a:endParaRPr>
          </a:p>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Le vaccin HBV ± HBIG empêche la transmission dans 80-95 % des cas</a:t>
            </a:r>
            <a:endParaRPr lang="en-US" sz="2000" dirty="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1800" dirty="0" smtClean="0">
                <a:solidFill>
                  <a:schemeClr val="tx1"/>
                </a:solidFill>
                <a:latin typeface="Arial"/>
                <a:cs typeface="Arial"/>
              </a:rPr>
              <a:t>vaccin VHB monovalent administré dans les 24 heures et, idéalement, dans les 12 heures</a:t>
            </a:r>
          </a:p>
          <a:p>
            <a:pPr marL="694944" indent="-347472">
              <a:lnSpc>
                <a:spcPct val="100000"/>
              </a:lnSpc>
              <a:spcBef>
                <a:spcPts val="200"/>
              </a:spcBef>
              <a:spcAft>
                <a:spcPts val="400"/>
              </a:spcAft>
              <a:buSzPct val="60000"/>
              <a:buFont typeface="Wingdings" charset="2"/>
              <a:buChar char=""/>
            </a:pPr>
            <a:r>
              <a:rPr lang="en-ZA" sz="1800" dirty="0">
                <a:solidFill>
                  <a:schemeClr val="tx1"/>
                </a:solidFill>
                <a:latin typeface="Arial"/>
                <a:cs typeface="Arial"/>
              </a:rPr>
              <a:t>suivi de deux ou trois doses pour terminer la primovaccination </a:t>
            </a:r>
            <a:endParaRPr lang="en-US" sz="1800" dirty="0" smtClean="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1800" dirty="0">
                <a:solidFill>
                  <a:schemeClr val="tx1"/>
                </a:solidFill>
                <a:latin typeface="Arial"/>
                <a:cs typeface="Arial"/>
              </a:rPr>
              <a:t>les vaccins ultérieurs peuvent être monovalents ou combinés </a:t>
            </a:r>
            <a:endParaRPr lang="en-US" sz="1800" dirty="0" smtClean="0">
              <a:solidFill>
                <a:schemeClr val="tx1"/>
              </a:solidFill>
              <a:latin typeface="Arial"/>
              <a:cs typeface="Arial"/>
            </a:endParaRPr>
          </a:p>
          <a:p>
            <a:pPr marL="694944" indent="-347472">
              <a:lnSpc>
                <a:spcPct val="100000"/>
              </a:lnSpc>
              <a:spcBef>
                <a:spcPts val="200"/>
              </a:spcBef>
              <a:spcAft>
                <a:spcPts val="400"/>
              </a:spcAft>
              <a:buSzPct val="60000"/>
              <a:buFont typeface="Wingdings" charset="2"/>
              <a:buChar char=""/>
            </a:pPr>
            <a:r>
              <a:rPr lang="en-US" sz="1800" dirty="0" smtClean="0">
                <a:solidFill>
                  <a:schemeClr val="tx1"/>
                </a:solidFill>
                <a:latin typeface="Arial"/>
                <a:cs typeface="Arial"/>
              </a:rPr>
              <a:t>La deuxième et la troisième doses peuvent être administrées en même temps que le DTC</a:t>
            </a:r>
          </a:p>
          <a:p>
            <a:pPr marL="347472" indent="-347472">
              <a:lnSpc>
                <a:spcPct val="100000"/>
              </a:lnSpc>
              <a:buFont typeface="Wingdings" panose="05000000000000000000" pitchFamily="2" charset="2"/>
              <a:buChar char="§"/>
            </a:pPr>
            <a:r>
              <a:rPr lang="en-US" sz="2000" dirty="0" smtClean="0">
                <a:solidFill>
                  <a:schemeClr val="tx1"/>
                </a:solidFill>
                <a:latin typeface="Arial"/>
                <a:cs typeface="Arial"/>
              </a:rPr>
              <a:t>La plupart des pays d'Afrique sub-saharienne administrent le vaccin contre le VHB </a:t>
            </a:r>
            <a:r>
              <a:rPr lang="en-US" sz="2000" dirty="0" err="1" smtClean="0">
                <a:solidFill>
                  <a:schemeClr val="tx1"/>
                </a:solidFill>
                <a:latin typeface="Arial"/>
                <a:cs typeface="Arial"/>
              </a:rPr>
              <a:t>à</a:t>
            </a:r>
            <a:r>
              <a:rPr lang="en-US" sz="2000" dirty="0" smtClean="0">
                <a:solidFill>
                  <a:schemeClr val="tx1"/>
                </a:solidFill>
                <a:latin typeface="Arial"/>
                <a:cs typeface="Arial"/>
              </a:rPr>
              <a:t> </a:t>
            </a:r>
            <a:r>
              <a:rPr lang="en-US" sz="2000" dirty="0">
                <a:solidFill>
                  <a:schemeClr val="tx1"/>
                </a:solidFill>
                <a:latin typeface="Arial"/>
                <a:cs typeface="Arial"/>
              </a:rPr>
              <a:t>6, 10 et 14 semaines </a:t>
            </a:r>
          </a:p>
          <a:p>
            <a:pPr marL="347472" indent="-347472">
              <a:lnSpc>
                <a:spcPct val="100000"/>
              </a:lnSpc>
              <a:buNone/>
            </a:pPr>
            <a:endParaRPr lang="en-US" sz="2200" dirty="0"/>
          </a:p>
        </p:txBody>
      </p:sp>
      <p:sp>
        <p:nvSpPr>
          <p:cNvPr id="10" name="Rectangle 9"/>
          <p:cNvSpPr/>
          <p:nvPr/>
        </p:nvSpPr>
        <p:spPr>
          <a:xfrm>
            <a:off x="146304" y="6345936"/>
            <a:ext cx="11862816" cy="523220"/>
          </a:xfrm>
          <a:prstGeom prst="rect">
            <a:avLst/>
          </a:prstGeom>
        </p:spPr>
        <p:txBody>
          <a:bodyPr wrap="square">
            <a:spAutoFit/>
          </a:bodyPr>
          <a:lstStyle/>
          <a:p>
            <a:r>
              <a:rPr lang="en-ZA" sz="1400" dirty="0">
                <a:solidFill>
                  <a:schemeClr val="bg1"/>
                </a:solidFill>
                <a:latin typeface="Arial"/>
                <a:cs typeface="Arial"/>
              </a:rPr>
              <a:t> 2015 Directives de l'OMS pour la prévention, les soins et le traitement des personnes atteintes d'une infection par le virus chronique de l'hépatite B ;   </a:t>
            </a:r>
            <a:endParaRPr lang="en-US" sz="1400" dirty="0">
              <a:solidFill>
                <a:schemeClr val="bg1"/>
              </a:solidFill>
              <a:latin typeface="Arial"/>
              <a:cs typeface="Arial"/>
            </a:endParaRPr>
          </a:p>
          <a:p>
            <a:r>
              <a:rPr lang="en-US" sz="1400" dirty="0">
                <a:solidFill>
                  <a:schemeClr val="bg1"/>
                </a:solidFill>
                <a:latin typeface="Arial"/>
                <a:cs typeface="Arial"/>
              </a:rPr>
              <a:t> Relevé épidémiologique hebdomadaire de l'OMS Rec 2009 ; 84 (40) : 405 ; Vaccin 2013 ; 31 (Supplément 2) : B61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14852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Arial"/>
                <a:cs typeface="Arial"/>
              </a:rPr>
              <a:t>Immunité passive avec le HBIG</a:t>
            </a:r>
          </a:p>
        </p:txBody>
      </p:sp>
      <p:sp>
        <p:nvSpPr>
          <p:cNvPr id="4" name="Content Placeholder 3"/>
          <p:cNvSpPr>
            <a:spLocks noGrp="1"/>
          </p:cNvSpPr>
          <p:nvPr>
            <p:ph idx="1"/>
          </p:nvPr>
        </p:nvSpPr>
        <p:spPr>
          <a:xfrm>
            <a:off x="1188720" y="1938528"/>
            <a:ext cx="10315892" cy="4346406"/>
          </a:xfrm>
        </p:spPr>
        <p:txBody>
          <a:bodyPr>
            <a:normAutofit/>
          </a:bodyPr>
          <a:lstStyle/>
          <a:p>
            <a:pPr marL="347472" indent="-347472">
              <a:lnSpc>
                <a:spcPct val="100000"/>
              </a:lnSpc>
              <a:spcBef>
                <a:spcPts val="200"/>
              </a:spcBef>
              <a:spcAft>
                <a:spcPts val="400"/>
              </a:spcAft>
              <a:buFont typeface="Wingdings" panose="05000000000000000000" pitchFamily="2" charset="2"/>
              <a:buChar char="§"/>
            </a:pPr>
            <a:r>
              <a:rPr lang="en-US" sz="2200" dirty="0" smtClean="0">
                <a:solidFill>
                  <a:schemeClr val="tx1"/>
                </a:solidFill>
                <a:latin typeface="Arial"/>
                <a:cs typeface="Arial"/>
              </a:rPr>
              <a:t>Le HBIG fournit une immunité temporaire : 3-6 mois</a:t>
            </a:r>
            <a:endParaRPr lang="en-US" sz="2200" dirty="0" smtClean="0">
              <a:latin typeface="Arial"/>
              <a:cs typeface="Arial"/>
            </a:endParaRPr>
          </a:p>
          <a:p>
            <a:pPr marL="347472" indent="-347472">
              <a:lnSpc>
                <a:spcPct val="100000"/>
              </a:lnSpc>
              <a:spcBef>
                <a:spcPts val="200"/>
              </a:spcBef>
              <a:spcAft>
                <a:spcPts val="400"/>
              </a:spcAft>
              <a:buFont typeface="Wingdings" panose="05000000000000000000" pitchFamily="2" charset="2"/>
              <a:buChar char="§"/>
            </a:pPr>
            <a:r>
              <a:rPr lang="en-US" sz="2200" b="1" spc="-20" dirty="0" smtClean="0">
                <a:solidFill>
                  <a:schemeClr val="accent1"/>
                </a:solidFill>
                <a:latin typeface="Arial"/>
                <a:cs typeface="Arial"/>
              </a:rPr>
              <a:t>La prophylaxie du HBIG ainsi que la vaccination contre le VHB peuvent comporter un avantage supplémentaire pour les nouveaux-nés suivants si :</a:t>
            </a:r>
            <a:endParaRPr lang="en-US" sz="2200" b="1" spc="-20" dirty="0">
              <a:solidFill>
                <a:srgbClr val="0F6FC6"/>
              </a:solidFill>
              <a:latin typeface="Arial"/>
              <a:cs typeface="Arial"/>
            </a:endParaRPr>
          </a:p>
          <a:p>
            <a:pPr marL="694944" lvl="1" indent="-347472">
              <a:lnSpc>
                <a:spcPct val="100000"/>
              </a:lnSpc>
              <a:buSzPct val="60000"/>
              <a:buFont typeface="Wingdings" charset="2"/>
              <a:buChar char=""/>
            </a:pPr>
            <a:r>
              <a:rPr lang="en-US" sz="2000" dirty="0" smtClean="0">
                <a:solidFill>
                  <a:schemeClr val="tx1"/>
                </a:solidFill>
                <a:latin typeface="Arial"/>
                <a:cs typeface="Arial"/>
              </a:rPr>
              <a:t>Les </a:t>
            </a:r>
            <a:r>
              <a:rPr lang="en-US" sz="2000" dirty="0">
                <a:solidFill>
                  <a:schemeClr val="tx1"/>
                </a:solidFill>
                <a:latin typeface="Arial"/>
                <a:cs typeface="Arial"/>
              </a:rPr>
              <a:t>mères sont positives au HBsAg ou au HBeAg</a:t>
            </a:r>
          </a:p>
          <a:p>
            <a:pPr marL="694944" lvl="1" indent="-347472">
              <a:lnSpc>
                <a:spcPct val="100000"/>
              </a:lnSpc>
              <a:buSzPct val="60000"/>
              <a:buFont typeface="Wingdings" charset="2"/>
              <a:buChar char=""/>
            </a:pPr>
            <a:r>
              <a:rPr lang="en-US" sz="2000" dirty="0" smtClean="0">
                <a:solidFill>
                  <a:schemeClr val="tx1"/>
                </a:solidFill>
                <a:latin typeface="Arial"/>
                <a:cs typeface="Arial"/>
              </a:rPr>
              <a:t>Les mères sont positives au HBsAg, négatives au HBeAg avec un taux élevé d'ADN VHB</a:t>
            </a:r>
            <a:endParaRPr lang="en-US" sz="2000" dirty="0" smtClean="0">
              <a:latin typeface="Arial"/>
              <a:cs typeface="Arial"/>
            </a:endParaRPr>
          </a:p>
          <a:p>
            <a:pPr marL="347472" indent="-347472">
              <a:lnSpc>
                <a:spcPct val="100000"/>
              </a:lnSpc>
              <a:spcBef>
                <a:spcPts val="200"/>
              </a:spcBef>
              <a:spcAft>
                <a:spcPts val="400"/>
              </a:spcAft>
              <a:buFont typeface="Wingdings" panose="05000000000000000000" pitchFamily="2" charset="2"/>
              <a:buChar char="§"/>
            </a:pPr>
            <a:r>
              <a:rPr lang="en-US" sz="2200" b="1" dirty="0" smtClean="0">
                <a:solidFill>
                  <a:schemeClr val="accent1"/>
                </a:solidFill>
                <a:latin typeface="Arial"/>
                <a:cs typeface="Arial"/>
              </a:rPr>
              <a:t>Nouveaux-nés à terme dont la mère est positive au HBsAg, négatives au HBeAg, avec un faible taux ADN VHB</a:t>
            </a:r>
            <a:endParaRPr lang="en-US" sz="2200" b="1" dirty="0">
              <a:solidFill>
                <a:srgbClr val="0F6FC6"/>
              </a:solidFill>
              <a:latin typeface="Arial"/>
              <a:cs typeface="Arial"/>
            </a:endParaRPr>
          </a:p>
          <a:p>
            <a:pPr marL="694944" lvl="1" indent="-347472">
              <a:lnSpc>
                <a:spcPct val="100000"/>
              </a:lnSpc>
              <a:buSzPct val="60000"/>
              <a:buFont typeface="Wingdings" charset="2"/>
              <a:buChar char=""/>
            </a:pPr>
            <a:r>
              <a:rPr lang="en-US" sz="2000" dirty="0">
                <a:solidFill>
                  <a:schemeClr val="tx1"/>
                </a:solidFill>
                <a:latin typeface="Arial"/>
                <a:cs typeface="Arial"/>
              </a:rPr>
              <a:t>Une protection contre une infection par le VHB contractée durant la période périnatale (administrée sous 24 heures) ne peut être sensiblement améliorée par l'ajout de HBIG</a:t>
            </a:r>
          </a:p>
          <a:p>
            <a:pPr marL="347472" indent="-347472">
              <a:lnSpc>
                <a:spcPct val="100000"/>
              </a:lnSpc>
              <a:spcBef>
                <a:spcPts val="200"/>
              </a:spcBef>
              <a:spcAft>
                <a:spcPts val="400"/>
              </a:spcAft>
              <a:buNone/>
            </a:pPr>
            <a:endParaRPr lang="en-US" sz="2400" dirty="0"/>
          </a:p>
        </p:txBody>
      </p:sp>
      <p:sp>
        <p:nvSpPr>
          <p:cNvPr id="5" name="TextBox 4"/>
          <p:cNvSpPr txBox="1"/>
          <p:nvPr/>
        </p:nvSpPr>
        <p:spPr>
          <a:xfrm>
            <a:off x="146304" y="6455665"/>
            <a:ext cx="12196508" cy="307777"/>
          </a:xfrm>
          <a:prstGeom prst="rect">
            <a:avLst/>
          </a:prstGeom>
          <a:noFill/>
        </p:spPr>
        <p:txBody>
          <a:bodyPr wrap="square" rtlCol="0">
            <a:spAutoFit/>
          </a:bodyPr>
          <a:lstStyle/>
          <a:p>
            <a:r>
              <a:rPr lang="en-US" sz="1400" dirty="0">
                <a:solidFill>
                  <a:schemeClr val="bg1"/>
                </a:solidFill>
                <a:latin typeface="Arial"/>
                <a:cs typeface="Arial"/>
              </a:rPr>
              <a:t>2015 Directives de l'OMS pour la prévention, les soins et le traitement des personnes atteintes d'une infection par le virus chronique de l'hépatite B </a:t>
            </a:r>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42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3464"/>
            <a:ext cx="10058400" cy="1453896"/>
          </a:xfrm>
        </p:spPr>
        <p:txBody>
          <a:bodyPr>
            <a:normAutofit/>
          </a:bodyPr>
          <a:lstStyle/>
          <a:p>
            <a:pPr algn="l"/>
            <a:r>
              <a:rPr lang="en-US" sz="4000" b="1" dirty="0" smtClean="0">
                <a:solidFill>
                  <a:schemeClr val="accent1"/>
                </a:solidFill>
                <a:latin typeface="Arial"/>
                <a:cs typeface="Arial"/>
              </a:rPr>
              <a:t>Risque de transmission du VHB</a:t>
            </a:r>
            <a:br>
              <a:rPr lang="en-US" sz="4000" b="1" dirty="0" smtClean="0">
                <a:solidFill>
                  <a:schemeClr val="accent1"/>
                </a:solidFill>
                <a:latin typeface="Arial"/>
                <a:cs typeface="Arial"/>
              </a:rPr>
            </a:br>
            <a:r>
              <a:rPr lang="en-US" sz="4000" b="1" dirty="0" smtClean="0">
                <a:solidFill>
                  <a:schemeClr val="accent1"/>
                </a:solidFill>
                <a:latin typeface="Arial"/>
                <a:cs typeface="Arial"/>
              </a:rPr>
              <a:t>par allaitement maternel</a:t>
            </a:r>
            <a:endParaRPr lang="en-US" sz="4000" b="1" dirty="0">
              <a:solidFill>
                <a:schemeClr val="accent1"/>
              </a:solidFill>
              <a:latin typeface="Arial"/>
              <a:cs typeface="Arial"/>
            </a:endParaRPr>
          </a:p>
        </p:txBody>
      </p:sp>
      <p:sp>
        <p:nvSpPr>
          <p:cNvPr id="3" name="Content Placeholder 2"/>
          <p:cNvSpPr>
            <a:spLocks noGrp="1"/>
          </p:cNvSpPr>
          <p:nvPr>
            <p:ph idx="1"/>
          </p:nvPr>
        </p:nvSpPr>
        <p:spPr>
          <a:xfrm>
            <a:off x="1188720" y="1938528"/>
            <a:ext cx="10363200" cy="4538472"/>
          </a:xfrm>
        </p:spPr>
        <p:txBody>
          <a:bodyPr>
            <a:normAutofit/>
          </a:bodyPr>
          <a:lstStyle/>
          <a:p>
            <a:pPr marL="347472" indent="-347472">
              <a:lnSpc>
                <a:spcPct val="120000"/>
              </a:lnSpc>
              <a:buFont typeface="Wingdings" panose="05000000000000000000" pitchFamily="2" charset="2"/>
              <a:buChar char="§"/>
            </a:pPr>
            <a:r>
              <a:rPr lang="en-US" sz="2000" dirty="0" err="1" smtClean="0">
                <a:solidFill>
                  <a:schemeClr val="tx1"/>
                </a:solidFill>
                <a:latin typeface="Arial"/>
                <a:cs typeface="Arial"/>
              </a:rPr>
              <a:t>HBsAg</a:t>
            </a:r>
            <a:r>
              <a:rPr lang="en-US" sz="2000" dirty="0" smtClean="0">
                <a:solidFill>
                  <a:schemeClr val="tx1"/>
                </a:solidFill>
                <a:latin typeface="Arial"/>
                <a:cs typeface="Arial"/>
              </a:rPr>
              <a:t> détecté dans le lait maternel</a:t>
            </a:r>
          </a:p>
          <a:p>
            <a:pPr marL="347472" indent="-347472">
              <a:lnSpc>
                <a:spcPct val="120000"/>
              </a:lnSpc>
              <a:buFont typeface="Wingdings" panose="05000000000000000000" pitchFamily="2" charset="2"/>
              <a:buChar char="§"/>
            </a:pPr>
            <a:r>
              <a:rPr lang="en-US" sz="2000" dirty="0" err="1" smtClean="0">
                <a:solidFill>
                  <a:schemeClr val="tx1"/>
                </a:solidFill>
                <a:latin typeface="Arial"/>
                <a:cs typeface="Arial"/>
              </a:rPr>
              <a:t>Une</a:t>
            </a:r>
            <a:r>
              <a:rPr lang="en-US" sz="2000" dirty="0" smtClean="0">
                <a:solidFill>
                  <a:schemeClr val="tx1"/>
                </a:solidFill>
                <a:latin typeface="Arial"/>
                <a:cs typeface="Arial"/>
              </a:rPr>
              <a:t> vaccination contre le VHB, plus le HBIG, offre une protection</a:t>
            </a:r>
          </a:p>
          <a:p>
            <a:pPr marL="347472" indent="-347472">
              <a:lnSpc>
                <a:spcPct val="120000"/>
              </a:lnSpc>
              <a:buFont typeface="Wingdings" panose="05000000000000000000" pitchFamily="2" charset="2"/>
              <a:buChar char="§"/>
            </a:pPr>
            <a:r>
              <a:rPr lang="en-US" sz="2000" dirty="0" err="1" smtClean="0">
                <a:solidFill>
                  <a:schemeClr val="tx1"/>
                </a:solidFill>
                <a:latin typeface="Arial"/>
                <a:cs typeface="Arial"/>
              </a:rPr>
              <a:t>Aucune</a:t>
            </a:r>
            <a:r>
              <a:rPr lang="en-US" sz="2000" dirty="0" smtClean="0">
                <a:solidFill>
                  <a:schemeClr val="tx1"/>
                </a:solidFill>
                <a:latin typeface="Arial"/>
                <a:cs typeface="Arial"/>
              </a:rPr>
              <a:t> différence dans les taux d'infection par le VHB entre les bébés allaités et ceux alimentés au biberon</a:t>
            </a:r>
          </a:p>
          <a:p>
            <a:pPr marL="347472" indent="-347472">
              <a:lnSpc>
                <a:spcPct val="120000"/>
              </a:lnSpc>
              <a:buFont typeface="Wingdings" panose="05000000000000000000" pitchFamily="2" charset="2"/>
              <a:buChar char="§"/>
            </a:pPr>
            <a:r>
              <a:rPr lang="en-US" sz="2000" dirty="0" err="1" smtClean="0">
                <a:solidFill>
                  <a:schemeClr val="tx1"/>
                </a:solidFill>
                <a:latin typeface="Arial"/>
                <a:cs typeface="Arial"/>
              </a:rPr>
              <a:t>L'allaitement</a:t>
            </a:r>
            <a:r>
              <a:rPr lang="en-US" sz="2000" dirty="0" smtClean="0">
                <a:solidFill>
                  <a:schemeClr val="tx1"/>
                </a:solidFill>
                <a:latin typeface="Arial"/>
                <a:cs typeface="Arial"/>
              </a:rPr>
              <a:t> n'est pas contre-indiqué</a:t>
            </a:r>
          </a:p>
          <a:p>
            <a:pPr marL="694944" indent="-347472">
              <a:lnSpc>
                <a:spcPct val="120000"/>
              </a:lnSpc>
              <a:buSzPct val="60000"/>
              <a:buFont typeface="Wingdings" charset="2"/>
              <a:buChar char=""/>
            </a:pPr>
            <a:r>
              <a:rPr lang="en-US" sz="1800" dirty="0">
                <a:solidFill>
                  <a:schemeClr val="tx1"/>
                </a:solidFill>
                <a:latin typeface="Arial" panose="020B0604020202020204" pitchFamily="34" charset="0"/>
                <a:cs typeface="Arial" panose="020B0604020202020204" pitchFamily="34" charset="0"/>
              </a:rPr>
              <a:t>arrêter si les mamelons sont craquelés ou saignent  </a:t>
            </a:r>
          </a:p>
          <a:p>
            <a:pPr marL="694944" indent="-347472">
              <a:lnSpc>
                <a:spcPct val="120000"/>
              </a:lnSpc>
              <a:buSzPct val="60000"/>
              <a:buFont typeface="Wingdings" charset="2"/>
              <a:buChar char=""/>
            </a:pPr>
            <a:r>
              <a:rPr lang="en-US" sz="1800" dirty="0" smtClean="0">
                <a:solidFill>
                  <a:schemeClr val="tx1"/>
                </a:solidFill>
                <a:latin typeface="Arial" panose="020B0604020202020204" pitchFamily="34" charset="0"/>
                <a:cs typeface="Arial" panose="020B0604020202020204" pitchFamily="34" charset="0"/>
              </a:rPr>
              <a:t>problème en cas d'ADN VHB maternel élevé </a:t>
            </a:r>
            <a:endParaRPr lang="en-US" sz="1800" dirty="0" smtClean="0">
              <a:solidFill>
                <a:schemeClr val="tx1"/>
              </a:solidFill>
              <a:latin typeface="Arial"/>
              <a:cs typeface="Arial"/>
            </a:endParaRPr>
          </a:p>
          <a:p>
            <a:pPr marL="347472" indent="-347472">
              <a:lnSpc>
                <a:spcPct val="120000"/>
              </a:lnSpc>
              <a:buFont typeface="Wingdings" panose="05000000000000000000" pitchFamily="2" charset="2"/>
              <a:buChar char="§"/>
            </a:pPr>
            <a:r>
              <a:rPr lang="en-US" sz="2000" dirty="0">
                <a:solidFill>
                  <a:schemeClr val="tx1"/>
                </a:solidFill>
                <a:latin typeface="Arial"/>
                <a:cs typeface="Arial"/>
              </a:rPr>
              <a:t> Aucune donnée sur les effets pour l'enfant d'une exposition au </a:t>
            </a:r>
            <a:r>
              <a:rPr lang="en-US" sz="2000" dirty="0" smtClean="0">
                <a:solidFill>
                  <a:schemeClr val="tx1"/>
                </a:solidFill>
                <a:latin typeface="Arial"/>
                <a:cs typeface="Arial"/>
              </a:rPr>
              <a:t>AN</a:t>
            </a:r>
            <a:r>
              <a:rPr lang="en-US" sz="2000" dirty="0">
                <a:solidFill>
                  <a:schemeClr val="tx1"/>
                </a:solidFill>
                <a:latin typeface="Arial"/>
                <a:cs typeface="Arial"/>
              </a:rPr>
              <a:t> pendant l'allaitement</a:t>
            </a:r>
          </a:p>
        </p:txBody>
      </p:sp>
      <p:sp>
        <p:nvSpPr>
          <p:cNvPr id="4" name="TextBox 3"/>
          <p:cNvSpPr txBox="1"/>
          <p:nvPr/>
        </p:nvSpPr>
        <p:spPr>
          <a:xfrm>
            <a:off x="146304" y="6345936"/>
            <a:ext cx="10490720" cy="892552"/>
          </a:xfrm>
          <a:prstGeom prst="rect">
            <a:avLst/>
          </a:prstGeom>
          <a:noFill/>
        </p:spPr>
        <p:txBody>
          <a:bodyPr wrap="square" rtlCol="0">
            <a:spAutoFit/>
          </a:bodyPr>
          <a:lstStyle/>
          <a:p>
            <a:r>
              <a:rPr lang="en-US" sz="1400" dirty="0">
                <a:solidFill>
                  <a:schemeClr val="bg1"/>
                </a:solidFill>
                <a:latin typeface="Arial"/>
                <a:cs typeface="Arial"/>
              </a:rPr>
              <a:t>Obstet Gynecol 2002 ; 99 (6) : 1049 ; Clin Pharmacokinet 1999 ; 36 (1) : 41 ; Obstet Gynecol. 2001 ; 98 (5 Pt 2) : 909 ;</a:t>
            </a:r>
          </a:p>
          <a:p>
            <a:r>
              <a:rPr lang="fr-FR" sz="1400" dirty="0">
                <a:solidFill>
                  <a:schemeClr val="bg1"/>
                </a:solidFill>
                <a:latin typeface="Arial"/>
                <a:cs typeface="Arial"/>
              </a:rPr>
              <a:t>MMWR Recomm Rep. 23 décembre 2005 ; 54 (RR-16) : 1-31.</a:t>
            </a:r>
            <a:endParaRPr lang="en-ZA" sz="1400" dirty="0">
              <a:solidFill>
                <a:schemeClr val="bg1"/>
              </a:solidFill>
              <a:latin typeface="Arial"/>
              <a:cs typeface="Arial"/>
            </a:endParaRPr>
          </a:p>
          <a:p>
            <a:endParaRPr lang="en-ZA"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3414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11361</Words>
  <Application>Microsoft Macintosh PowerPoint</Application>
  <PresentationFormat>Custom</PresentationFormat>
  <Paragraphs>1321</Paragraphs>
  <Slides>119</Slides>
  <Notes>78</Notes>
  <HiddenSlides>0</HiddenSlides>
  <MMClips>0</MMClips>
  <ScaleCrop>false</ScaleCrop>
  <HeadingPairs>
    <vt:vector size="4" baseType="variant">
      <vt:variant>
        <vt:lpstr>Design Template</vt:lpstr>
      </vt:variant>
      <vt:variant>
        <vt:i4>1</vt:i4>
      </vt:variant>
      <vt:variant>
        <vt:lpstr>Slide Titles</vt:lpstr>
      </vt:variant>
      <vt:variant>
        <vt:i4>119</vt:i4>
      </vt:variant>
    </vt:vector>
  </HeadingPairs>
  <TitlesOfParts>
    <vt:vector size="120" baseType="lpstr">
      <vt:lpstr>Retrospect</vt:lpstr>
      <vt:lpstr>Gestion clinique du VHB</vt:lpstr>
      <vt:lpstr>Slide 2</vt:lpstr>
      <vt:lpstr>Virologie de l'hépatite B</vt:lpstr>
      <vt:lpstr>Objectifs d'apprentissage </vt:lpstr>
      <vt:lpstr>Virus de l'hépatite B</vt:lpstr>
      <vt:lpstr>Slide 6</vt:lpstr>
      <vt:lpstr>Slide 7</vt:lpstr>
      <vt:lpstr>Slide 8</vt:lpstr>
      <vt:lpstr>Distribution géographique: Génotypes du VHB</vt:lpstr>
      <vt:lpstr>Génotypes du VHB en Afrique</vt:lpstr>
      <vt:lpstr>Slide 11</vt:lpstr>
      <vt:lpstr>sSA : génotypes et subgénotypes du VHB  Résultats cliniques</vt:lpstr>
      <vt:lpstr>sSA : génotypes et subgénotypes du VHB  Résultats cliniques (suite)</vt:lpstr>
      <vt:lpstr>sSA : génotypes et subgénotypes du VHB  Résultats cliniques (suite)</vt:lpstr>
      <vt:lpstr>Génotypes VHB : résultats cliniques Génotypes B et C communs en Asie</vt:lpstr>
      <vt:lpstr>Marqueurs sérologiques VHB</vt:lpstr>
      <vt:lpstr>Slide 17</vt:lpstr>
      <vt:lpstr>Marqueurs immunologiques :  lnfection chronique par le VHB</vt:lpstr>
      <vt:lpstr>Conclusions : virologie du VHB</vt:lpstr>
      <vt:lpstr>Évaluation de l'étape de la maladie hépatique et considérations de traitement du VHB</vt:lpstr>
      <vt:lpstr>Objectifs d'apprentissage</vt:lpstr>
      <vt:lpstr>Spectre de la maladie</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Évaluation de l'étape de la maladie hépatique  et considérations sur le traitement du VHB</vt:lpstr>
      <vt:lpstr>Évaluation de l'étape de la maladie hépatique  et considérations sur le traitement du VHB (suite)</vt:lpstr>
      <vt:lpstr>Conclusions : évaluation de l'étape de la maladie hépatique </vt:lpstr>
      <vt:lpstr>  Traitement de première intention du VHB chronique</vt:lpstr>
      <vt:lpstr>Objectifs d'apprentissage</vt:lpstr>
      <vt:lpstr>Objectifs du traitement du VHB</vt:lpstr>
      <vt:lpstr>Objectifs du traitement du VHB (suite)</vt:lpstr>
      <vt:lpstr>Objectifs du traitement du VHB (suite)</vt:lpstr>
      <vt:lpstr>Objectifs du traitement du VHB (suite)</vt:lpstr>
      <vt:lpstr>  Stratégies de traitement du VHB chronique</vt:lpstr>
      <vt:lpstr>Options thérapeutiques approuvées pour le VHB</vt:lpstr>
      <vt:lpstr>Slide 46</vt:lpstr>
      <vt:lpstr>Slide 47</vt:lpstr>
      <vt:lpstr>Facteurs favorisant l'IFN comme traitement initial</vt:lpstr>
      <vt:lpstr>Facteurs associés au choix  Nucléotides comme traitement initial</vt:lpstr>
      <vt:lpstr>Stratégies de traitement du VHB</vt:lpstr>
      <vt:lpstr>Efficacité : ténofovir et entécavir</vt:lpstr>
      <vt:lpstr>Slide 52</vt:lpstr>
      <vt:lpstr>Efficacité à long terme de l'entécavir  et du ténofovir après 3 et 5 ans</vt:lpstr>
      <vt:lpstr> Traitements recommandées et posologies pour adultes</vt:lpstr>
      <vt:lpstr> AN recommandés et posologies pour enfants</vt:lpstr>
      <vt:lpstr>Évaluation avant le début du traitement</vt:lpstr>
      <vt:lpstr>Préparation au traitement du VHB</vt:lpstr>
      <vt:lpstr>Toxicité des AN</vt:lpstr>
      <vt:lpstr>Toxicité des AN (suite)</vt:lpstr>
      <vt:lpstr>Toxicité des AN (suite)</vt:lpstr>
      <vt:lpstr>Surveillance du traitement aux AN à long terme</vt:lpstr>
      <vt:lpstr>Arrêt d'un traitement AN</vt:lpstr>
      <vt:lpstr>Arrêt du traitement AN (suite)</vt:lpstr>
      <vt:lpstr>Conclusions : traitement de première intention du VHB</vt:lpstr>
      <vt:lpstr>Conclusions: traitement de première intention du VHB (suite)</vt:lpstr>
      <vt:lpstr> Identification et gestion  d'un échec de traitement du VHB</vt:lpstr>
      <vt:lpstr> Objectifs d'apprentissage</vt:lpstr>
      <vt:lpstr>Identification d'un échec de traitement contre le VHB</vt:lpstr>
      <vt:lpstr>Identification d'un échec de traitement du VHB (suite)</vt:lpstr>
      <vt:lpstr>Identification d'un échec de traitement du VHB (suite)</vt:lpstr>
      <vt:lpstr>Identification d'un échec de traitement du VHB (suite)</vt:lpstr>
      <vt:lpstr>Identification d'un échec de traitement du VHB (suite)</vt:lpstr>
      <vt:lpstr>Identification d'un échec de traitement du VHB (suite)</vt:lpstr>
      <vt:lpstr>Émergence d'une résistance aux médicaments</vt:lpstr>
      <vt:lpstr>AN approuvés : traitement du VHB</vt:lpstr>
      <vt:lpstr>Taux cumulatifs de résistance  avec agents oraux chez les patients naïfs au nucléotide</vt:lpstr>
      <vt:lpstr>Prévention d'un échec de traitement du VHB</vt:lpstr>
      <vt:lpstr>Surveillance de l'observation du  traitement antiviral contre le VHB</vt:lpstr>
      <vt:lpstr>Gestion d'un échec de traitement du VHB</vt:lpstr>
      <vt:lpstr>Gestion des échecs de traitement du VHB (suite)</vt:lpstr>
      <vt:lpstr>Gestion de la résistance à la lamivudine</vt:lpstr>
      <vt:lpstr>Gestion de la résistance à la lamivudine (suite)</vt:lpstr>
      <vt:lpstr>Conclusions : identification et  gestion d'un échec de traitement du VHB</vt:lpstr>
      <vt:lpstr>Slide 84</vt:lpstr>
      <vt:lpstr>Considérations de gestion du VHB et de la grossesse</vt:lpstr>
      <vt:lpstr>Objectifs d'apprentissage </vt:lpstr>
      <vt:lpstr>HBV et grossesse  Histoire naturelle et résultats sur la grossesse</vt:lpstr>
      <vt:lpstr>Dépistage de l'hépatite B pendant la grossesse</vt:lpstr>
      <vt:lpstr>Stratégies de gestion du VHB pendant la grossesse</vt:lpstr>
      <vt:lpstr>Traitement du VHB chez les femmes enceintes</vt:lpstr>
      <vt:lpstr>Transmission du VHB de la mère à l'enfant</vt:lpstr>
      <vt:lpstr>Transmission périnatale du HBV</vt:lpstr>
      <vt:lpstr>Facteurs de risque pour une transmission périnatale du VHB</vt:lpstr>
      <vt:lpstr>Âge lors de l'infection par le VHB et chronicité</vt:lpstr>
      <vt:lpstr>Slide 95</vt:lpstr>
      <vt:lpstr>Prévention de la transmission du VHB de la mère à l'enfant</vt:lpstr>
      <vt:lpstr>Prévention du VHB par vaccination </vt:lpstr>
      <vt:lpstr>Immunité passive avec le HBIG</vt:lpstr>
      <vt:lpstr>Risque de transmission du VHB par allaitement maternel</vt:lpstr>
      <vt:lpstr>Suivi post-partum du VHB</vt:lpstr>
      <vt:lpstr>Conclusions : VHB et grossesse </vt:lpstr>
      <vt:lpstr>  Considérations de gestion  d'une coinfection par le VIH/VHB </vt:lpstr>
      <vt:lpstr>Objectifs d'apprentissage</vt:lpstr>
      <vt:lpstr>Épidémiologie du VIH/VHB en Afrique  sub-saharienne</vt:lpstr>
      <vt:lpstr>Coinfection par le VIH/VHB et coinfection par le VIH/VHCen Afrique pub-saharienne</vt:lpstr>
      <vt:lpstr>Coinfection par VIH/VHB en Afrique sub-saharienne</vt:lpstr>
      <vt:lpstr>Épidémiologie du VIH/VHB en Afrique sub-saharienne</vt:lpstr>
      <vt:lpstr>Impact d'une coinfection par le VIH/VHB</vt:lpstr>
      <vt:lpstr>Impact d'une coinfection par le VIH/VHB (suite)</vt:lpstr>
      <vt:lpstr>Gestion d'une coinfection du VIH/VHB</vt:lpstr>
      <vt:lpstr>Gestion d'une coinfection par le VIH/VHB (suite)</vt:lpstr>
      <vt:lpstr>Gestion d'une coinfection par le VIH/VHB (suite)</vt:lpstr>
      <vt:lpstr>Début du traitement de l'ART VIH dans une coinfection pa le VHB</vt:lpstr>
      <vt:lpstr>Début d'un traitement ART VIH dans une coinfection par le VHB (suite)</vt:lpstr>
      <vt:lpstr>Traitement d'une coinfection par le VIH/VHB</vt:lpstr>
      <vt:lpstr>Options pour le traitement d'une coinfection par le VIH/VBH</vt:lpstr>
      <vt:lpstr>Options de traitement d'une coinfection par le VIH/VHB (suite)</vt:lpstr>
      <vt:lpstr>Considérations sur le VIH/VHB  Traitement d'une coinfection chez les enfants </vt:lpstr>
      <vt:lpstr>Conclusions : coinfection par le VIH/VHB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2016-07-14T13:43:21Z</dcterms:created>
  <dcterms:modified xsi:type="dcterms:W3CDTF">2016-07-14T13:44:16Z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converter">
    <vt:lpwstr>MsoDocApp.WebApi, Version=1.0.0.0, Culture=neutral, PublicKeyToken=null RELEASE Tue 01/26/2016 13:34:31.64</vt:lpwstr>
  </property>
</Properties>
</file>