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1"/>
  </p:notesMasterIdLst>
  <p:handoutMasterIdLst>
    <p:handoutMasterId r:id="rId72"/>
  </p:handoutMasterIdLst>
  <p:sldIdLst>
    <p:sldId id="360" r:id="rId2"/>
    <p:sldId id="417" r:id="rId3"/>
    <p:sldId id="361" r:id="rId4"/>
    <p:sldId id="362" r:id="rId5"/>
    <p:sldId id="363" r:id="rId6"/>
    <p:sldId id="427" r:id="rId7"/>
    <p:sldId id="364" r:id="rId8"/>
    <p:sldId id="365" r:id="rId9"/>
    <p:sldId id="418" r:id="rId10"/>
    <p:sldId id="419" r:id="rId11"/>
    <p:sldId id="367" r:id="rId12"/>
    <p:sldId id="368" r:id="rId13"/>
    <p:sldId id="369" r:id="rId14"/>
    <p:sldId id="370" r:id="rId15"/>
    <p:sldId id="371" r:id="rId16"/>
    <p:sldId id="372" r:id="rId17"/>
    <p:sldId id="374" r:id="rId18"/>
    <p:sldId id="421" r:id="rId19"/>
    <p:sldId id="420" r:id="rId20"/>
    <p:sldId id="376" r:id="rId21"/>
    <p:sldId id="377" r:id="rId22"/>
    <p:sldId id="381" r:id="rId23"/>
    <p:sldId id="382" r:id="rId24"/>
    <p:sldId id="383" r:id="rId25"/>
    <p:sldId id="384" r:id="rId26"/>
    <p:sldId id="385" r:id="rId27"/>
    <p:sldId id="390" r:id="rId28"/>
    <p:sldId id="391" r:id="rId29"/>
    <p:sldId id="394" r:id="rId30"/>
    <p:sldId id="395" r:id="rId31"/>
    <p:sldId id="397" r:id="rId32"/>
    <p:sldId id="398" r:id="rId33"/>
    <p:sldId id="399" r:id="rId34"/>
    <p:sldId id="400" r:id="rId35"/>
    <p:sldId id="401" r:id="rId36"/>
    <p:sldId id="402" r:id="rId37"/>
    <p:sldId id="430" r:id="rId38"/>
    <p:sldId id="403" r:id="rId39"/>
    <p:sldId id="404" r:id="rId40"/>
    <p:sldId id="405" r:id="rId41"/>
    <p:sldId id="406" r:id="rId42"/>
    <p:sldId id="422" r:id="rId43"/>
    <p:sldId id="423" r:id="rId44"/>
    <p:sldId id="407" r:id="rId45"/>
    <p:sldId id="408" r:id="rId46"/>
    <p:sldId id="410" r:id="rId47"/>
    <p:sldId id="411" r:id="rId48"/>
    <p:sldId id="412" r:id="rId49"/>
    <p:sldId id="425" r:id="rId50"/>
    <p:sldId id="432" r:id="rId51"/>
    <p:sldId id="431" r:id="rId52"/>
    <p:sldId id="447" r:id="rId53"/>
    <p:sldId id="448" r:id="rId54"/>
    <p:sldId id="433" r:id="rId55"/>
    <p:sldId id="434" r:id="rId56"/>
    <p:sldId id="435" r:id="rId57"/>
    <p:sldId id="436" r:id="rId58"/>
    <p:sldId id="437" r:id="rId59"/>
    <p:sldId id="438" r:id="rId60"/>
    <p:sldId id="439" r:id="rId61"/>
    <p:sldId id="440" r:id="rId62"/>
    <p:sldId id="441" r:id="rId63"/>
    <p:sldId id="445" r:id="rId64"/>
    <p:sldId id="446" r:id="rId65"/>
    <p:sldId id="413" r:id="rId66"/>
    <p:sldId id="366" r:id="rId67"/>
    <p:sldId id="442" r:id="rId68"/>
    <p:sldId id="443" r:id="rId69"/>
    <p:sldId id="444" r:id="rId70"/>
  </p:sldIdLst>
  <p:sldSz cx="9144000" cy="6858000" type="screen4x3"/>
  <p:notesSz cx="68580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8F55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7" autoAdjust="0"/>
    <p:restoredTop sz="83035" autoAdjust="0"/>
  </p:normalViewPr>
  <p:slideViewPr>
    <p:cSldViewPr>
      <p:cViewPr>
        <p:scale>
          <a:sx n="66" d="100"/>
          <a:sy n="66" d="100"/>
        </p:scale>
        <p:origin x="-128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0" d="100"/>
        <a:sy n="80" d="100"/>
      </p:scale>
      <p:origin x="0" y="6048"/>
    </p:cViewPr>
  </p:sorterViewPr>
  <p:notesViewPr>
    <p:cSldViewPr>
      <p:cViewPr>
        <p:scale>
          <a:sx n="75" d="100"/>
          <a:sy n="75" d="100"/>
        </p:scale>
        <p:origin x="-1554"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defTabSz="931863" eaLnBrk="1" hangingPunct="1">
              <a:defRPr sz="1200"/>
            </a:lvl1pPr>
          </a:lstStyle>
          <a:p>
            <a:endParaRPr lang="en-US"/>
          </a:p>
        </p:txBody>
      </p:sp>
      <p:sp>
        <p:nvSpPr>
          <p:cNvPr id="25293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defTabSz="931863" eaLnBrk="1" hangingPunct="1">
              <a:defRPr sz="1200"/>
            </a:lvl1pPr>
          </a:lstStyle>
          <a:p>
            <a:endParaRPr lang="en-US"/>
          </a:p>
        </p:txBody>
      </p:sp>
      <p:sp>
        <p:nvSpPr>
          <p:cNvPr id="25293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defTabSz="931863" eaLnBrk="1" hangingPunct="1">
              <a:defRPr sz="1200"/>
            </a:lvl1pPr>
          </a:lstStyle>
          <a:p>
            <a:endParaRPr lang="en-US"/>
          </a:p>
        </p:txBody>
      </p:sp>
      <p:sp>
        <p:nvSpPr>
          <p:cNvPr id="25293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defTabSz="931863" eaLnBrk="1" hangingPunct="1">
              <a:defRPr sz="1200"/>
            </a:lvl1pPr>
          </a:lstStyle>
          <a:p>
            <a:fld id="{DD595162-F190-4A4E-AB72-B0EFC99FE03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defTabSz="931863" eaLnBrk="1" hangingPunct="1">
              <a:defRPr sz="1200"/>
            </a:lvl1pPr>
          </a:lstStyle>
          <a:p>
            <a:endParaRPr lang="en-US"/>
          </a:p>
        </p:txBody>
      </p:sp>
      <p:sp>
        <p:nvSpPr>
          <p:cNvPr id="8806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defTabSz="931863" eaLnBrk="1" hangingPunct="1">
              <a:defRPr sz="1200"/>
            </a:lvl1pPr>
          </a:lstStyle>
          <a:p>
            <a:endParaRPr lang="en-US"/>
          </a:p>
        </p:txBody>
      </p:sp>
      <p:sp>
        <p:nvSpPr>
          <p:cNvPr id="8806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p:spPr>
      </p:sp>
      <p:sp>
        <p:nvSpPr>
          <p:cNvPr id="8806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7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defTabSz="931863" eaLnBrk="1" hangingPunct="1">
              <a:defRPr sz="1200"/>
            </a:lvl1pPr>
          </a:lstStyle>
          <a:p>
            <a:endParaRPr lang="en-US"/>
          </a:p>
        </p:txBody>
      </p:sp>
      <p:sp>
        <p:nvSpPr>
          <p:cNvPr id="8807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defTabSz="931863" eaLnBrk="1" hangingPunct="1">
              <a:defRPr sz="1200"/>
            </a:lvl1pPr>
          </a:lstStyle>
          <a:p>
            <a:fld id="{1CFE56A5-B354-41C8-B00B-BEEEFB8AB4B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of hands for physicians</a:t>
            </a:r>
            <a:r>
              <a:rPr lang="en-US" baseline="0" dirty="0" smtClean="0"/>
              <a:t> and non-physicians.</a:t>
            </a:r>
            <a:endParaRPr lang="en-US" dirty="0"/>
          </a:p>
        </p:txBody>
      </p:sp>
      <p:sp>
        <p:nvSpPr>
          <p:cNvPr id="4" name="Slide Number Placeholder 3"/>
          <p:cNvSpPr>
            <a:spLocks noGrp="1"/>
          </p:cNvSpPr>
          <p:nvPr>
            <p:ph type="sldNum" sz="quarter" idx="10"/>
          </p:nvPr>
        </p:nvSpPr>
        <p:spPr/>
        <p:txBody>
          <a:bodyPr/>
          <a:lstStyle/>
          <a:p>
            <a:fld id="{B051B75C-E711-4375-ADC0-95D3D570A9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looks across time at</a:t>
            </a:r>
            <a:r>
              <a:rPr lang="en-US" baseline="0" dirty="0" smtClean="0"/>
              <a:t> multiple conditions, what do we know about communication in HIV and adherence in HIV disease?</a:t>
            </a:r>
            <a:endParaRPr lang="en-US" dirty="0"/>
          </a:p>
        </p:txBody>
      </p:sp>
      <p:sp>
        <p:nvSpPr>
          <p:cNvPr id="4" name="Slide Number Placeholder 3"/>
          <p:cNvSpPr>
            <a:spLocks noGrp="1"/>
          </p:cNvSpPr>
          <p:nvPr>
            <p:ph type="sldNum" sz="quarter" idx="10"/>
          </p:nvPr>
        </p:nvSpPr>
        <p:spPr/>
        <p:txBody>
          <a:bodyPr/>
          <a:lstStyle/>
          <a:p>
            <a:fld id="{B051B75C-E711-4375-ADC0-95D3D570A95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I’ve tried to argue so far that provider-patient interactions matter in HIV care.  The next question is:  is there any problem here?  There isn’t much need to talk about this if providers in general, and HIV providers specifically are doing a great job.</a:t>
            </a:r>
            <a:endParaRPr lang="en-US" dirty="0"/>
          </a:p>
        </p:txBody>
      </p:sp>
      <p:sp>
        <p:nvSpPr>
          <p:cNvPr id="4" name="Slide Number Placeholder 3"/>
          <p:cNvSpPr>
            <a:spLocks noGrp="1"/>
          </p:cNvSpPr>
          <p:nvPr>
            <p:ph type="sldNum" sz="quarter" idx="10"/>
          </p:nvPr>
        </p:nvSpPr>
        <p:spPr/>
        <p:txBody>
          <a:bodyPr/>
          <a:lstStyle/>
          <a:p>
            <a:fld id="{B051B75C-E711-4375-ADC0-95D3D570A95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3994AE4-F0B4-44BB-9092-8EE7BE78716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5074354-AC85-41E7-8048-53F35A04712C}" type="slidenum">
              <a:rPr lang="en-US"/>
              <a:pPr/>
              <a:t>24</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z="18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3994AE4-F0B4-44BB-9092-8EE7BE78716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F1F4564-7B35-4A3E-B8D1-AEAFB209C249}" type="slidenum">
              <a:rPr lang="en-US"/>
              <a:pPr/>
              <a:t>26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z="2000" smtClean="0"/>
              <a:t>So our hypothesis was, simply, that the intervention would produce better dialogue, which would in turn lead to improved adherence.  Because measuring dialogue quality is complex, I’ll describe it in more detail in a minute.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F9895BC-EB75-4570-B710-CD2ED1A6EBD1}" type="slidenum">
              <a:rPr lang="en-US"/>
              <a:pPr/>
              <a:t>27</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z="1800" smtClean="0"/>
              <a:t>   To understand the impact of the intervention we examined these 4 types of outcomes.  Because of time I’ll only discuss the first 2 today:  physician-patient dialogue and adherence as assessed by MEMS, the electronic monitoring system.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3994AE4-F0B4-44BB-9092-8EE7BE78716D}"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DADA324-819F-4DFC-92AB-4B9ED9931FE5}" type="slidenum">
              <a:rPr lang="en-US"/>
              <a:pPr/>
              <a:t>30</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z="2000" smtClean="0"/>
              <a:t>This slide shows mean MEMS adherence levels for those who had intervention visits first, in blue, and control visits first, in red.  The crossover happens between visits 2 and 3.  As you can see there is not much separation between the lines, and the p-values for the difference were greater than p=0.05.</a:t>
            </a:r>
          </a:p>
          <a:p>
            <a:pPr eaLnBrk="1" hangingPunct="1"/>
            <a:r>
              <a:rPr lang="en-US" sz="2000" smtClean="0"/>
              <a:t>So what happened here?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3994AE4-F0B4-44BB-9092-8EE7BE78716D}"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3994AE4-F0B4-44BB-9092-8EE7BE78716D}"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EC8340E-3DF2-45AC-9CC6-3513A5CFBEC7}" type="slidenum">
              <a:rPr lang="en-US"/>
              <a:pPr/>
              <a:t>33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z="1000" smtClean="0"/>
              <a:t>  </a:t>
            </a:r>
            <a:r>
              <a:rPr lang="en-US" sz="1600" smtClean="0"/>
              <a:t>What my coders report is that there is a lot of scolding in these interactions, things like “you really need to do better”, but not much concrete problem solving.  The obvious implication of this is that physicians probably need more than just an awareness that there are adherence problems – they need training or skills development in adherence counseling.   In other words, the kind of data we provide in this report are necessary to solve these problems, but not sufficient.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3994AE4-F0B4-44BB-9092-8EE7BE78716D}"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3994AE4-F0B4-44BB-9092-8EE7BE78716D}"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we conclude from this?  At least in this population,</a:t>
            </a:r>
            <a:r>
              <a:rPr lang="en-US" baseline="0" dirty="0" smtClean="0"/>
              <a:t> doctors and or pharmacists need to be involved with medication discussions, because they are the ones that are trusted on those topics.</a:t>
            </a:r>
            <a:endParaRPr lang="en-US" dirty="0"/>
          </a:p>
        </p:txBody>
      </p:sp>
      <p:sp>
        <p:nvSpPr>
          <p:cNvPr id="4" name="Slide Number Placeholder 3"/>
          <p:cNvSpPr>
            <a:spLocks noGrp="1"/>
          </p:cNvSpPr>
          <p:nvPr>
            <p:ph type="sldNum" sz="quarter" idx="10"/>
          </p:nvPr>
        </p:nvSpPr>
        <p:spPr/>
        <p:txBody>
          <a:bodyPr/>
          <a:lstStyle/>
          <a:p>
            <a:pPr>
              <a:defRPr/>
            </a:pPr>
            <a:fld id="{A3994AE4-F0B4-44BB-9092-8EE7BE78716D}"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8A19F0-F529-411C-8067-0D8BB9C03BB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8A19F0-F529-411C-8067-0D8BB9C03BB0}"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8A19F0-F529-411C-8067-0D8BB9C03BB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8A19F0-F529-411C-8067-0D8BB9C03BB0}"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8A19F0-F529-411C-8067-0D8BB9C03BB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D821D3-1EA3-4A5E-95EC-78E434A8E80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5F222-CD00-47FC-870F-435DA4506A48}"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8A19F0-F529-411C-8067-0D8BB9C03BB0}"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5F222-CD00-47FC-870F-435DA4506A48}"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5F222-CD00-47FC-870F-435DA4506A48}"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5F222-CD00-47FC-870F-435DA4506A48}"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9F37B-7122-4415-BD9F-5029A33E623C}" type="slidenum">
              <a:rPr lang="en-US"/>
              <a:pPr/>
              <a:t>66</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sz="1800" dirty="0" smtClean="0"/>
              <a:t>Is provider-patient really important?</a:t>
            </a:r>
            <a:endParaRPr lang="en-US" sz="18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CA7AA26-A505-48AE-868B-49A82E8F0A5B}" type="slidenum">
              <a:rPr lang="en-US"/>
              <a:pPr/>
              <a:t>67</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lnSpc>
                <a:spcPct val="90000"/>
              </a:lnSpc>
            </a:pPr>
            <a:r>
              <a:rPr lang="en-US" sz="1600" smtClean="0"/>
              <a:t>  </a:t>
            </a:r>
            <a:r>
              <a:rPr lang="en-US" sz="1700" smtClean="0"/>
              <a:t>The Intervention was a 3 page report.  This is an example of the first page.  Although the print may be  too small to read, on the left hand side, there is a bar graph comparing self-report and MEMS adherence, and below it a list of medications, including ARVs, other prescription medications, and over the counter medications.  </a:t>
            </a:r>
          </a:p>
          <a:p>
            <a:pPr eaLnBrk="1" hangingPunct="1">
              <a:lnSpc>
                <a:spcPct val="90000"/>
              </a:lnSpc>
            </a:pPr>
            <a:r>
              <a:rPr lang="en-US" sz="1700" smtClean="0"/>
              <a:t>  The section on reminders and other support shows that this patient takes ARV doses at the same time as other regular activities but does not use, for example, a pill box.  </a:t>
            </a:r>
          </a:p>
          <a:p>
            <a:pPr eaLnBrk="1" hangingPunct="1">
              <a:lnSpc>
                <a:spcPct val="90000"/>
              </a:lnSpc>
            </a:pPr>
            <a:r>
              <a:rPr lang="en-US" sz="1700" smtClean="0"/>
              <a:t>  In the box on the right it shows that the patient reports that he believes that ARVs are very necessary, and under reported pros and cons, it shows that the patient worries that taking so many medications may not be good for him.</a:t>
            </a:r>
            <a:r>
              <a:rPr lang="en-US" sz="1600" smtClean="0"/>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DC7525F-8EDE-432C-B6EC-F03937ACC3ED}" type="slidenum">
              <a:rPr lang="en-US"/>
              <a:pPr/>
              <a:t>68</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z="1800" smtClean="0"/>
              <a:t>On the second page, we see that the patient drinks 2-3 times a month, and has 1-2 drinks at those times, and does not report drug use.  He works 28  hours a week as a car detailer.  In the right hand panel, the patient reports 1 of 9 symptoms of major depression, but screens in or positive for post-traumatic stress disorder or PTSD.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BE046F6-E2C2-491D-9FDB-D709412708CF}" type="slidenum">
              <a:rPr lang="en-US"/>
              <a:pPr/>
              <a:t>69</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z="1800" smtClean="0"/>
              <a:t>The last page of the report allows the report user to examine patterns of adherence.  If you could read it you could see that the monitored ARV is atazanavir, and the patient takes it once a day.  If you look at the third row or week of June (on the right), you can see that the patient took a dose on Monday, missed on Tuesday and Wednesday, took a dose on Thursday, and then didn’t take any doses for the rest of the week.  The graphic below shows that the patient sometimes takes the dose in the morning, but sometimes in the evening.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Caveat…even if you think you can get the</a:t>
            </a:r>
            <a:r>
              <a:rPr lang="en-US" baseline="0" dirty="0" smtClean="0"/>
              <a:t> data from laboratory testing</a:t>
            </a:r>
            <a:endParaRPr lang="en-US" dirty="0"/>
          </a:p>
        </p:txBody>
      </p:sp>
      <p:sp>
        <p:nvSpPr>
          <p:cNvPr id="4" name="Slide Number Placeholder 3"/>
          <p:cNvSpPr>
            <a:spLocks noGrp="1"/>
          </p:cNvSpPr>
          <p:nvPr>
            <p:ph type="sldNum" sz="quarter" idx="10"/>
          </p:nvPr>
        </p:nvSpPr>
        <p:spPr/>
        <p:txBody>
          <a:bodyPr/>
          <a:lstStyle/>
          <a:p>
            <a:fld id="{B051B75C-E711-4375-ADC0-95D3D570A95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1B75C-E711-4375-ADC0-95D3D570A95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E56A5-B354-41C8-B00B-BEEEFB8AB4B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80258" name="Rectangle 2"/>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480259" name="Rectangle 3"/>
          <p:cNvSpPr>
            <a:spLocks noGrp="1" noChangeArrowheads="1"/>
          </p:cNvSpPr>
          <p:nvPr>
            <p:ph type="subTitle" idx="1"/>
          </p:nvPr>
        </p:nvSpPr>
        <p:spPr>
          <a:xfrm>
            <a:off x="685800" y="3581400"/>
            <a:ext cx="6400800" cy="838200"/>
          </a:xfrm>
        </p:spPr>
        <p:txBody>
          <a:bodyPr lIns="91440"/>
          <a:lstStyle>
            <a:lvl1pPr marL="0" indent="0">
              <a:buFontTx/>
              <a:buNone/>
              <a:defRPr sz="1200" i="1">
                <a:solidFill>
                  <a:schemeClr val="accent1"/>
                </a:solidFill>
              </a:defRPr>
            </a:lvl1pPr>
          </a:lstStyle>
          <a:p>
            <a:r>
              <a:rPr lang="en-US"/>
              <a:t>Click to edit Master subtitle style</a:t>
            </a:r>
          </a:p>
        </p:txBody>
      </p:sp>
      <p:sp>
        <p:nvSpPr>
          <p:cNvPr id="480260" name="Rectangle 4"/>
          <p:cNvSpPr>
            <a:spLocks noGrp="1" noChangeArrowheads="1"/>
          </p:cNvSpPr>
          <p:nvPr>
            <p:ph type="sldNum" sz="quarter" idx="4"/>
          </p:nvPr>
        </p:nvSpPr>
        <p:spPr/>
        <p:txBody>
          <a:bodyPr/>
          <a:lstStyle>
            <a:lvl1pPr>
              <a:defRPr/>
            </a:lvl1pPr>
          </a:lstStyle>
          <a:p>
            <a:fld id="{722F4DFF-8E02-457F-8F83-D72DF84F518B}" type="slidenum">
              <a:rPr lang="en-US"/>
              <a:pPr/>
              <a:t>‹#›</a:t>
            </a:fld>
            <a:endParaRPr lang="en-US" b="0">
              <a:solidFill>
                <a:schemeClr val="tx1"/>
              </a:solidFill>
            </a:endParaRPr>
          </a:p>
        </p:txBody>
      </p:sp>
      <p:sp>
        <p:nvSpPr>
          <p:cNvPr id="480261" name="Rectangle 5"/>
          <p:cNvSpPr>
            <a:spLocks noGrp="1" noChangeArrowheads="1"/>
          </p:cNvSpPr>
          <p:nvPr>
            <p:ph type="ftr" sz="quarter" idx="3"/>
          </p:nvPr>
        </p:nvSpPr>
        <p:spPr>
          <a:xfrm>
            <a:off x="685800" y="6096000"/>
            <a:ext cx="2895600" cy="304800"/>
          </a:xfrm>
        </p:spPr>
        <p:txBody>
          <a:bodyPr/>
          <a:lstStyle>
            <a:lvl1pPr algn="l">
              <a:defRPr sz="800"/>
            </a:lvl1pPr>
          </a:lstStyle>
          <a:p>
            <a:endParaRPr lang="en-US"/>
          </a:p>
        </p:txBody>
      </p:sp>
      <p:sp>
        <p:nvSpPr>
          <p:cNvPr id="480262" name="Rectangle 6"/>
          <p:cNvSpPr>
            <a:spLocks noGrp="1" noChangeArrowheads="1"/>
          </p:cNvSpPr>
          <p:nvPr>
            <p:ph type="dt" sz="quarter" idx="2"/>
          </p:nvPr>
        </p:nvSpPr>
        <p:spPr>
          <a:xfrm>
            <a:off x="1143000" y="6400800"/>
            <a:ext cx="1905000" cy="304800"/>
          </a:xfrm>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DCD449-ADFE-4F72-839F-FC36C328586E}" type="slidenum">
              <a:rPr lang="en-US"/>
              <a:pPr/>
              <a:t>‹#›</a:t>
            </a:fld>
            <a:endParaRPr lang="en-US" b="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80963"/>
            <a:ext cx="2038350" cy="601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80963"/>
            <a:ext cx="5964237" cy="601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172FA2-95FD-4846-A70D-21B5148E0137}" type="slidenum">
              <a:rPr lang="en-US"/>
              <a:pPr/>
              <a:t>‹#›</a:t>
            </a:fld>
            <a:endParaRPr lang="en-US" b="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80963"/>
            <a:ext cx="7772400" cy="8778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40005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600200"/>
            <a:ext cx="40005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43000" y="6400800"/>
            <a:ext cx="1676400" cy="304800"/>
          </a:xfrm>
        </p:spPr>
        <p:txBody>
          <a:bodyPr/>
          <a:lstStyle>
            <a:lvl1pPr>
              <a:defRPr/>
            </a:lvl1pPr>
          </a:lstStyle>
          <a:p>
            <a:endParaRPr lang="en-US"/>
          </a:p>
        </p:txBody>
      </p:sp>
      <p:sp>
        <p:nvSpPr>
          <p:cNvPr id="6" name="Footer Placeholder 5"/>
          <p:cNvSpPr>
            <a:spLocks noGrp="1"/>
          </p:cNvSpPr>
          <p:nvPr>
            <p:ph type="ftr" sz="quarter" idx="11"/>
          </p:nvPr>
        </p:nvSpPr>
        <p:spPr>
          <a:xfrm>
            <a:off x="2819400" y="6400800"/>
            <a:ext cx="35052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685800" y="6400800"/>
            <a:ext cx="457200" cy="304800"/>
          </a:xfrm>
        </p:spPr>
        <p:txBody>
          <a:bodyPr/>
          <a:lstStyle>
            <a:lvl1pPr>
              <a:defRPr/>
            </a:lvl1pPr>
          </a:lstStyle>
          <a:p>
            <a:fld id="{047630F9-CAEC-4D7E-A69C-77911B1A0626}" type="slidenum">
              <a:rPr lang="en-US"/>
              <a:pPr/>
              <a:t>‹#›</a:t>
            </a:fld>
            <a:endParaRPr lang="en-US" b="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80963"/>
            <a:ext cx="7772400" cy="8778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8153400" cy="4495800"/>
          </a:xfrm>
        </p:spPr>
        <p:txBody>
          <a:bodyPr/>
          <a:lstStyle/>
          <a:p>
            <a:endParaRPr lang="en-US"/>
          </a:p>
        </p:txBody>
      </p:sp>
      <p:sp>
        <p:nvSpPr>
          <p:cNvPr id="4" name="Date Placeholder 3"/>
          <p:cNvSpPr>
            <a:spLocks noGrp="1"/>
          </p:cNvSpPr>
          <p:nvPr>
            <p:ph type="dt" sz="half" idx="10"/>
          </p:nvPr>
        </p:nvSpPr>
        <p:spPr>
          <a:xfrm>
            <a:off x="1143000" y="6400800"/>
            <a:ext cx="1676400" cy="304800"/>
          </a:xfrm>
        </p:spPr>
        <p:txBody>
          <a:bodyPr/>
          <a:lstStyle>
            <a:lvl1pPr>
              <a:defRPr/>
            </a:lvl1pPr>
          </a:lstStyle>
          <a:p>
            <a:endParaRPr lang="en-US"/>
          </a:p>
        </p:txBody>
      </p:sp>
      <p:sp>
        <p:nvSpPr>
          <p:cNvPr id="5" name="Footer Placeholder 4"/>
          <p:cNvSpPr>
            <a:spLocks noGrp="1"/>
          </p:cNvSpPr>
          <p:nvPr>
            <p:ph type="ftr" sz="quarter" idx="11"/>
          </p:nvPr>
        </p:nvSpPr>
        <p:spPr>
          <a:xfrm>
            <a:off x="2819400" y="6400800"/>
            <a:ext cx="3505200" cy="304800"/>
          </a:xfrm>
        </p:spPr>
        <p:txBody>
          <a:bodyPr/>
          <a:lstStyle>
            <a:lvl1pPr>
              <a:defRPr/>
            </a:lvl1pPr>
          </a:lstStyle>
          <a:p>
            <a:endParaRPr lang="en-US"/>
          </a:p>
        </p:txBody>
      </p:sp>
      <p:sp>
        <p:nvSpPr>
          <p:cNvPr id="6" name="Slide Number Placeholder 5"/>
          <p:cNvSpPr>
            <a:spLocks noGrp="1"/>
          </p:cNvSpPr>
          <p:nvPr>
            <p:ph type="sldNum" sz="quarter" idx="12"/>
          </p:nvPr>
        </p:nvSpPr>
        <p:spPr>
          <a:xfrm>
            <a:off x="685800" y="6400800"/>
            <a:ext cx="457200" cy="304800"/>
          </a:xfrm>
        </p:spPr>
        <p:txBody>
          <a:bodyPr/>
          <a:lstStyle>
            <a:lvl1pPr>
              <a:defRPr/>
            </a:lvl1pPr>
          </a:lstStyle>
          <a:p>
            <a:fld id="{1B8C930D-7DAF-4FE9-B15D-FD2FA97E80C5}" type="slidenum">
              <a:rPr lang="en-US"/>
              <a:pPr/>
              <a:t>‹#›</a:t>
            </a:fld>
            <a:endParaRPr lang="en-US" b="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80963"/>
            <a:ext cx="8154987" cy="6015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43000" y="6400800"/>
            <a:ext cx="1676400" cy="304800"/>
          </a:xfrm>
        </p:spPr>
        <p:txBody>
          <a:bodyPr/>
          <a:lstStyle>
            <a:lvl1pPr>
              <a:defRPr/>
            </a:lvl1pPr>
          </a:lstStyle>
          <a:p>
            <a:endParaRPr lang="en-US"/>
          </a:p>
        </p:txBody>
      </p:sp>
      <p:sp>
        <p:nvSpPr>
          <p:cNvPr id="4" name="Footer Placeholder 3"/>
          <p:cNvSpPr>
            <a:spLocks noGrp="1"/>
          </p:cNvSpPr>
          <p:nvPr>
            <p:ph type="ftr" sz="quarter" idx="11"/>
          </p:nvPr>
        </p:nvSpPr>
        <p:spPr>
          <a:xfrm>
            <a:off x="2819400" y="6400800"/>
            <a:ext cx="3505200" cy="304800"/>
          </a:xfrm>
        </p:spPr>
        <p:txBody>
          <a:bodyPr/>
          <a:lstStyle>
            <a:lvl1pPr>
              <a:defRPr/>
            </a:lvl1pPr>
          </a:lstStyle>
          <a:p>
            <a:endParaRPr lang="en-US"/>
          </a:p>
        </p:txBody>
      </p:sp>
      <p:sp>
        <p:nvSpPr>
          <p:cNvPr id="5" name="Slide Number Placeholder 4"/>
          <p:cNvSpPr>
            <a:spLocks noGrp="1"/>
          </p:cNvSpPr>
          <p:nvPr>
            <p:ph type="sldNum" sz="quarter" idx="12"/>
          </p:nvPr>
        </p:nvSpPr>
        <p:spPr>
          <a:xfrm>
            <a:off x="685800" y="6400800"/>
            <a:ext cx="457200" cy="304800"/>
          </a:xfrm>
        </p:spPr>
        <p:txBody>
          <a:bodyPr/>
          <a:lstStyle>
            <a:lvl1pPr>
              <a:defRPr/>
            </a:lvl1pPr>
          </a:lstStyle>
          <a:p>
            <a:fld id="{4E947A2B-7E30-45EB-8C51-0779C4DC5233}" type="slidenum">
              <a:rPr lang="en-US"/>
              <a:pPr/>
              <a:t>‹#›</a:t>
            </a:fld>
            <a:endParaRPr lang="en-US" b="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45B651-64EF-4279-A468-B44005D49E9A}" type="slidenum">
              <a:rPr lang="en-US"/>
              <a:pPr/>
              <a:t>‹#›</a:t>
            </a:fld>
            <a:endParaRPr lang="en-US" b="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2B191F-95ED-422A-9D2A-74FEB520F4EC}" type="slidenum">
              <a:rPr lang="en-US"/>
              <a:pPr/>
              <a:t>‹#›</a:t>
            </a:fld>
            <a:endParaRPr lang="en-US" b="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6002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F10FE1-FEFC-481C-ACDD-AC8CD24C8E03}" type="slidenum">
              <a:rPr lang="en-US"/>
              <a:pPr/>
              <a:t>‹#›</a:t>
            </a:fld>
            <a:endParaRPr lang="en-US" b="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D64D5A0-EF16-41E8-A215-919FE5F01D6A}" type="slidenum">
              <a:rPr lang="en-US"/>
              <a:pPr/>
              <a:t>‹#›</a:t>
            </a:fld>
            <a:endParaRPr lang="en-US" b="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9FE022F-7188-4383-AE8B-028BE77B2F3B}" type="slidenum">
              <a:rPr lang="en-US"/>
              <a:pPr/>
              <a:t>‹#›</a:t>
            </a:fld>
            <a:endParaRPr lang="en-US" b="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4B7E5C0-0FA1-40B6-92F0-A320FC4D358A}" type="slidenum">
              <a:rPr lang="en-US"/>
              <a:pPr/>
              <a:t>‹#›</a:t>
            </a:fld>
            <a:endParaRPr lang="en-US" b="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F97263-6477-4D43-B3FE-9A50D09A7C88}" type="slidenum">
              <a:rPr lang="en-US"/>
              <a:pPr/>
              <a:t>‹#›</a:t>
            </a:fld>
            <a:endParaRPr lang="en-US" b="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1E01B6-8F75-47E9-9EE5-F6782F3B2843}" type="slidenum">
              <a:rPr lang="en-US"/>
              <a:pPr/>
              <a:t>‹#›</a:t>
            </a:fld>
            <a:endParaRPr lang="en-US" b="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bwMode="auto">
          <a:xfrm>
            <a:off x="684213" y="80963"/>
            <a:ext cx="7772400" cy="877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79235" name="Rectangle 3"/>
          <p:cNvSpPr>
            <a:spLocks noGrp="1" noChangeArrowheads="1"/>
          </p:cNvSpPr>
          <p:nvPr>
            <p:ph type="body" idx="1"/>
          </p:nvPr>
        </p:nvSpPr>
        <p:spPr bwMode="auto">
          <a:xfrm>
            <a:off x="685800" y="1600200"/>
            <a:ext cx="8153400" cy="4495800"/>
          </a:xfrm>
          <a:prstGeom prst="rect">
            <a:avLst/>
          </a:prstGeom>
          <a:noFill/>
          <a:ln w="9525">
            <a:noFill/>
            <a:miter lim="800000"/>
            <a:headEnd/>
            <a:tailEnd/>
          </a:ln>
          <a:effectLst/>
        </p:spPr>
        <p:txBody>
          <a:bodyPr vert="horz" wrap="square" lIns="4572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9236" name="Rectangle 4"/>
          <p:cNvSpPr>
            <a:spLocks noGrp="1" noChangeArrowheads="1"/>
          </p:cNvSpPr>
          <p:nvPr>
            <p:ph type="dt" sz="half" idx="2"/>
          </p:nvPr>
        </p:nvSpPr>
        <p:spPr bwMode="auto">
          <a:xfrm>
            <a:off x="1143000" y="6400800"/>
            <a:ext cx="16764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vl1pPr>
          </a:lstStyle>
          <a:p>
            <a:endParaRPr lang="en-US"/>
          </a:p>
        </p:txBody>
      </p:sp>
      <p:sp>
        <p:nvSpPr>
          <p:cNvPr id="479237" name="Rectangle 5"/>
          <p:cNvSpPr>
            <a:spLocks noGrp="1" noChangeArrowheads="1"/>
          </p:cNvSpPr>
          <p:nvPr>
            <p:ph type="ftr" sz="quarter" idx="3"/>
          </p:nvPr>
        </p:nvSpPr>
        <p:spPr bwMode="auto">
          <a:xfrm>
            <a:off x="2819400" y="6400800"/>
            <a:ext cx="3505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479238" name="Rectangle 6"/>
          <p:cNvSpPr>
            <a:spLocks noGrp="1" noChangeArrowheads="1"/>
          </p:cNvSpPr>
          <p:nvPr>
            <p:ph type="sldNum" sz="quarter" idx="4"/>
          </p:nvPr>
        </p:nvSpPr>
        <p:spPr bwMode="auto">
          <a:xfrm>
            <a:off x="685800" y="6400800"/>
            <a:ext cx="457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b="1">
                <a:solidFill>
                  <a:schemeClr val="accent1"/>
                </a:solidFill>
              </a:defRPr>
            </a:lvl1pPr>
          </a:lstStyle>
          <a:p>
            <a:fld id="{96113091-170D-4B83-9068-B3680095F4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89" r:id="rId12"/>
    <p:sldLayoutId id="2147483690" r:id="rId13"/>
    <p:sldLayoutId id="2147483692" r:id="rId14"/>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173038" indent="-173038" algn="l" rtl="0" fontAlgn="base">
        <a:lnSpc>
          <a:spcPct val="95000"/>
        </a:lnSpc>
        <a:spcBef>
          <a:spcPct val="40000"/>
        </a:spcBef>
        <a:spcAft>
          <a:spcPct val="0"/>
        </a:spcAft>
        <a:buClr>
          <a:schemeClr val="accent1"/>
        </a:buClr>
        <a:buSzPct val="75000"/>
        <a:buChar char="•"/>
        <a:defRPr sz="2400">
          <a:solidFill>
            <a:srgbClr val="1A3A67"/>
          </a:solidFill>
          <a:latin typeface="+mn-lt"/>
          <a:ea typeface="+mn-ea"/>
          <a:cs typeface="+mn-cs"/>
        </a:defRPr>
      </a:lvl1pPr>
      <a:lvl2pPr marL="517525" indent="-230188" algn="l" rtl="0" fontAlgn="base">
        <a:lnSpc>
          <a:spcPct val="95000"/>
        </a:lnSpc>
        <a:spcBef>
          <a:spcPct val="20000"/>
        </a:spcBef>
        <a:spcAft>
          <a:spcPct val="0"/>
        </a:spcAft>
        <a:buClr>
          <a:schemeClr val="accent1"/>
        </a:buClr>
        <a:buChar char="–"/>
        <a:defRPr sz="2000">
          <a:solidFill>
            <a:srgbClr val="1A3A67"/>
          </a:solidFill>
          <a:latin typeface="+mn-lt"/>
        </a:defRPr>
      </a:lvl2pPr>
      <a:lvl3pPr marL="739775" indent="-107950" algn="l" rtl="0" fontAlgn="base">
        <a:lnSpc>
          <a:spcPct val="95000"/>
        </a:lnSpc>
        <a:spcBef>
          <a:spcPct val="20000"/>
        </a:spcBef>
        <a:spcAft>
          <a:spcPct val="0"/>
        </a:spcAft>
        <a:buClr>
          <a:schemeClr val="accent1"/>
        </a:buClr>
        <a:buSzPct val="75000"/>
        <a:buChar char="•"/>
        <a:defRPr i="1">
          <a:solidFill>
            <a:schemeClr val="accent1"/>
          </a:solidFill>
          <a:latin typeface="+mn-lt"/>
        </a:defRPr>
      </a:lvl3pPr>
      <a:lvl4pPr marL="1025525" indent="-171450" algn="l" rtl="0" fontAlgn="base">
        <a:lnSpc>
          <a:spcPct val="95000"/>
        </a:lnSpc>
        <a:spcBef>
          <a:spcPct val="20000"/>
        </a:spcBef>
        <a:spcAft>
          <a:spcPct val="0"/>
        </a:spcAft>
        <a:buChar char="–"/>
        <a:defRPr sz="1600">
          <a:solidFill>
            <a:srgbClr val="1A3A67"/>
          </a:solidFill>
          <a:latin typeface="+mn-lt"/>
        </a:defRPr>
      </a:lvl4pPr>
      <a:lvl5pPr marL="1311275" indent="-171450" algn="l" rtl="0" fontAlgn="base">
        <a:lnSpc>
          <a:spcPct val="95000"/>
        </a:lnSpc>
        <a:spcBef>
          <a:spcPct val="20000"/>
        </a:spcBef>
        <a:spcAft>
          <a:spcPct val="0"/>
        </a:spcAft>
        <a:buChar char="»"/>
        <a:defRPr sz="1400" i="1">
          <a:solidFill>
            <a:srgbClr val="1A3A67"/>
          </a:solidFill>
          <a:latin typeface="+mn-lt"/>
        </a:defRPr>
      </a:lvl5pPr>
      <a:lvl6pPr marL="1768475" indent="-171450" algn="l" rtl="0" fontAlgn="base">
        <a:lnSpc>
          <a:spcPct val="95000"/>
        </a:lnSpc>
        <a:spcBef>
          <a:spcPct val="20000"/>
        </a:spcBef>
        <a:spcAft>
          <a:spcPct val="0"/>
        </a:spcAft>
        <a:buChar char="»"/>
        <a:defRPr sz="1400" i="1">
          <a:solidFill>
            <a:srgbClr val="1A3A67"/>
          </a:solidFill>
          <a:latin typeface="+mn-lt"/>
        </a:defRPr>
      </a:lvl6pPr>
      <a:lvl7pPr marL="2225675" indent="-171450" algn="l" rtl="0" fontAlgn="base">
        <a:lnSpc>
          <a:spcPct val="95000"/>
        </a:lnSpc>
        <a:spcBef>
          <a:spcPct val="20000"/>
        </a:spcBef>
        <a:spcAft>
          <a:spcPct val="0"/>
        </a:spcAft>
        <a:buChar char="»"/>
        <a:defRPr sz="1400" i="1">
          <a:solidFill>
            <a:srgbClr val="1A3A67"/>
          </a:solidFill>
          <a:latin typeface="+mn-lt"/>
        </a:defRPr>
      </a:lvl7pPr>
      <a:lvl8pPr marL="2682875" indent="-171450" algn="l" rtl="0" fontAlgn="base">
        <a:lnSpc>
          <a:spcPct val="95000"/>
        </a:lnSpc>
        <a:spcBef>
          <a:spcPct val="20000"/>
        </a:spcBef>
        <a:spcAft>
          <a:spcPct val="0"/>
        </a:spcAft>
        <a:buChar char="»"/>
        <a:defRPr sz="1400" i="1">
          <a:solidFill>
            <a:srgbClr val="1A3A67"/>
          </a:solidFill>
          <a:latin typeface="+mn-lt"/>
        </a:defRPr>
      </a:lvl8pPr>
      <a:lvl9pPr marL="3140075" indent="-171450" algn="l" rtl="0" fontAlgn="base">
        <a:lnSpc>
          <a:spcPct val="95000"/>
        </a:lnSpc>
        <a:spcBef>
          <a:spcPct val="20000"/>
        </a:spcBef>
        <a:spcAft>
          <a:spcPct val="0"/>
        </a:spcAft>
        <a:buChar char="»"/>
        <a:defRPr sz="1400" i="1">
          <a:solidFill>
            <a:srgbClr val="1A3A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Improving</a:t>
            </a:r>
            <a:r>
              <a:rPr lang="en-US" sz="3600" baseline="0" dirty="0" smtClean="0"/>
              <a:t> Physician-Patient Adherence Communication</a:t>
            </a:r>
            <a:endParaRPr lang="en-US" sz="3600" dirty="0"/>
          </a:p>
        </p:txBody>
      </p:sp>
      <p:sp>
        <p:nvSpPr>
          <p:cNvPr id="3" name="Subtitle 2"/>
          <p:cNvSpPr>
            <a:spLocks noGrp="1"/>
          </p:cNvSpPr>
          <p:nvPr>
            <p:ph type="subTitle" idx="1"/>
          </p:nvPr>
        </p:nvSpPr>
        <p:spPr>
          <a:xfrm>
            <a:off x="685800" y="3810000"/>
            <a:ext cx="6400800" cy="838200"/>
          </a:xfrm>
        </p:spPr>
        <p:txBody>
          <a:bodyPr/>
          <a:lstStyle/>
          <a:p>
            <a:r>
              <a:rPr lang="en-US" sz="2400" dirty="0" smtClean="0"/>
              <a:t>Ira Wilson, MD, </a:t>
            </a:r>
            <a:r>
              <a:rPr lang="en-US" sz="2400" dirty="0" err="1" smtClean="0"/>
              <a:t>MSc</a:t>
            </a:r>
            <a:endParaRPr lang="en-US" sz="24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2AC5A8B-DABD-4B63-B9FB-9B39E2F47789}"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Meta-analysis </a:t>
            </a:r>
            <a:endParaRPr lang="en-US" dirty="0"/>
          </a:p>
        </p:txBody>
      </p:sp>
      <p:sp>
        <p:nvSpPr>
          <p:cNvPr id="5" name="Slide Number Placeholder 4"/>
          <p:cNvSpPr>
            <a:spLocks noGrp="1"/>
          </p:cNvSpPr>
          <p:nvPr>
            <p:ph type="sldNum" sz="quarter" idx="12"/>
          </p:nvPr>
        </p:nvSpPr>
        <p:spPr/>
        <p:txBody>
          <a:bodyPr/>
          <a:lstStyle/>
          <a:p>
            <a:fld id="{047630F9-CAEC-4D7E-A69C-77911B1A0626}" type="slidenum">
              <a:rPr lang="en-US" smtClean="0"/>
              <a:pPr/>
              <a:t>10</a:t>
            </a:fld>
            <a:endParaRPr lang="en-US" b="0">
              <a:solidFill>
                <a:schemeClr val="tx1"/>
              </a:solidFill>
            </a:endParaRPr>
          </a:p>
        </p:txBody>
      </p:sp>
      <p:pic>
        <p:nvPicPr>
          <p:cNvPr id="722947" name="Picture 3"/>
          <p:cNvPicPr>
            <a:picLocks noChangeAspect="1" noChangeArrowheads="1"/>
          </p:cNvPicPr>
          <p:nvPr/>
        </p:nvPicPr>
        <p:blipFill>
          <a:blip r:embed="rId3" cstate="print"/>
          <a:srcRect/>
          <a:stretch>
            <a:fillRect/>
          </a:stretch>
        </p:blipFill>
        <p:spPr bwMode="auto">
          <a:xfrm>
            <a:off x="304800" y="1350963"/>
            <a:ext cx="8447987" cy="47450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Haskard</a:t>
            </a:r>
            <a:r>
              <a:rPr lang="en-US" dirty="0" smtClean="0"/>
              <a:t> and </a:t>
            </a:r>
            <a:r>
              <a:rPr lang="en-US" dirty="0" err="1" smtClean="0"/>
              <a:t>DiMatteo</a:t>
            </a:r>
            <a:r>
              <a:rPr lang="en-US" dirty="0" smtClean="0"/>
              <a:t> Meta-analysis</a:t>
            </a:r>
            <a:endParaRPr lang="en-US" dirty="0"/>
          </a:p>
        </p:txBody>
      </p:sp>
      <p:sp>
        <p:nvSpPr>
          <p:cNvPr id="3" name="Content Placeholder 2"/>
          <p:cNvSpPr>
            <a:spLocks noGrp="1"/>
          </p:cNvSpPr>
          <p:nvPr>
            <p:ph idx="1"/>
          </p:nvPr>
        </p:nvSpPr>
        <p:spPr/>
        <p:txBody>
          <a:bodyPr>
            <a:normAutofit/>
          </a:bodyPr>
          <a:lstStyle/>
          <a:p>
            <a:r>
              <a:rPr lang="en-US" dirty="0" smtClean="0"/>
              <a:t>Searched literature from 1949 to 2008</a:t>
            </a:r>
          </a:p>
          <a:p>
            <a:r>
              <a:rPr lang="en-US" dirty="0" smtClean="0"/>
              <a:t>106 studies correlating physician communication with patient adherence</a:t>
            </a:r>
          </a:p>
          <a:p>
            <a:r>
              <a:rPr lang="en-US" dirty="0" smtClean="0"/>
              <a:t>45,093 subjects</a:t>
            </a:r>
          </a:p>
          <a:p>
            <a:r>
              <a:rPr lang="en-US" dirty="0" smtClean="0"/>
              <a:t>87/106 were studies of medication adherence</a:t>
            </a:r>
          </a:p>
          <a:p>
            <a:r>
              <a:rPr lang="en-US" dirty="0" smtClean="0"/>
              <a:t>Non-adherence is 1.47 times greater among those whose MD is a poor communicator (standardized relative risk)</a:t>
            </a:r>
          </a:p>
          <a:p>
            <a:endParaRPr lang="en-US" dirty="0" smtClean="0"/>
          </a:p>
        </p:txBody>
      </p:sp>
      <p:sp>
        <p:nvSpPr>
          <p:cNvPr id="4" name="Slide Number Placeholder 3"/>
          <p:cNvSpPr>
            <a:spLocks noGrp="1"/>
          </p:cNvSpPr>
          <p:nvPr>
            <p:ph type="sldNum" sz="quarter" idx="12"/>
          </p:nvPr>
        </p:nvSpPr>
        <p:spPr/>
        <p:txBody>
          <a:bodyPr>
            <a:normAutofit/>
          </a:bodyPr>
          <a:lstStyle/>
          <a:p>
            <a:fld id="{B2AC5A8B-DABD-4B63-B9FB-9B39E2F47789}"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Schneider et al., 2004</a:t>
            </a:r>
            <a:endParaRPr lang="en-US" dirty="0"/>
          </a:p>
        </p:txBody>
      </p:sp>
      <p:sp>
        <p:nvSpPr>
          <p:cNvPr id="5" name="Slide Number Placeholder 4"/>
          <p:cNvSpPr>
            <a:spLocks noGrp="1"/>
          </p:cNvSpPr>
          <p:nvPr>
            <p:ph type="sldNum" sz="quarter" idx="12"/>
          </p:nvPr>
        </p:nvSpPr>
        <p:spPr/>
        <p:txBody>
          <a:bodyPr>
            <a:normAutofit/>
          </a:bodyPr>
          <a:lstStyle/>
          <a:p>
            <a:fld id="{B2AC5A8B-DABD-4B63-B9FB-9B39E2F47789}" type="slidenum">
              <a:rPr lang="en-US" smtClean="0"/>
              <a:pPr/>
              <a:t>12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709613" y="1581150"/>
            <a:ext cx="7724775" cy="40576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Schneider et al., 2004</a:t>
            </a:r>
            <a:endParaRPr lang="en-US" dirty="0"/>
          </a:p>
        </p:txBody>
      </p:sp>
      <p:sp>
        <p:nvSpPr>
          <p:cNvPr id="4" name="Content Placeholder 3"/>
          <p:cNvSpPr>
            <a:spLocks noGrp="1"/>
          </p:cNvSpPr>
          <p:nvPr>
            <p:ph idx="1"/>
          </p:nvPr>
        </p:nvSpPr>
        <p:spPr/>
        <p:txBody>
          <a:bodyPr/>
          <a:lstStyle/>
          <a:p>
            <a:r>
              <a:rPr lang="en-US" dirty="0" smtClean="0"/>
              <a:t>Cross-sectional study</a:t>
            </a:r>
          </a:p>
          <a:p>
            <a:r>
              <a:rPr lang="en-US" dirty="0" smtClean="0"/>
              <a:t>22 practices in the Boston metropolitan area</a:t>
            </a:r>
          </a:p>
          <a:p>
            <a:r>
              <a:rPr lang="en-US" dirty="0" smtClean="0"/>
              <a:t>554 patients taking ART</a:t>
            </a:r>
          </a:p>
          <a:p>
            <a:r>
              <a:rPr lang="en-US" dirty="0" smtClean="0"/>
              <a:t>Adherence measured with 4-item scale</a:t>
            </a:r>
          </a:p>
          <a:p>
            <a:r>
              <a:rPr lang="en-US" dirty="0" smtClean="0"/>
              <a:t>Physician-patient relationship quality measured with 6 scales</a:t>
            </a:r>
            <a:endParaRPr lang="en-US" dirty="0"/>
          </a:p>
        </p:txBody>
      </p:sp>
      <p:sp>
        <p:nvSpPr>
          <p:cNvPr id="5" name="Slide Number Placeholder 4"/>
          <p:cNvSpPr>
            <a:spLocks noGrp="1"/>
          </p:cNvSpPr>
          <p:nvPr>
            <p:ph type="sldNum" sz="quarter" idx="12"/>
          </p:nvPr>
        </p:nvSpPr>
        <p:spPr/>
        <p:txBody>
          <a:bodyPr>
            <a:normAutofit/>
          </a:bodyPr>
          <a:lstStyle/>
          <a:p>
            <a:fld id="{B2AC5A8B-DABD-4B63-B9FB-9B39E2F4778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Schneider et al., 2004</a:t>
            </a:r>
            <a:endParaRPr lang="en-US" dirty="0"/>
          </a:p>
        </p:txBody>
      </p:sp>
      <p:sp>
        <p:nvSpPr>
          <p:cNvPr id="6" name="Slide Number Placeholder 5"/>
          <p:cNvSpPr>
            <a:spLocks noGrp="1"/>
          </p:cNvSpPr>
          <p:nvPr>
            <p:ph type="sldNum" sz="quarter" idx="12"/>
          </p:nvPr>
        </p:nvSpPr>
        <p:spPr/>
        <p:txBody>
          <a:bodyPr>
            <a:normAutofit/>
          </a:bodyPr>
          <a:lstStyle/>
          <a:p>
            <a:fld id="{B2AC5A8B-DABD-4B63-B9FB-9B39E2F47789}" type="slidenum">
              <a:rPr lang="en-US" smtClean="0"/>
              <a:pPr/>
              <a:t>14</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1790108" y="1382156"/>
            <a:ext cx="5327002" cy="5181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a:t>
            </a:r>
            <a:r>
              <a:rPr lang="en-US" baseline="0" dirty="0" smtClean="0"/>
              <a:t> et al., 2006</a:t>
            </a:r>
            <a:endParaRPr lang="en-US" dirty="0"/>
          </a:p>
        </p:txBody>
      </p:sp>
      <p:sp>
        <p:nvSpPr>
          <p:cNvPr id="5" name="Slide Number Placeholder 4"/>
          <p:cNvSpPr>
            <a:spLocks noGrp="1"/>
          </p:cNvSpPr>
          <p:nvPr>
            <p:ph type="sldNum" sz="quarter" idx="12"/>
          </p:nvPr>
        </p:nvSpPr>
        <p:spPr/>
        <p:txBody>
          <a:bodyPr>
            <a:normAutofit/>
          </a:bodyPr>
          <a:lstStyle/>
          <a:p>
            <a:fld id="{B2AC5A8B-DABD-4B63-B9FB-9B39E2F47789}" type="slidenum">
              <a:rPr lang="en-US" smtClean="0"/>
              <a:pPr/>
              <a:t>15</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381945" y="1341438"/>
            <a:ext cx="8418078" cy="460216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Beach et al., 2006</a:t>
            </a:r>
            <a:endParaRPr lang="en-US" dirty="0"/>
          </a:p>
        </p:txBody>
      </p:sp>
      <p:sp>
        <p:nvSpPr>
          <p:cNvPr id="3" name="Content Placeholder 2"/>
          <p:cNvSpPr>
            <a:spLocks noGrp="1"/>
          </p:cNvSpPr>
          <p:nvPr>
            <p:ph idx="1"/>
          </p:nvPr>
        </p:nvSpPr>
        <p:spPr/>
        <p:txBody>
          <a:bodyPr/>
          <a:lstStyle/>
          <a:p>
            <a:r>
              <a:rPr lang="en-US" dirty="0" smtClean="0"/>
              <a:t>Cross-sectional survey</a:t>
            </a:r>
          </a:p>
          <a:p>
            <a:r>
              <a:rPr lang="en-US" dirty="0" smtClean="0"/>
              <a:t>4694 interviews in 1743 patients with HIV</a:t>
            </a:r>
          </a:p>
          <a:p>
            <a:r>
              <a:rPr lang="en-US" dirty="0" smtClean="0"/>
              <a:t>Independent variable:  HIV provider “knows me as a person”</a:t>
            </a:r>
          </a:p>
          <a:p>
            <a:r>
              <a:rPr lang="en-US" dirty="0" smtClean="0"/>
              <a:t>Dependent variables</a:t>
            </a:r>
          </a:p>
          <a:p>
            <a:pPr lvl="1"/>
            <a:r>
              <a:rPr lang="en-US" dirty="0" smtClean="0"/>
              <a:t>Receipt of ART</a:t>
            </a:r>
          </a:p>
          <a:p>
            <a:pPr lvl="1"/>
            <a:r>
              <a:rPr lang="en-US" dirty="0" smtClean="0"/>
              <a:t>Adherence with ART</a:t>
            </a:r>
          </a:p>
          <a:p>
            <a:pPr lvl="1"/>
            <a:r>
              <a:rPr lang="en-US" dirty="0" smtClean="0"/>
              <a:t>Undetectable VLs</a:t>
            </a:r>
            <a:endParaRPr lang="en-US" dirty="0"/>
          </a:p>
        </p:txBody>
      </p:sp>
      <p:sp>
        <p:nvSpPr>
          <p:cNvPr id="4" name="Slide Number Placeholder 3"/>
          <p:cNvSpPr>
            <a:spLocks noGrp="1"/>
          </p:cNvSpPr>
          <p:nvPr>
            <p:ph type="sldNum" sz="quarter" idx="12"/>
          </p:nvPr>
        </p:nvSpPr>
        <p:spPr/>
        <p:txBody>
          <a:bodyPr>
            <a:normAutofit/>
          </a:bodyPr>
          <a:lstStyle/>
          <a:p>
            <a:fld id="{B2AC5A8B-DABD-4B63-B9FB-9B39E2F4778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 et al., 2006</a:t>
            </a:r>
            <a:endParaRPr lang="en-US" dirty="0"/>
          </a:p>
        </p:txBody>
      </p:sp>
      <p:sp>
        <p:nvSpPr>
          <p:cNvPr id="4" name="Slide Number Placeholder 3"/>
          <p:cNvSpPr>
            <a:spLocks noGrp="1"/>
          </p:cNvSpPr>
          <p:nvPr>
            <p:ph type="sldNum" sz="quarter" idx="12"/>
          </p:nvPr>
        </p:nvSpPr>
        <p:spPr/>
        <p:txBody>
          <a:bodyPr/>
          <a:lstStyle/>
          <a:p>
            <a:fld id="{B2AC5A8B-DABD-4B63-B9FB-9B39E2F47789}" type="slidenum">
              <a:rPr lang="en-US" smtClean="0"/>
              <a:pPr/>
              <a:t>17</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0" y="1828800"/>
            <a:ext cx="9121031" cy="2362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marL="173038" lvl="1" indent="-173038">
              <a:spcBef>
                <a:spcPct val="40000"/>
              </a:spcBef>
              <a:buSzPct val="75000"/>
              <a:buFontTx/>
              <a:buChar char="•"/>
            </a:pPr>
            <a:r>
              <a:rPr lang="en-US" sz="2400" dirty="0" smtClean="0"/>
              <a:t>Is provider-patient communication really that important in adherence ?</a:t>
            </a:r>
          </a:p>
          <a:p>
            <a:pPr marL="173038" lvl="1" indent="-173038">
              <a:spcBef>
                <a:spcPct val="40000"/>
              </a:spcBef>
              <a:buSzPct val="75000"/>
              <a:buNone/>
            </a:pPr>
            <a:endParaRPr lang="en-US" sz="2400" dirty="0" smtClean="0"/>
          </a:p>
          <a:p>
            <a:pPr marL="173038" lvl="1" indent="-173038">
              <a:spcBef>
                <a:spcPct val="40000"/>
              </a:spcBef>
              <a:buSzPct val="75000"/>
              <a:buFontTx/>
              <a:buChar char="•"/>
            </a:pPr>
            <a:r>
              <a:rPr lang="en-US" sz="2400" dirty="0" smtClean="0"/>
              <a:t>Answer:  Yes, it is important, both in general and specifically for ART in HIV disease.</a:t>
            </a:r>
          </a:p>
          <a:p>
            <a:endParaRPr lang="en-US" dirty="0"/>
          </a:p>
        </p:txBody>
      </p:sp>
      <p:sp>
        <p:nvSpPr>
          <p:cNvPr id="4" name="Slide Number Placeholder 3"/>
          <p:cNvSpPr>
            <a:spLocks noGrp="1"/>
          </p:cNvSpPr>
          <p:nvPr>
            <p:ph type="sldNum" sz="quarter" idx="12"/>
          </p:nvPr>
        </p:nvSpPr>
        <p:spPr/>
        <p:txBody>
          <a:bodyPr/>
          <a:lstStyle/>
          <a:p>
            <a:fld id="{6C45B651-64EF-4279-A468-B44005D49E9A}" type="slidenum">
              <a:rPr lang="en-US" smtClean="0"/>
              <a:pPr/>
              <a:t>18</a:t>
            </a:fld>
            <a:endParaRPr lang="en-US" b="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2</a:t>
            </a:r>
            <a:endParaRPr lang="en-US" dirty="0"/>
          </a:p>
        </p:txBody>
      </p:sp>
      <p:sp>
        <p:nvSpPr>
          <p:cNvPr id="5" name="Content Placeholder 4"/>
          <p:cNvSpPr>
            <a:spLocks noGrp="1"/>
          </p:cNvSpPr>
          <p:nvPr>
            <p:ph idx="1"/>
          </p:nvPr>
        </p:nvSpPr>
        <p:spPr/>
        <p:txBody>
          <a:bodyPr/>
          <a:lstStyle/>
          <a:p>
            <a:pPr marL="173038" lvl="1" indent="-173038">
              <a:spcBef>
                <a:spcPct val="40000"/>
              </a:spcBef>
              <a:buSzPct val="75000"/>
              <a:buFontTx/>
              <a:buChar char="•"/>
            </a:pPr>
            <a:r>
              <a:rPr lang="en-US" sz="2400" dirty="0" smtClean="0"/>
              <a:t>What is the quality of adherence related communication?</a:t>
            </a:r>
          </a:p>
          <a:p>
            <a:pPr marL="173038" lvl="1" indent="-173038">
              <a:spcBef>
                <a:spcPct val="40000"/>
              </a:spcBef>
              <a:buSzPct val="75000"/>
              <a:buFontTx/>
              <a:buChar char="•"/>
            </a:pPr>
            <a:r>
              <a:rPr lang="en-US" sz="2400" dirty="0" smtClean="0"/>
              <a:t>Is there a problem?</a:t>
            </a:r>
          </a:p>
          <a:p>
            <a:pPr>
              <a:buNone/>
            </a:pPr>
            <a:endParaRPr lang="en-US" dirty="0"/>
          </a:p>
        </p:txBody>
      </p:sp>
      <p:sp>
        <p:nvSpPr>
          <p:cNvPr id="3" name="Slide Number Placeholder 2"/>
          <p:cNvSpPr>
            <a:spLocks noGrp="1"/>
          </p:cNvSpPr>
          <p:nvPr>
            <p:ph type="sldNum" sz="quarter" idx="12"/>
          </p:nvPr>
        </p:nvSpPr>
        <p:spPr/>
        <p:txBody>
          <a:bodyPr/>
          <a:lstStyle/>
          <a:p>
            <a:fld id="{B9FE022F-7188-4383-AE8B-028BE77B2F3B}" type="slidenum">
              <a:rPr lang="en-US" smtClean="0"/>
              <a:pPr/>
              <a:t>19</a:t>
            </a:fld>
            <a:endParaRPr lang="en-US" b="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 of Interest</a:t>
            </a:r>
            <a:endParaRPr lang="en-US" dirty="0"/>
          </a:p>
        </p:txBody>
      </p:sp>
      <p:sp>
        <p:nvSpPr>
          <p:cNvPr id="3" name="Content Placeholder 2"/>
          <p:cNvSpPr>
            <a:spLocks noGrp="1"/>
          </p:cNvSpPr>
          <p:nvPr>
            <p:ph idx="1"/>
          </p:nvPr>
        </p:nvSpPr>
        <p:spPr/>
        <p:txBody>
          <a:bodyPr/>
          <a:lstStyle/>
          <a:p>
            <a:r>
              <a:rPr lang="en-US" dirty="0" smtClean="0"/>
              <a:t>Dr. Wilson has no conflicts </a:t>
            </a:r>
            <a:r>
              <a:rPr lang="en-US" smtClean="0"/>
              <a:t>of interest</a:t>
            </a:r>
            <a:endParaRPr lang="en-US"/>
          </a:p>
        </p:txBody>
      </p:sp>
      <p:sp>
        <p:nvSpPr>
          <p:cNvPr id="4" name="Slide Number Placeholder 3"/>
          <p:cNvSpPr>
            <a:spLocks noGrp="1"/>
          </p:cNvSpPr>
          <p:nvPr>
            <p:ph type="sldNum" sz="quarter" idx="12"/>
          </p:nvPr>
        </p:nvSpPr>
        <p:spPr/>
        <p:txBody>
          <a:bodyPr/>
          <a:lstStyle/>
          <a:p>
            <a:fld id="{6C45B651-64EF-4279-A468-B44005D49E9A}" type="slidenum">
              <a:rPr lang="en-US" smtClean="0"/>
              <a:pPr/>
              <a:t>2</a:t>
            </a:fld>
            <a:endParaRPr lang="en-US" b="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National Medicare Study (2006)</a:t>
            </a:r>
            <a:endParaRPr lang="en-US" dirty="0"/>
          </a:p>
        </p:txBody>
      </p:sp>
      <p:sp>
        <p:nvSpPr>
          <p:cNvPr id="4" name="Slide Number Placeholder 3"/>
          <p:cNvSpPr>
            <a:spLocks noGrp="1"/>
          </p:cNvSpPr>
          <p:nvPr>
            <p:ph type="sldNum" sz="quarter" idx="12"/>
          </p:nvPr>
        </p:nvSpPr>
        <p:spPr/>
        <p:txBody>
          <a:bodyPr/>
          <a:lstStyle/>
          <a:p>
            <a:fld id="{B2AC5A8B-DABD-4B63-B9FB-9B39E2F47789}" type="slidenum">
              <a:rPr lang="en-US" smtClean="0"/>
              <a:pPr/>
              <a:t>20</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785813" y="1844221"/>
            <a:ext cx="7572375" cy="40481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MD-PT Communication</a:t>
            </a:r>
          </a:p>
        </p:txBody>
      </p:sp>
      <p:sp>
        <p:nvSpPr>
          <p:cNvPr id="47107" name="Content Placeholder 2"/>
          <p:cNvSpPr>
            <a:spLocks noGrp="1"/>
          </p:cNvSpPr>
          <p:nvPr>
            <p:ph idx="1"/>
          </p:nvPr>
        </p:nvSpPr>
        <p:spPr/>
        <p:txBody>
          <a:bodyPr>
            <a:normAutofit/>
          </a:bodyPr>
          <a:lstStyle/>
          <a:p>
            <a:pPr eaLnBrk="1" hangingPunct="1"/>
            <a:r>
              <a:rPr lang="en-US" dirty="0" smtClean="0"/>
              <a:t>50 state sample</a:t>
            </a:r>
          </a:p>
          <a:p>
            <a:pPr eaLnBrk="1" hangingPunct="1"/>
            <a:r>
              <a:rPr lang="en-US" dirty="0" smtClean="0"/>
              <a:t>Random sampling from 3 strata</a:t>
            </a:r>
          </a:p>
          <a:p>
            <a:pPr lvl="1" eaLnBrk="1" hangingPunct="1"/>
            <a:r>
              <a:rPr lang="en-US" dirty="0" smtClean="0"/>
              <a:t>Full Medicaid benefits</a:t>
            </a:r>
          </a:p>
          <a:p>
            <a:pPr lvl="1" eaLnBrk="1" hangingPunct="1"/>
            <a:r>
              <a:rPr lang="en-US" dirty="0" smtClean="0"/>
              <a:t>No Medicaid but residence in high poverty neighborhood (13% of elderly below 100% poverty)</a:t>
            </a:r>
          </a:p>
          <a:p>
            <a:pPr lvl="1" eaLnBrk="1" hangingPunct="1"/>
            <a:r>
              <a:rPr lang="en-US" dirty="0" smtClean="0"/>
              <a:t>No Medicaid, non-high poverty</a:t>
            </a:r>
          </a:p>
          <a:p>
            <a:pPr eaLnBrk="1" hangingPunct="1"/>
            <a:r>
              <a:rPr lang="en-US" dirty="0" smtClean="0"/>
              <a:t>July – Oct 2003</a:t>
            </a:r>
          </a:p>
          <a:p>
            <a:pPr eaLnBrk="1" hangingPunct="1"/>
            <a:r>
              <a:rPr lang="en-US" dirty="0" smtClean="0"/>
              <a:t>Response rate 51% (N=17,569)</a:t>
            </a:r>
          </a:p>
          <a:p>
            <a:pPr eaLnBrk="1" hangingPunct="1"/>
            <a:r>
              <a:rPr lang="en-US" dirty="0" smtClean="0"/>
              <a:t>Did you skip       Did you talk with a doctor about it</a:t>
            </a:r>
          </a:p>
        </p:txBody>
      </p:sp>
      <p:sp>
        <p:nvSpPr>
          <p:cNvPr id="5" name="Slide Number Placeholder 4"/>
          <p:cNvSpPr>
            <a:spLocks noGrp="1"/>
          </p:cNvSpPr>
          <p:nvPr>
            <p:ph type="sldNum" sz="quarter" idx="12"/>
          </p:nvPr>
        </p:nvSpPr>
        <p:spPr/>
        <p:txBody>
          <a:bodyPr/>
          <a:lstStyle/>
          <a:p>
            <a:pPr>
              <a:defRPr/>
            </a:pPr>
            <a:fld id="{F6464C60-3708-41AB-8BBB-DA42FC3302DE}" type="slidenum">
              <a:rPr lang="en-US" smtClean="0"/>
              <a:pPr>
                <a:defRPr/>
              </a:pPr>
              <a:t>21</a:t>
            </a:fld>
            <a:endParaRPr lang="en-US" b="0">
              <a:solidFill>
                <a:schemeClr val="tx1"/>
              </a:solidFill>
            </a:endParaRPr>
          </a:p>
        </p:txBody>
      </p:sp>
      <p:cxnSp>
        <p:nvCxnSpPr>
          <p:cNvPr id="8" name="Straight Arrow Connector 7"/>
          <p:cNvCxnSpPr/>
          <p:nvPr/>
        </p:nvCxnSpPr>
        <p:spPr bwMode="auto">
          <a:xfrm>
            <a:off x="2667000" y="5156200"/>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Dialogue</a:t>
            </a:r>
            <a:endParaRPr lang="en-US" dirty="0"/>
          </a:p>
        </p:txBody>
      </p:sp>
      <p:sp>
        <p:nvSpPr>
          <p:cNvPr id="3" name="Slide Number Placeholder 2"/>
          <p:cNvSpPr>
            <a:spLocks noGrp="1"/>
          </p:cNvSpPr>
          <p:nvPr>
            <p:ph type="sldNum" sz="quarter" idx="12"/>
          </p:nvPr>
        </p:nvSpPr>
        <p:spPr/>
        <p:txBody>
          <a:bodyPr/>
          <a:lstStyle/>
          <a:p>
            <a:fld id="{B2AC5A8B-DABD-4B63-B9FB-9B39E2F47789}" type="slidenum">
              <a:rPr lang="en-US" smtClean="0"/>
              <a:pPr/>
              <a:t>22</a:t>
            </a:fld>
            <a:endParaRPr lang="en-US"/>
          </a:p>
        </p:txBody>
      </p:sp>
      <p:pic>
        <p:nvPicPr>
          <p:cNvPr id="10244" name="Picture 4"/>
          <p:cNvPicPr>
            <a:picLocks noChangeAspect="1" noChangeArrowheads="1"/>
          </p:cNvPicPr>
          <p:nvPr/>
        </p:nvPicPr>
        <p:blipFill>
          <a:blip r:embed="rId3" cstate="print"/>
          <a:srcRect r="17551"/>
          <a:stretch>
            <a:fillRect/>
          </a:stretch>
        </p:blipFill>
        <p:spPr bwMode="auto">
          <a:xfrm>
            <a:off x="393797" y="1954024"/>
            <a:ext cx="8563807" cy="229826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Adherence Communication in HIV Care</a:t>
            </a:r>
            <a:endParaRPr lang="en-US" dirty="0"/>
          </a:p>
        </p:txBody>
      </p:sp>
      <p:sp>
        <p:nvSpPr>
          <p:cNvPr id="4" name="Slide Number Placeholder 3"/>
          <p:cNvSpPr>
            <a:spLocks noGrp="1"/>
          </p:cNvSpPr>
          <p:nvPr>
            <p:ph type="sldNum" sz="quarter" idx="12"/>
          </p:nvPr>
        </p:nvSpPr>
        <p:spPr/>
        <p:txBody>
          <a:bodyPr/>
          <a:lstStyle/>
          <a:p>
            <a:fld id="{B2AC5A8B-DABD-4B63-B9FB-9B39E2F47789}" type="slidenum">
              <a:rPr lang="en-US" smtClean="0"/>
              <a:pPr/>
              <a:t>23</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690563" y="1626024"/>
            <a:ext cx="7762875" cy="43719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dirty="0" smtClean="0"/>
              <a:t>Methods:  Design</a:t>
            </a:r>
          </a:p>
        </p:txBody>
      </p:sp>
      <p:sp>
        <p:nvSpPr>
          <p:cNvPr id="51204" name="Rectangle 3"/>
          <p:cNvSpPr>
            <a:spLocks noGrp="1" noChangeArrowheads="1"/>
          </p:cNvSpPr>
          <p:nvPr>
            <p:ph idx="1"/>
          </p:nvPr>
        </p:nvSpPr>
        <p:spPr/>
        <p:txBody>
          <a:bodyPr/>
          <a:lstStyle/>
          <a:p>
            <a:pPr eaLnBrk="1" hangingPunct="1"/>
            <a:r>
              <a:rPr lang="en-US" sz="2800" dirty="0" smtClean="0"/>
              <a:t>Randomized, cross-over, intervention trial</a:t>
            </a:r>
          </a:p>
          <a:p>
            <a:pPr eaLnBrk="1" hangingPunct="1"/>
            <a:r>
              <a:rPr lang="en-US" sz="2800" dirty="0" smtClean="0"/>
              <a:t>5 varied sites in Massachusetts</a:t>
            </a:r>
          </a:p>
          <a:p>
            <a:pPr eaLnBrk="1" hangingPunct="1"/>
            <a:r>
              <a:rPr lang="en-US" sz="2800" dirty="0" smtClean="0"/>
              <a:t>Eligibility:  detectable viral loads</a:t>
            </a:r>
          </a:p>
          <a:p>
            <a:pPr eaLnBrk="1" hangingPunct="1"/>
            <a:r>
              <a:rPr lang="en-US" sz="2800" dirty="0" smtClean="0"/>
              <a:t>Intervention was a detailed adherence report given at the time of a routine office visit</a:t>
            </a:r>
          </a:p>
          <a:p>
            <a:pPr lvl="1"/>
            <a:r>
              <a:rPr lang="en-US" dirty="0" smtClean="0"/>
              <a:t>Electronic drug monitoring</a:t>
            </a:r>
          </a:p>
          <a:p>
            <a:pPr lvl="1"/>
            <a:r>
              <a:rPr lang="en-US" dirty="0" smtClean="0"/>
              <a:t>Self-reported adherence</a:t>
            </a:r>
          </a:p>
          <a:p>
            <a:pPr lvl="1"/>
            <a:r>
              <a:rPr lang="en-US" dirty="0" smtClean="0"/>
              <a:t>Drug and alcohol use</a:t>
            </a:r>
          </a:p>
          <a:p>
            <a:pPr lvl="1"/>
            <a:r>
              <a:rPr lang="en-US" dirty="0" smtClean="0"/>
              <a:t>Depression</a:t>
            </a:r>
          </a:p>
          <a:p>
            <a:pPr lvl="1"/>
            <a:r>
              <a:rPr lang="en-US" dirty="0" smtClean="0"/>
              <a:t>Attitudes and beliefs</a:t>
            </a:r>
          </a:p>
        </p:txBody>
      </p:sp>
      <p:sp>
        <p:nvSpPr>
          <p:cNvPr id="6" name="Slide Number Placeholder 5"/>
          <p:cNvSpPr>
            <a:spLocks noGrp="1"/>
          </p:cNvSpPr>
          <p:nvPr>
            <p:ph type="sldNum" sz="quarter" idx="12"/>
          </p:nvPr>
        </p:nvSpPr>
        <p:spPr/>
        <p:txBody>
          <a:bodyPr/>
          <a:lstStyle/>
          <a:p>
            <a:pPr>
              <a:defRPr/>
            </a:pPr>
            <a:fld id="{F6464C60-3708-41AB-8BBB-DA42FC3302DE}" type="slidenum">
              <a:rPr lang="en-US" smtClean="0"/>
              <a:pPr>
                <a:defRPr/>
              </a:pPr>
              <a:t>24</a:t>
            </a:fld>
            <a:endParaRPr lang="en-US" b="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3"/>
          <p:cNvSpPr>
            <a:spLocks noGrp="1"/>
          </p:cNvSpPr>
          <p:nvPr>
            <p:ph type="title"/>
          </p:nvPr>
        </p:nvSpPr>
        <p:spPr/>
        <p:txBody>
          <a:bodyPr/>
          <a:lstStyle/>
          <a:p>
            <a:pPr eaLnBrk="1" hangingPunct="1"/>
            <a:r>
              <a:rPr lang="en-US" smtClean="0"/>
              <a:t>Study Design</a:t>
            </a:r>
          </a:p>
        </p:txBody>
      </p:sp>
      <p:sp>
        <p:nvSpPr>
          <p:cNvPr id="9" name="Slide Number Placeholder 8"/>
          <p:cNvSpPr>
            <a:spLocks noGrp="1"/>
          </p:cNvSpPr>
          <p:nvPr>
            <p:ph type="sldNum" sz="quarter" idx="12"/>
          </p:nvPr>
        </p:nvSpPr>
        <p:spPr/>
        <p:txBody>
          <a:bodyPr/>
          <a:lstStyle/>
          <a:p>
            <a:pPr>
              <a:defRPr/>
            </a:pPr>
            <a:fld id="{541DF03A-247F-4720-9E5F-14C650186423}" type="slidenum">
              <a:rPr lang="en-US" smtClean="0"/>
              <a:pPr>
                <a:defRPr/>
              </a:pPr>
              <a:t>25</a:t>
            </a:fld>
            <a:endParaRPr lang="en-US" b="0">
              <a:solidFill>
                <a:schemeClr val="tx1"/>
              </a:solidFill>
            </a:endParaRPr>
          </a:p>
        </p:txBody>
      </p:sp>
      <p:graphicFrame>
        <p:nvGraphicFramePr>
          <p:cNvPr id="5122" name="Object 2"/>
          <p:cNvGraphicFramePr>
            <a:graphicFrameLocks noChangeAspect="1"/>
          </p:cNvGraphicFramePr>
          <p:nvPr/>
        </p:nvGraphicFramePr>
        <p:xfrm>
          <a:off x="1181100" y="1757363"/>
          <a:ext cx="6781800" cy="3830637"/>
        </p:xfrm>
        <a:graphic>
          <a:graphicData uri="http://schemas.openxmlformats.org/presentationml/2006/ole">
            <p:oleObj spid="_x0000_s654338" name="Visio" r:id="rId4" imgW="6781515" imgH="3831353" progId="Visio.Drawing.11">
              <p:embed/>
            </p:oleObj>
          </a:graphicData>
        </a:graphic>
      </p:graphicFrame>
      <p:sp>
        <p:nvSpPr>
          <p:cNvPr id="5124" name="TextBox 5"/>
          <p:cNvSpPr txBox="1">
            <a:spLocks noChangeArrowheads="1"/>
          </p:cNvSpPr>
          <p:nvPr/>
        </p:nvSpPr>
        <p:spPr bwMode="auto">
          <a:xfrm>
            <a:off x="3276600" y="5715000"/>
            <a:ext cx="2054225" cy="369332"/>
          </a:xfrm>
          <a:prstGeom prst="rect">
            <a:avLst/>
          </a:prstGeom>
          <a:noFill/>
          <a:ln w="9525">
            <a:noFill/>
            <a:miter lim="800000"/>
            <a:headEnd/>
            <a:tailEnd/>
          </a:ln>
        </p:spPr>
        <p:txBody>
          <a:bodyPr wrap="square">
            <a:spAutoFit/>
          </a:bodyPr>
          <a:lstStyle/>
          <a:p>
            <a:pPr algn="ctr"/>
            <a:r>
              <a:rPr lang="en-US" sz="1800" dirty="0" err="1"/>
              <a:t>Audiorecorded</a:t>
            </a:r>
            <a:endParaRPr lang="en-US" dirty="0"/>
          </a:p>
        </p:txBody>
      </p:sp>
      <p:cxnSp>
        <p:nvCxnSpPr>
          <p:cNvPr id="8" name="Straight Arrow Connector 7"/>
          <p:cNvCxnSpPr/>
          <p:nvPr/>
        </p:nvCxnSpPr>
        <p:spPr>
          <a:xfrm rot="16200000" flipV="1">
            <a:off x="3390900" y="54483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914900" y="54483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dirty="0" smtClean="0"/>
              <a:t>Theory and Hypothesis</a:t>
            </a:r>
          </a:p>
        </p:txBody>
      </p:sp>
      <p:sp>
        <p:nvSpPr>
          <p:cNvPr id="10" name="Slide Number Placeholder 9"/>
          <p:cNvSpPr>
            <a:spLocks noGrp="1"/>
          </p:cNvSpPr>
          <p:nvPr>
            <p:ph type="sldNum" sz="quarter" idx="12"/>
          </p:nvPr>
        </p:nvSpPr>
        <p:spPr/>
        <p:txBody>
          <a:bodyPr/>
          <a:lstStyle/>
          <a:p>
            <a:pPr>
              <a:defRPr/>
            </a:pPr>
            <a:fld id="{541DF03A-247F-4720-9E5F-14C650186423}" type="slidenum">
              <a:rPr lang="en-US" smtClean="0"/>
              <a:pPr>
                <a:defRPr/>
              </a:pPr>
              <a:t>26</a:t>
            </a:fld>
            <a:endParaRPr lang="en-US" b="0">
              <a:solidFill>
                <a:schemeClr val="tx1"/>
              </a:solidFill>
            </a:endParaRPr>
          </a:p>
        </p:txBody>
      </p:sp>
      <p:sp>
        <p:nvSpPr>
          <p:cNvPr id="52228" name="Text Box 3"/>
          <p:cNvSpPr txBox="1">
            <a:spLocks noChangeArrowheads="1"/>
          </p:cNvSpPr>
          <p:nvPr/>
        </p:nvSpPr>
        <p:spPr bwMode="auto">
          <a:xfrm>
            <a:off x="241300" y="4295775"/>
            <a:ext cx="2120900" cy="519113"/>
          </a:xfrm>
          <a:prstGeom prst="rect">
            <a:avLst/>
          </a:prstGeom>
          <a:noFill/>
          <a:ln w="9525" algn="ctr">
            <a:noFill/>
            <a:miter lim="800000"/>
            <a:headEnd/>
            <a:tailEnd/>
          </a:ln>
        </p:spPr>
        <p:txBody>
          <a:bodyPr>
            <a:spAutoFit/>
          </a:bodyPr>
          <a:lstStyle/>
          <a:p>
            <a:pPr algn="ctr" eaLnBrk="1" hangingPunct="1">
              <a:spcBef>
                <a:spcPct val="50000"/>
              </a:spcBef>
            </a:pPr>
            <a:r>
              <a:rPr lang="en-US" sz="2800" dirty="0"/>
              <a:t>Intervention</a:t>
            </a:r>
          </a:p>
        </p:txBody>
      </p:sp>
      <p:sp>
        <p:nvSpPr>
          <p:cNvPr id="52229" name="Text Box 4"/>
          <p:cNvSpPr txBox="1">
            <a:spLocks noChangeArrowheads="1"/>
          </p:cNvSpPr>
          <p:nvPr/>
        </p:nvSpPr>
        <p:spPr bwMode="auto">
          <a:xfrm>
            <a:off x="3527425" y="4083050"/>
            <a:ext cx="1631950" cy="946150"/>
          </a:xfrm>
          <a:prstGeom prst="rect">
            <a:avLst/>
          </a:prstGeom>
          <a:noFill/>
          <a:ln w="9525" algn="ctr">
            <a:noFill/>
            <a:miter lim="800000"/>
            <a:headEnd/>
            <a:tailEnd/>
          </a:ln>
        </p:spPr>
        <p:txBody>
          <a:bodyPr>
            <a:spAutoFit/>
          </a:bodyPr>
          <a:lstStyle/>
          <a:p>
            <a:pPr algn="ctr" eaLnBrk="1" hangingPunct="1">
              <a:spcBef>
                <a:spcPct val="50000"/>
              </a:spcBef>
            </a:pPr>
            <a:r>
              <a:rPr lang="en-US" sz="2800" dirty="0"/>
              <a:t>Better Dialogue</a:t>
            </a:r>
          </a:p>
        </p:txBody>
      </p:sp>
      <p:sp>
        <p:nvSpPr>
          <p:cNvPr id="52230" name="Text Box 5"/>
          <p:cNvSpPr txBox="1">
            <a:spLocks noChangeArrowheads="1"/>
          </p:cNvSpPr>
          <p:nvPr/>
        </p:nvSpPr>
        <p:spPr bwMode="auto">
          <a:xfrm>
            <a:off x="6324600" y="4083050"/>
            <a:ext cx="2133600" cy="946150"/>
          </a:xfrm>
          <a:prstGeom prst="rect">
            <a:avLst/>
          </a:prstGeom>
          <a:noFill/>
          <a:ln w="9525" algn="ctr">
            <a:noFill/>
            <a:miter lim="800000"/>
            <a:headEnd/>
            <a:tailEnd/>
          </a:ln>
        </p:spPr>
        <p:txBody>
          <a:bodyPr>
            <a:spAutoFit/>
          </a:bodyPr>
          <a:lstStyle/>
          <a:p>
            <a:pPr algn="ctr" eaLnBrk="1" hangingPunct="1">
              <a:spcBef>
                <a:spcPct val="50000"/>
              </a:spcBef>
            </a:pPr>
            <a:r>
              <a:rPr lang="en-US" sz="2800"/>
              <a:t>Improved Adherence</a:t>
            </a:r>
          </a:p>
        </p:txBody>
      </p:sp>
      <p:sp>
        <p:nvSpPr>
          <p:cNvPr id="52231" name="Line 6"/>
          <p:cNvSpPr>
            <a:spLocks noChangeShapeType="1"/>
          </p:cNvSpPr>
          <p:nvPr/>
        </p:nvSpPr>
        <p:spPr bwMode="auto">
          <a:xfrm>
            <a:off x="2667000" y="4533900"/>
            <a:ext cx="381000" cy="0"/>
          </a:xfrm>
          <a:prstGeom prst="line">
            <a:avLst/>
          </a:prstGeom>
          <a:noFill/>
          <a:ln w="19050">
            <a:solidFill>
              <a:schemeClr val="tx1"/>
            </a:solidFill>
            <a:round/>
            <a:headEnd/>
            <a:tailEnd type="triangle" w="lg" len="med"/>
          </a:ln>
        </p:spPr>
        <p:txBody>
          <a:bodyPr>
            <a:spAutoFit/>
          </a:bodyPr>
          <a:lstStyle/>
          <a:p>
            <a:endParaRPr lang="en-US"/>
          </a:p>
        </p:txBody>
      </p:sp>
      <p:sp>
        <p:nvSpPr>
          <p:cNvPr id="52232" name="Line 7"/>
          <p:cNvSpPr>
            <a:spLocks noChangeShapeType="1"/>
          </p:cNvSpPr>
          <p:nvPr/>
        </p:nvSpPr>
        <p:spPr bwMode="auto">
          <a:xfrm>
            <a:off x="5562600" y="4533900"/>
            <a:ext cx="565150" cy="1588"/>
          </a:xfrm>
          <a:prstGeom prst="line">
            <a:avLst/>
          </a:prstGeom>
          <a:noFill/>
          <a:ln w="19050">
            <a:solidFill>
              <a:schemeClr val="tx1"/>
            </a:solidFill>
            <a:round/>
            <a:headEnd/>
            <a:tailEnd type="triangle" w="lg" len="med"/>
          </a:ln>
        </p:spPr>
        <p:txBody>
          <a:bodyPr>
            <a:spAutoFit/>
          </a:bodyPr>
          <a:lstStyle/>
          <a:p>
            <a:endParaRPr lang="en-US"/>
          </a:p>
        </p:txBody>
      </p:sp>
      <p:sp>
        <p:nvSpPr>
          <p:cNvPr id="9" name="TextBox 8"/>
          <p:cNvSpPr txBox="1"/>
          <p:nvPr/>
        </p:nvSpPr>
        <p:spPr>
          <a:xfrm>
            <a:off x="381000" y="1905000"/>
            <a:ext cx="7543800" cy="1384995"/>
          </a:xfrm>
          <a:prstGeom prst="rect">
            <a:avLst/>
          </a:prstGeom>
          <a:noFill/>
        </p:spPr>
        <p:txBody>
          <a:bodyPr wrap="square" rtlCol="0">
            <a:spAutoFit/>
          </a:bodyPr>
          <a:lstStyle/>
          <a:p>
            <a:r>
              <a:rPr lang="en-US" sz="2800" dirty="0" smtClean="0"/>
              <a:t>Theory:  Physicians are good adherence counselors, but they lack accurate adherence data regarding who should be counseled</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dirty="0" smtClean="0"/>
              <a:t>Intervention Impact</a:t>
            </a:r>
          </a:p>
        </p:txBody>
      </p:sp>
      <p:sp>
        <p:nvSpPr>
          <p:cNvPr id="57348" name="Rectangle 3"/>
          <p:cNvSpPr>
            <a:spLocks noGrp="1" noChangeArrowheads="1"/>
          </p:cNvSpPr>
          <p:nvPr>
            <p:ph idx="1"/>
          </p:nvPr>
        </p:nvSpPr>
        <p:spPr/>
        <p:txBody>
          <a:bodyPr/>
          <a:lstStyle/>
          <a:p>
            <a:pPr eaLnBrk="1" hangingPunct="1"/>
            <a:r>
              <a:rPr lang="en-US" dirty="0" smtClean="0"/>
              <a:t>MD-PT dialogue:  General Medical Interaction Analysis System (GMIAS)</a:t>
            </a:r>
          </a:p>
          <a:p>
            <a:pPr eaLnBrk="1" hangingPunct="1"/>
            <a:r>
              <a:rPr lang="en-US" dirty="0" smtClean="0"/>
              <a:t>Adherence:  electronic drug monitoring (EDM)</a:t>
            </a:r>
          </a:p>
          <a:p>
            <a:pPr eaLnBrk="1" hangingPunct="1"/>
            <a:r>
              <a:rPr lang="en-US" dirty="0" smtClean="0"/>
              <a:t>Self-reported adherence</a:t>
            </a:r>
          </a:p>
          <a:p>
            <a:pPr eaLnBrk="1" hangingPunct="1"/>
            <a:r>
              <a:rPr lang="en-US" dirty="0" smtClean="0"/>
              <a:t>Viral loads</a:t>
            </a:r>
          </a:p>
        </p:txBody>
      </p:sp>
      <p:sp>
        <p:nvSpPr>
          <p:cNvPr id="6" name="Slide Number Placeholder 5"/>
          <p:cNvSpPr>
            <a:spLocks noGrp="1"/>
          </p:cNvSpPr>
          <p:nvPr>
            <p:ph type="sldNum" sz="quarter" idx="12"/>
          </p:nvPr>
        </p:nvSpPr>
        <p:spPr/>
        <p:txBody>
          <a:bodyPr/>
          <a:lstStyle/>
          <a:p>
            <a:pPr>
              <a:defRPr/>
            </a:pPr>
            <a:fld id="{F6464C60-3708-41AB-8BBB-DA42FC3302DE}" type="slidenum">
              <a:rPr lang="en-US" smtClean="0"/>
              <a:pPr>
                <a:defRPr/>
              </a:pPr>
              <a:t>27</a:t>
            </a:fld>
            <a:endParaRPr lang="en-US" b="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GMIAS</a:t>
            </a:r>
            <a:endParaRPr lang="en-US" dirty="0"/>
          </a:p>
        </p:txBody>
      </p:sp>
      <p:sp>
        <p:nvSpPr>
          <p:cNvPr id="3" name="Slide Number Placeholder 2"/>
          <p:cNvSpPr>
            <a:spLocks noGrp="1"/>
          </p:cNvSpPr>
          <p:nvPr>
            <p:ph type="sldNum" sz="quarter" idx="12"/>
          </p:nvPr>
        </p:nvSpPr>
        <p:spPr/>
        <p:txBody>
          <a:bodyPr/>
          <a:lstStyle/>
          <a:p>
            <a:fld id="{B2AC5A8B-DABD-4B63-B9FB-9B39E2F47789}" type="slidenum">
              <a:rPr lang="en-US" smtClean="0"/>
              <a:pPr/>
              <a:t>28</a:t>
            </a:fld>
            <a:endParaRPr lang="en-US"/>
          </a:p>
        </p:txBody>
      </p:sp>
      <p:pic>
        <p:nvPicPr>
          <p:cNvPr id="74754" name="Picture 2"/>
          <p:cNvPicPr>
            <a:picLocks noChangeAspect="1" noChangeArrowheads="1"/>
          </p:cNvPicPr>
          <p:nvPr/>
        </p:nvPicPr>
        <p:blipFill>
          <a:blip r:embed="rId3" cstate="print"/>
          <a:srcRect l="17757" b="-1852"/>
          <a:stretch>
            <a:fillRect/>
          </a:stretch>
        </p:blipFill>
        <p:spPr bwMode="auto">
          <a:xfrm>
            <a:off x="990600" y="1524000"/>
            <a:ext cx="7166553"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pPr eaLnBrk="1" hangingPunct="1"/>
            <a:r>
              <a:rPr lang="en-US" smtClean="0"/>
              <a:t>Adherence Dialogue (n=58)</a:t>
            </a:r>
          </a:p>
        </p:txBody>
      </p:sp>
      <p:sp>
        <p:nvSpPr>
          <p:cNvPr id="12" name="Slide Number Placeholder 11"/>
          <p:cNvSpPr>
            <a:spLocks noGrp="1"/>
          </p:cNvSpPr>
          <p:nvPr>
            <p:ph type="sldNum" sz="quarter" idx="12"/>
          </p:nvPr>
        </p:nvSpPr>
        <p:spPr/>
        <p:txBody>
          <a:bodyPr/>
          <a:lstStyle/>
          <a:p>
            <a:pPr>
              <a:defRPr/>
            </a:pPr>
            <a:fld id="{541DF03A-247F-4720-9E5F-14C650186423}" type="slidenum">
              <a:rPr lang="en-US" smtClean="0"/>
              <a:pPr>
                <a:defRPr/>
              </a:pPr>
              <a:t>29</a:t>
            </a:fld>
            <a:endParaRPr lang="en-US" b="0">
              <a:solidFill>
                <a:schemeClr val="tx1"/>
              </a:solidFill>
            </a:endParaRPr>
          </a:p>
        </p:txBody>
      </p:sp>
      <p:pic>
        <p:nvPicPr>
          <p:cNvPr id="60420" name="Picture 8"/>
          <p:cNvPicPr>
            <a:picLocks noChangeAspect="1" noChangeArrowheads="1"/>
          </p:cNvPicPr>
          <p:nvPr/>
        </p:nvPicPr>
        <p:blipFill>
          <a:blip r:embed="rId3" cstate="print"/>
          <a:srcRect r="28223"/>
          <a:stretch>
            <a:fillRect/>
          </a:stretch>
        </p:blipFill>
        <p:spPr bwMode="auto">
          <a:xfrm>
            <a:off x="439738" y="1511300"/>
            <a:ext cx="8583612" cy="4432300"/>
          </a:xfrm>
          <a:prstGeom prst="rect">
            <a:avLst/>
          </a:prstGeom>
          <a:noFill/>
          <a:ln w="9525">
            <a:noFill/>
            <a:miter lim="800000"/>
            <a:headEnd/>
            <a:tailEnd/>
          </a:ln>
        </p:spPr>
      </p:pic>
      <p:sp>
        <p:nvSpPr>
          <p:cNvPr id="7" name="Oval 6"/>
          <p:cNvSpPr/>
          <p:nvPr/>
        </p:nvSpPr>
        <p:spPr>
          <a:xfrm>
            <a:off x="3670300" y="53721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00700" y="53721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759200" y="3540125"/>
            <a:ext cx="609600" cy="307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649913" y="3502025"/>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4 Questions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Is provider-patient</a:t>
            </a:r>
            <a:r>
              <a:rPr lang="en-US" baseline="0" dirty="0" smtClean="0"/>
              <a:t> communication really that important in adherence?</a:t>
            </a:r>
          </a:p>
          <a:p>
            <a:pPr marL="457200" indent="-457200">
              <a:buFont typeface="+mj-lt"/>
              <a:buAutoNum type="arabicPeriod"/>
            </a:pPr>
            <a:r>
              <a:rPr lang="en-US" dirty="0" smtClean="0"/>
              <a:t>What is the quality of adherence related communication?</a:t>
            </a:r>
            <a:endParaRPr lang="en-US" baseline="0" dirty="0" smtClean="0"/>
          </a:p>
          <a:p>
            <a:pPr marL="457200" indent="-457200">
              <a:buFont typeface="+mj-lt"/>
              <a:buAutoNum type="arabicPeriod"/>
            </a:pPr>
            <a:r>
              <a:rPr lang="en-US" baseline="0" dirty="0" smtClean="0"/>
              <a:t>Who should be doing adherence counseling?</a:t>
            </a:r>
          </a:p>
          <a:p>
            <a:pPr marL="457200" indent="-457200">
              <a:buFont typeface="+mj-lt"/>
              <a:buAutoNum type="arabicPeriod"/>
            </a:pPr>
            <a:r>
              <a:rPr lang="en-US" dirty="0" smtClean="0"/>
              <a:t>What are the elements of successful adherence counseling</a:t>
            </a:r>
            <a:r>
              <a:rPr lang="en-US" baseline="0" dirty="0" smtClean="0"/>
              <a:t>?</a:t>
            </a:r>
            <a:endParaRPr lang="en-US" dirty="0" smtClean="0"/>
          </a:p>
        </p:txBody>
      </p:sp>
      <p:sp>
        <p:nvSpPr>
          <p:cNvPr id="4" name="Slide Number Placeholder 3"/>
          <p:cNvSpPr>
            <a:spLocks noGrp="1"/>
          </p:cNvSpPr>
          <p:nvPr>
            <p:ph type="sldNum" sz="quarter" idx="12"/>
          </p:nvPr>
        </p:nvSpPr>
        <p:spPr/>
        <p:txBody>
          <a:bodyPr>
            <a:normAutofit/>
          </a:bodyPr>
          <a:lstStyle/>
          <a:p>
            <a:fld id="{B2AC5A8B-DABD-4B63-B9FB-9B39E2F4778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dirty="0" smtClean="0"/>
              <a:t>Electronic Drug Monitoring Outcomes</a:t>
            </a:r>
          </a:p>
        </p:txBody>
      </p:sp>
      <p:sp>
        <p:nvSpPr>
          <p:cNvPr id="99" name="Slide Number Placeholder 98"/>
          <p:cNvSpPr>
            <a:spLocks noGrp="1"/>
          </p:cNvSpPr>
          <p:nvPr>
            <p:ph type="sldNum" sz="quarter" idx="12"/>
          </p:nvPr>
        </p:nvSpPr>
        <p:spPr/>
        <p:txBody>
          <a:bodyPr/>
          <a:lstStyle/>
          <a:p>
            <a:pPr>
              <a:defRPr/>
            </a:pPr>
            <a:fld id="{541DF03A-247F-4720-9E5F-14C650186423}" type="slidenum">
              <a:rPr lang="en-US" smtClean="0"/>
              <a:pPr>
                <a:defRPr/>
              </a:pPr>
              <a:t>30</a:t>
            </a:fld>
            <a:endParaRPr lang="en-US" b="0">
              <a:solidFill>
                <a:schemeClr val="tx1"/>
              </a:solidFill>
            </a:endParaRPr>
          </a:p>
        </p:txBody>
      </p:sp>
      <p:grpSp>
        <p:nvGrpSpPr>
          <p:cNvPr id="2" name="Group 3"/>
          <p:cNvGrpSpPr>
            <a:grpSpLocks/>
          </p:cNvGrpSpPr>
          <p:nvPr/>
        </p:nvGrpSpPr>
        <p:grpSpPr bwMode="auto">
          <a:xfrm>
            <a:off x="1524000" y="1905000"/>
            <a:ext cx="9296400" cy="4297363"/>
            <a:chOff x="749" y="605"/>
            <a:chExt cx="6403" cy="3129"/>
          </a:xfrm>
        </p:grpSpPr>
        <p:sp>
          <p:nvSpPr>
            <p:cNvPr id="61445" name="Rectangle 4"/>
            <p:cNvSpPr>
              <a:spLocks noChangeArrowheads="1"/>
            </p:cNvSpPr>
            <p:nvPr/>
          </p:nvSpPr>
          <p:spPr bwMode="auto">
            <a:xfrm>
              <a:off x="1392" y="1071"/>
              <a:ext cx="5760" cy="0"/>
            </a:xfrm>
            <a:prstGeom prst="rect">
              <a:avLst/>
            </a:prstGeom>
            <a:noFill/>
            <a:ln w="9525">
              <a:noFill/>
              <a:miter lim="800000"/>
              <a:headEnd/>
              <a:tailEnd/>
            </a:ln>
          </p:spPr>
          <p:txBody>
            <a:bodyPr>
              <a:spAutoFit/>
            </a:bodyPr>
            <a:lstStyle/>
            <a:p>
              <a:endParaRPr lang="en-US"/>
            </a:p>
          </p:txBody>
        </p:sp>
        <p:sp>
          <p:nvSpPr>
            <p:cNvPr id="61446" name="Rectangle 5"/>
            <p:cNvSpPr>
              <a:spLocks noChangeArrowheads="1"/>
            </p:cNvSpPr>
            <p:nvPr/>
          </p:nvSpPr>
          <p:spPr bwMode="auto">
            <a:xfrm>
              <a:off x="749" y="605"/>
              <a:ext cx="4301" cy="3129"/>
            </a:xfrm>
            <a:prstGeom prst="rect">
              <a:avLst/>
            </a:prstGeom>
            <a:solidFill>
              <a:srgbClr val="EAF2F3"/>
            </a:solidFill>
            <a:ln w="9525">
              <a:noFill/>
              <a:miter lim="800000"/>
              <a:headEnd/>
              <a:tailEnd/>
            </a:ln>
          </p:spPr>
          <p:txBody>
            <a:bodyPr/>
            <a:lstStyle/>
            <a:p>
              <a:endParaRPr lang="en-US"/>
            </a:p>
          </p:txBody>
        </p:sp>
        <p:sp>
          <p:nvSpPr>
            <p:cNvPr id="61447" name="Rectangle 6"/>
            <p:cNvSpPr>
              <a:spLocks noChangeArrowheads="1"/>
            </p:cNvSpPr>
            <p:nvPr/>
          </p:nvSpPr>
          <p:spPr bwMode="auto">
            <a:xfrm>
              <a:off x="749" y="605"/>
              <a:ext cx="4301" cy="3129"/>
            </a:xfrm>
            <a:prstGeom prst="rect">
              <a:avLst/>
            </a:prstGeom>
            <a:solidFill>
              <a:srgbClr val="EAF2F3"/>
            </a:solidFill>
            <a:ln w="15875">
              <a:solidFill>
                <a:srgbClr val="EAF2F3"/>
              </a:solidFill>
              <a:miter lim="800000"/>
              <a:headEnd/>
              <a:tailEnd/>
            </a:ln>
          </p:spPr>
          <p:txBody>
            <a:bodyPr/>
            <a:lstStyle/>
            <a:p>
              <a:endParaRPr lang="en-US"/>
            </a:p>
          </p:txBody>
        </p:sp>
        <p:sp>
          <p:nvSpPr>
            <p:cNvPr id="61448" name="Rectangle 7"/>
            <p:cNvSpPr>
              <a:spLocks noChangeArrowheads="1"/>
            </p:cNvSpPr>
            <p:nvPr/>
          </p:nvSpPr>
          <p:spPr bwMode="auto">
            <a:xfrm>
              <a:off x="1171" y="720"/>
              <a:ext cx="3763" cy="2159"/>
            </a:xfrm>
            <a:prstGeom prst="rect">
              <a:avLst/>
            </a:prstGeom>
            <a:solidFill>
              <a:srgbClr val="FFFFFF"/>
            </a:solidFill>
            <a:ln w="15875">
              <a:solidFill>
                <a:srgbClr val="FFFFFF"/>
              </a:solidFill>
              <a:miter lim="800000"/>
              <a:headEnd/>
              <a:tailEnd/>
            </a:ln>
          </p:spPr>
          <p:txBody>
            <a:bodyPr/>
            <a:lstStyle/>
            <a:p>
              <a:endParaRPr lang="en-US"/>
            </a:p>
          </p:txBody>
        </p:sp>
        <p:sp>
          <p:nvSpPr>
            <p:cNvPr id="61449" name="Line 8"/>
            <p:cNvSpPr>
              <a:spLocks noChangeShapeType="1"/>
            </p:cNvSpPr>
            <p:nvPr/>
          </p:nvSpPr>
          <p:spPr bwMode="auto">
            <a:xfrm>
              <a:off x="1171" y="2400"/>
              <a:ext cx="3754" cy="1"/>
            </a:xfrm>
            <a:prstGeom prst="line">
              <a:avLst/>
            </a:prstGeom>
            <a:noFill/>
            <a:ln w="15875">
              <a:solidFill>
                <a:srgbClr val="EAF2F3"/>
              </a:solidFill>
              <a:round/>
              <a:headEnd/>
              <a:tailEnd/>
            </a:ln>
          </p:spPr>
          <p:txBody>
            <a:bodyPr/>
            <a:lstStyle/>
            <a:p>
              <a:endParaRPr lang="en-US"/>
            </a:p>
          </p:txBody>
        </p:sp>
        <p:sp>
          <p:nvSpPr>
            <p:cNvPr id="61450" name="Line 9"/>
            <p:cNvSpPr>
              <a:spLocks noChangeShapeType="1"/>
            </p:cNvSpPr>
            <p:nvPr/>
          </p:nvSpPr>
          <p:spPr bwMode="auto">
            <a:xfrm>
              <a:off x="1171" y="1996"/>
              <a:ext cx="3754" cy="1"/>
            </a:xfrm>
            <a:prstGeom prst="line">
              <a:avLst/>
            </a:prstGeom>
            <a:noFill/>
            <a:ln w="15875">
              <a:solidFill>
                <a:srgbClr val="EAF2F3"/>
              </a:solidFill>
              <a:round/>
              <a:headEnd/>
              <a:tailEnd/>
            </a:ln>
          </p:spPr>
          <p:txBody>
            <a:bodyPr/>
            <a:lstStyle/>
            <a:p>
              <a:endParaRPr lang="en-US"/>
            </a:p>
          </p:txBody>
        </p:sp>
        <p:sp>
          <p:nvSpPr>
            <p:cNvPr id="61451" name="Line 10"/>
            <p:cNvSpPr>
              <a:spLocks noChangeShapeType="1"/>
            </p:cNvSpPr>
            <p:nvPr/>
          </p:nvSpPr>
          <p:spPr bwMode="auto">
            <a:xfrm>
              <a:off x="1171" y="1593"/>
              <a:ext cx="3754" cy="1"/>
            </a:xfrm>
            <a:prstGeom prst="line">
              <a:avLst/>
            </a:prstGeom>
            <a:noFill/>
            <a:ln w="15875">
              <a:solidFill>
                <a:srgbClr val="EAF2F3"/>
              </a:solidFill>
              <a:round/>
              <a:headEnd/>
              <a:tailEnd/>
            </a:ln>
          </p:spPr>
          <p:txBody>
            <a:bodyPr/>
            <a:lstStyle/>
            <a:p>
              <a:endParaRPr lang="en-US"/>
            </a:p>
          </p:txBody>
        </p:sp>
        <p:sp>
          <p:nvSpPr>
            <p:cNvPr id="61452" name="Line 11"/>
            <p:cNvSpPr>
              <a:spLocks noChangeShapeType="1"/>
            </p:cNvSpPr>
            <p:nvPr/>
          </p:nvSpPr>
          <p:spPr bwMode="auto">
            <a:xfrm>
              <a:off x="1171" y="1190"/>
              <a:ext cx="3754" cy="1"/>
            </a:xfrm>
            <a:prstGeom prst="line">
              <a:avLst/>
            </a:prstGeom>
            <a:noFill/>
            <a:ln w="15875">
              <a:solidFill>
                <a:srgbClr val="EAF2F3"/>
              </a:solidFill>
              <a:round/>
              <a:headEnd/>
              <a:tailEnd/>
            </a:ln>
          </p:spPr>
          <p:txBody>
            <a:bodyPr/>
            <a:lstStyle/>
            <a:p>
              <a:endParaRPr lang="en-US"/>
            </a:p>
          </p:txBody>
        </p:sp>
        <p:sp>
          <p:nvSpPr>
            <p:cNvPr id="61453" name="Line 12"/>
            <p:cNvSpPr>
              <a:spLocks noChangeShapeType="1"/>
            </p:cNvSpPr>
            <p:nvPr/>
          </p:nvSpPr>
          <p:spPr bwMode="auto">
            <a:xfrm flipV="1">
              <a:off x="1238" y="720"/>
              <a:ext cx="1" cy="2150"/>
            </a:xfrm>
            <a:prstGeom prst="line">
              <a:avLst/>
            </a:prstGeom>
            <a:noFill/>
            <a:ln w="15875">
              <a:solidFill>
                <a:srgbClr val="EAF2F3"/>
              </a:solidFill>
              <a:round/>
              <a:headEnd/>
              <a:tailEnd/>
            </a:ln>
          </p:spPr>
          <p:txBody>
            <a:bodyPr/>
            <a:lstStyle/>
            <a:p>
              <a:endParaRPr lang="en-US"/>
            </a:p>
          </p:txBody>
        </p:sp>
        <p:sp>
          <p:nvSpPr>
            <p:cNvPr id="61454" name="Line 13"/>
            <p:cNvSpPr>
              <a:spLocks noChangeShapeType="1"/>
            </p:cNvSpPr>
            <p:nvPr/>
          </p:nvSpPr>
          <p:spPr bwMode="auto">
            <a:xfrm flipV="1">
              <a:off x="1978" y="720"/>
              <a:ext cx="1" cy="2150"/>
            </a:xfrm>
            <a:prstGeom prst="line">
              <a:avLst/>
            </a:prstGeom>
            <a:noFill/>
            <a:ln w="15875">
              <a:solidFill>
                <a:srgbClr val="EAF2F3"/>
              </a:solidFill>
              <a:round/>
              <a:headEnd/>
              <a:tailEnd/>
            </a:ln>
          </p:spPr>
          <p:txBody>
            <a:bodyPr/>
            <a:lstStyle/>
            <a:p>
              <a:endParaRPr lang="en-US"/>
            </a:p>
          </p:txBody>
        </p:sp>
        <p:sp>
          <p:nvSpPr>
            <p:cNvPr id="61455" name="Line 14"/>
            <p:cNvSpPr>
              <a:spLocks noChangeShapeType="1"/>
            </p:cNvSpPr>
            <p:nvPr/>
          </p:nvSpPr>
          <p:spPr bwMode="auto">
            <a:xfrm flipV="1">
              <a:off x="2717" y="720"/>
              <a:ext cx="1" cy="2150"/>
            </a:xfrm>
            <a:prstGeom prst="line">
              <a:avLst/>
            </a:prstGeom>
            <a:noFill/>
            <a:ln w="15875">
              <a:solidFill>
                <a:srgbClr val="EAF2F3"/>
              </a:solidFill>
              <a:round/>
              <a:headEnd/>
              <a:tailEnd/>
            </a:ln>
          </p:spPr>
          <p:txBody>
            <a:bodyPr/>
            <a:lstStyle/>
            <a:p>
              <a:endParaRPr lang="en-US"/>
            </a:p>
          </p:txBody>
        </p:sp>
        <p:sp>
          <p:nvSpPr>
            <p:cNvPr id="61456" name="Line 15"/>
            <p:cNvSpPr>
              <a:spLocks noChangeShapeType="1"/>
            </p:cNvSpPr>
            <p:nvPr/>
          </p:nvSpPr>
          <p:spPr bwMode="auto">
            <a:xfrm flipV="1">
              <a:off x="3456" y="720"/>
              <a:ext cx="1" cy="2150"/>
            </a:xfrm>
            <a:prstGeom prst="line">
              <a:avLst/>
            </a:prstGeom>
            <a:noFill/>
            <a:ln w="15875">
              <a:solidFill>
                <a:srgbClr val="EAF2F3"/>
              </a:solidFill>
              <a:round/>
              <a:headEnd/>
              <a:tailEnd/>
            </a:ln>
          </p:spPr>
          <p:txBody>
            <a:bodyPr/>
            <a:lstStyle/>
            <a:p>
              <a:endParaRPr lang="en-US"/>
            </a:p>
          </p:txBody>
        </p:sp>
        <p:sp>
          <p:nvSpPr>
            <p:cNvPr id="61457" name="Line 16"/>
            <p:cNvSpPr>
              <a:spLocks noChangeShapeType="1"/>
            </p:cNvSpPr>
            <p:nvPr/>
          </p:nvSpPr>
          <p:spPr bwMode="auto">
            <a:xfrm flipV="1">
              <a:off x="4195" y="720"/>
              <a:ext cx="1" cy="2150"/>
            </a:xfrm>
            <a:prstGeom prst="line">
              <a:avLst/>
            </a:prstGeom>
            <a:noFill/>
            <a:ln w="15875">
              <a:solidFill>
                <a:srgbClr val="EAF2F3"/>
              </a:solidFill>
              <a:round/>
              <a:headEnd/>
              <a:tailEnd/>
            </a:ln>
          </p:spPr>
          <p:txBody>
            <a:bodyPr/>
            <a:lstStyle/>
            <a:p>
              <a:endParaRPr lang="en-US"/>
            </a:p>
          </p:txBody>
        </p:sp>
        <p:sp>
          <p:nvSpPr>
            <p:cNvPr id="61458" name="Freeform 17"/>
            <p:cNvSpPr>
              <a:spLocks/>
            </p:cNvSpPr>
            <p:nvPr/>
          </p:nvSpPr>
          <p:spPr bwMode="auto">
            <a:xfrm>
              <a:off x="1315" y="1065"/>
              <a:ext cx="3245" cy="413"/>
            </a:xfrm>
            <a:custGeom>
              <a:avLst/>
              <a:gdLst>
                <a:gd name="T0" fmla="*/ 0 w 338"/>
                <a:gd name="T1" fmla="*/ 0 h 43"/>
                <a:gd name="T2" fmla="*/ 15 w 338"/>
                <a:gd name="T3" fmla="*/ 9 h 43"/>
                <a:gd name="T4" fmla="*/ 31 w 338"/>
                <a:gd name="T5" fmla="*/ 22 h 43"/>
                <a:gd name="T6" fmla="*/ 46 w 338"/>
                <a:gd name="T7" fmla="*/ 22 h 43"/>
                <a:gd name="T8" fmla="*/ 62 w 338"/>
                <a:gd name="T9" fmla="*/ 22 h 43"/>
                <a:gd name="T10" fmla="*/ 77 w 338"/>
                <a:gd name="T11" fmla="*/ 19 h 43"/>
                <a:gd name="T12" fmla="*/ 92 w 338"/>
                <a:gd name="T13" fmla="*/ 21 h 43"/>
                <a:gd name="T14" fmla="*/ 108 w 338"/>
                <a:gd name="T15" fmla="*/ 21 h 43"/>
                <a:gd name="T16" fmla="*/ 123 w 338"/>
                <a:gd name="T17" fmla="*/ 29 h 43"/>
                <a:gd name="T18" fmla="*/ 138 w 338"/>
                <a:gd name="T19" fmla="*/ 30 h 43"/>
                <a:gd name="T20" fmla="*/ 154 w 338"/>
                <a:gd name="T21" fmla="*/ 24 h 43"/>
                <a:gd name="T22" fmla="*/ 169 w 338"/>
                <a:gd name="T23" fmla="*/ 14 h 43"/>
                <a:gd name="T24" fmla="*/ 185 w 338"/>
                <a:gd name="T25" fmla="*/ 28 h 43"/>
                <a:gd name="T26" fmla="*/ 200 w 338"/>
                <a:gd name="T27" fmla="*/ 29 h 43"/>
                <a:gd name="T28" fmla="*/ 215 w 338"/>
                <a:gd name="T29" fmla="*/ 31 h 43"/>
                <a:gd name="T30" fmla="*/ 231 w 338"/>
                <a:gd name="T31" fmla="*/ 19 h 43"/>
                <a:gd name="T32" fmla="*/ 246 w 338"/>
                <a:gd name="T33" fmla="*/ 21 h 43"/>
                <a:gd name="T34" fmla="*/ 261 w 338"/>
                <a:gd name="T35" fmla="*/ 26 h 43"/>
                <a:gd name="T36" fmla="*/ 277 w 338"/>
                <a:gd name="T37" fmla="*/ 27 h 43"/>
                <a:gd name="T38" fmla="*/ 292 w 338"/>
                <a:gd name="T39" fmla="*/ 37 h 43"/>
                <a:gd name="T40" fmla="*/ 308 w 338"/>
                <a:gd name="T41" fmla="*/ 33 h 43"/>
                <a:gd name="T42" fmla="*/ 323 w 338"/>
                <a:gd name="T43" fmla="*/ 38 h 43"/>
                <a:gd name="T44" fmla="*/ 338 w 338"/>
                <a:gd name="T45" fmla="*/ 43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8"/>
                <a:gd name="T70" fmla="*/ 0 h 43"/>
                <a:gd name="T71" fmla="*/ 338 w 338"/>
                <a:gd name="T72" fmla="*/ 43 h 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8" h="43">
                  <a:moveTo>
                    <a:pt x="0" y="0"/>
                  </a:moveTo>
                  <a:lnTo>
                    <a:pt x="15" y="9"/>
                  </a:lnTo>
                  <a:lnTo>
                    <a:pt x="31" y="22"/>
                  </a:lnTo>
                  <a:lnTo>
                    <a:pt x="46" y="22"/>
                  </a:lnTo>
                  <a:lnTo>
                    <a:pt x="62" y="22"/>
                  </a:lnTo>
                  <a:lnTo>
                    <a:pt x="77" y="19"/>
                  </a:lnTo>
                  <a:lnTo>
                    <a:pt x="92" y="21"/>
                  </a:lnTo>
                  <a:lnTo>
                    <a:pt x="108" y="21"/>
                  </a:lnTo>
                  <a:lnTo>
                    <a:pt x="123" y="29"/>
                  </a:lnTo>
                  <a:lnTo>
                    <a:pt x="138" y="30"/>
                  </a:lnTo>
                  <a:lnTo>
                    <a:pt x="154" y="24"/>
                  </a:lnTo>
                  <a:lnTo>
                    <a:pt x="169" y="14"/>
                  </a:lnTo>
                  <a:lnTo>
                    <a:pt x="185" y="28"/>
                  </a:lnTo>
                  <a:lnTo>
                    <a:pt x="200" y="29"/>
                  </a:lnTo>
                  <a:lnTo>
                    <a:pt x="215" y="31"/>
                  </a:lnTo>
                  <a:lnTo>
                    <a:pt x="231" y="19"/>
                  </a:lnTo>
                  <a:lnTo>
                    <a:pt x="246" y="21"/>
                  </a:lnTo>
                  <a:lnTo>
                    <a:pt x="261" y="26"/>
                  </a:lnTo>
                  <a:lnTo>
                    <a:pt x="277" y="27"/>
                  </a:lnTo>
                  <a:lnTo>
                    <a:pt x="292" y="37"/>
                  </a:lnTo>
                  <a:lnTo>
                    <a:pt x="308" y="33"/>
                  </a:lnTo>
                  <a:lnTo>
                    <a:pt x="323" y="38"/>
                  </a:lnTo>
                  <a:lnTo>
                    <a:pt x="338" y="43"/>
                  </a:lnTo>
                </a:path>
              </a:pathLst>
            </a:custGeom>
            <a:noFill/>
            <a:ln w="15875">
              <a:solidFill>
                <a:srgbClr val="1A476F"/>
              </a:solidFill>
              <a:round/>
              <a:headEnd/>
              <a:tailEnd/>
            </a:ln>
          </p:spPr>
          <p:txBody>
            <a:bodyPr/>
            <a:lstStyle/>
            <a:p>
              <a:endParaRPr lang="en-US"/>
            </a:p>
          </p:txBody>
        </p:sp>
        <p:sp>
          <p:nvSpPr>
            <p:cNvPr id="61459" name="Oval 18"/>
            <p:cNvSpPr>
              <a:spLocks noChangeArrowheads="1"/>
            </p:cNvSpPr>
            <p:nvPr/>
          </p:nvSpPr>
          <p:spPr bwMode="auto">
            <a:xfrm>
              <a:off x="1286" y="1046"/>
              <a:ext cx="58" cy="58"/>
            </a:xfrm>
            <a:prstGeom prst="ellipse">
              <a:avLst/>
            </a:prstGeom>
            <a:solidFill>
              <a:srgbClr val="1A476F"/>
            </a:solidFill>
            <a:ln w="15875">
              <a:solidFill>
                <a:srgbClr val="1A476F"/>
              </a:solidFill>
              <a:round/>
              <a:headEnd/>
              <a:tailEnd/>
            </a:ln>
          </p:spPr>
          <p:txBody>
            <a:bodyPr/>
            <a:lstStyle/>
            <a:p>
              <a:endParaRPr lang="en-US"/>
            </a:p>
          </p:txBody>
        </p:sp>
        <p:sp>
          <p:nvSpPr>
            <p:cNvPr id="61460" name="Oval 19"/>
            <p:cNvSpPr>
              <a:spLocks noChangeArrowheads="1"/>
            </p:cNvSpPr>
            <p:nvPr/>
          </p:nvSpPr>
          <p:spPr bwMode="auto">
            <a:xfrm>
              <a:off x="1440" y="1133"/>
              <a:ext cx="48" cy="48"/>
            </a:xfrm>
            <a:prstGeom prst="ellipse">
              <a:avLst/>
            </a:prstGeom>
            <a:solidFill>
              <a:srgbClr val="1A476F"/>
            </a:solidFill>
            <a:ln w="15875">
              <a:solidFill>
                <a:srgbClr val="1A476F"/>
              </a:solidFill>
              <a:round/>
              <a:headEnd/>
              <a:tailEnd/>
            </a:ln>
          </p:spPr>
          <p:txBody>
            <a:bodyPr/>
            <a:lstStyle/>
            <a:p>
              <a:endParaRPr lang="en-US"/>
            </a:p>
          </p:txBody>
        </p:sp>
        <p:sp>
          <p:nvSpPr>
            <p:cNvPr id="61461" name="Oval 20"/>
            <p:cNvSpPr>
              <a:spLocks noChangeArrowheads="1"/>
            </p:cNvSpPr>
            <p:nvPr/>
          </p:nvSpPr>
          <p:spPr bwMode="auto">
            <a:xfrm>
              <a:off x="1584" y="1257"/>
              <a:ext cx="58" cy="58"/>
            </a:xfrm>
            <a:prstGeom prst="ellipse">
              <a:avLst/>
            </a:prstGeom>
            <a:solidFill>
              <a:srgbClr val="1A476F"/>
            </a:solidFill>
            <a:ln w="15875">
              <a:solidFill>
                <a:srgbClr val="1A476F"/>
              </a:solidFill>
              <a:round/>
              <a:headEnd/>
              <a:tailEnd/>
            </a:ln>
          </p:spPr>
          <p:txBody>
            <a:bodyPr/>
            <a:lstStyle/>
            <a:p>
              <a:endParaRPr lang="en-US"/>
            </a:p>
          </p:txBody>
        </p:sp>
        <p:sp>
          <p:nvSpPr>
            <p:cNvPr id="61462" name="Oval 21"/>
            <p:cNvSpPr>
              <a:spLocks noChangeArrowheads="1"/>
            </p:cNvSpPr>
            <p:nvPr/>
          </p:nvSpPr>
          <p:spPr bwMode="auto">
            <a:xfrm>
              <a:off x="1738" y="1257"/>
              <a:ext cx="57" cy="48"/>
            </a:xfrm>
            <a:prstGeom prst="ellipse">
              <a:avLst/>
            </a:prstGeom>
            <a:solidFill>
              <a:srgbClr val="1A476F"/>
            </a:solidFill>
            <a:ln w="15875">
              <a:solidFill>
                <a:srgbClr val="1A476F"/>
              </a:solidFill>
              <a:round/>
              <a:headEnd/>
              <a:tailEnd/>
            </a:ln>
          </p:spPr>
          <p:txBody>
            <a:bodyPr/>
            <a:lstStyle/>
            <a:p>
              <a:endParaRPr lang="en-US"/>
            </a:p>
          </p:txBody>
        </p:sp>
        <p:sp>
          <p:nvSpPr>
            <p:cNvPr id="61463" name="Oval 22"/>
            <p:cNvSpPr>
              <a:spLocks noChangeArrowheads="1"/>
            </p:cNvSpPr>
            <p:nvPr/>
          </p:nvSpPr>
          <p:spPr bwMode="auto">
            <a:xfrm>
              <a:off x="1882" y="1257"/>
              <a:ext cx="57" cy="48"/>
            </a:xfrm>
            <a:prstGeom prst="ellipse">
              <a:avLst/>
            </a:prstGeom>
            <a:solidFill>
              <a:srgbClr val="1A476F"/>
            </a:solidFill>
            <a:ln w="15875">
              <a:solidFill>
                <a:srgbClr val="1A476F"/>
              </a:solidFill>
              <a:round/>
              <a:headEnd/>
              <a:tailEnd/>
            </a:ln>
          </p:spPr>
          <p:txBody>
            <a:bodyPr/>
            <a:lstStyle/>
            <a:p>
              <a:endParaRPr lang="en-US"/>
            </a:p>
          </p:txBody>
        </p:sp>
        <p:sp>
          <p:nvSpPr>
            <p:cNvPr id="61464" name="Oval 23"/>
            <p:cNvSpPr>
              <a:spLocks noChangeArrowheads="1"/>
            </p:cNvSpPr>
            <p:nvPr/>
          </p:nvSpPr>
          <p:spPr bwMode="auto">
            <a:xfrm>
              <a:off x="2026" y="1229"/>
              <a:ext cx="57" cy="57"/>
            </a:xfrm>
            <a:prstGeom prst="ellipse">
              <a:avLst/>
            </a:prstGeom>
            <a:solidFill>
              <a:srgbClr val="1A476F"/>
            </a:solidFill>
            <a:ln w="15875">
              <a:solidFill>
                <a:srgbClr val="1A476F"/>
              </a:solidFill>
              <a:round/>
              <a:headEnd/>
              <a:tailEnd/>
            </a:ln>
          </p:spPr>
          <p:txBody>
            <a:bodyPr/>
            <a:lstStyle/>
            <a:p>
              <a:endParaRPr lang="en-US"/>
            </a:p>
          </p:txBody>
        </p:sp>
        <p:sp>
          <p:nvSpPr>
            <p:cNvPr id="61465" name="Oval 24"/>
            <p:cNvSpPr>
              <a:spLocks noChangeArrowheads="1"/>
            </p:cNvSpPr>
            <p:nvPr/>
          </p:nvSpPr>
          <p:spPr bwMode="auto">
            <a:xfrm>
              <a:off x="2179" y="1248"/>
              <a:ext cx="48" cy="57"/>
            </a:xfrm>
            <a:prstGeom prst="ellipse">
              <a:avLst/>
            </a:prstGeom>
            <a:solidFill>
              <a:srgbClr val="1A476F"/>
            </a:solidFill>
            <a:ln w="15875">
              <a:solidFill>
                <a:srgbClr val="1A476F"/>
              </a:solidFill>
              <a:round/>
              <a:headEnd/>
              <a:tailEnd/>
            </a:ln>
          </p:spPr>
          <p:txBody>
            <a:bodyPr/>
            <a:lstStyle/>
            <a:p>
              <a:endParaRPr lang="en-US"/>
            </a:p>
          </p:txBody>
        </p:sp>
        <p:sp>
          <p:nvSpPr>
            <p:cNvPr id="61466" name="Oval 25"/>
            <p:cNvSpPr>
              <a:spLocks noChangeArrowheads="1"/>
            </p:cNvSpPr>
            <p:nvPr/>
          </p:nvSpPr>
          <p:spPr bwMode="auto">
            <a:xfrm>
              <a:off x="2323" y="1248"/>
              <a:ext cx="58" cy="57"/>
            </a:xfrm>
            <a:prstGeom prst="ellipse">
              <a:avLst/>
            </a:prstGeom>
            <a:solidFill>
              <a:srgbClr val="1A476F"/>
            </a:solidFill>
            <a:ln w="15875">
              <a:solidFill>
                <a:srgbClr val="1A476F"/>
              </a:solidFill>
              <a:round/>
              <a:headEnd/>
              <a:tailEnd/>
            </a:ln>
          </p:spPr>
          <p:txBody>
            <a:bodyPr/>
            <a:lstStyle/>
            <a:p>
              <a:endParaRPr lang="en-US"/>
            </a:p>
          </p:txBody>
        </p:sp>
        <p:sp>
          <p:nvSpPr>
            <p:cNvPr id="61467" name="Oval 26"/>
            <p:cNvSpPr>
              <a:spLocks noChangeArrowheads="1"/>
            </p:cNvSpPr>
            <p:nvPr/>
          </p:nvSpPr>
          <p:spPr bwMode="auto">
            <a:xfrm>
              <a:off x="2477" y="1325"/>
              <a:ext cx="48" cy="48"/>
            </a:xfrm>
            <a:prstGeom prst="ellipse">
              <a:avLst/>
            </a:prstGeom>
            <a:solidFill>
              <a:srgbClr val="1A476F"/>
            </a:solidFill>
            <a:ln w="15875">
              <a:solidFill>
                <a:srgbClr val="1A476F"/>
              </a:solidFill>
              <a:round/>
              <a:headEnd/>
              <a:tailEnd/>
            </a:ln>
          </p:spPr>
          <p:txBody>
            <a:bodyPr/>
            <a:lstStyle/>
            <a:p>
              <a:endParaRPr lang="en-US"/>
            </a:p>
          </p:txBody>
        </p:sp>
        <p:sp>
          <p:nvSpPr>
            <p:cNvPr id="61468" name="Oval 27"/>
            <p:cNvSpPr>
              <a:spLocks noChangeArrowheads="1"/>
            </p:cNvSpPr>
            <p:nvPr/>
          </p:nvSpPr>
          <p:spPr bwMode="auto">
            <a:xfrm>
              <a:off x="2621" y="1334"/>
              <a:ext cx="57" cy="48"/>
            </a:xfrm>
            <a:prstGeom prst="ellipse">
              <a:avLst/>
            </a:prstGeom>
            <a:solidFill>
              <a:srgbClr val="1A476F"/>
            </a:solidFill>
            <a:ln w="15875">
              <a:solidFill>
                <a:srgbClr val="1A476F"/>
              </a:solidFill>
              <a:round/>
              <a:headEnd/>
              <a:tailEnd/>
            </a:ln>
          </p:spPr>
          <p:txBody>
            <a:bodyPr/>
            <a:lstStyle/>
            <a:p>
              <a:endParaRPr lang="en-US"/>
            </a:p>
          </p:txBody>
        </p:sp>
        <p:sp>
          <p:nvSpPr>
            <p:cNvPr id="61469" name="Oval 28"/>
            <p:cNvSpPr>
              <a:spLocks noChangeArrowheads="1"/>
            </p:cNvSpPr>
            <p:nvPr/>
          </p:nvSpPr>
          <p:spPr bwMode="auto">
            <a:xfrm>
              <a:off x="2765" y="1277"/>
              <a:ext cx="57" cy="48"/>
            </a:xfrm>
            <a:prstGeom prst="ellipse">
              <a:avLst/>
            </a:prstGeom>
            <a:solidFill>
              <a:srgbClr val="1A476F"/>
            </a:solidFill>
            <a:ln w="15875">
              <a:solidFill>
                <a:srgbClr val="1A476F"/>
              </a:solidFill>
              <a:round/>
              <a:headEnd/>
              <a:tailEnd/>
            </a:ln>
          </p:spPr>
          <p:txBody>
            <a:bodyPr/>
            <a:lstStyle/>
            <a:p>
              <a:endParaRPr lang="en-US"/>
            </a:p>
          </p:txBody>
        </p:sp>
        <p:sp>
          <p:nvSpPr>
            <p:cNvPr id="61470" name="Oval 29"/>
            <p:cNvSpPr>
              <a:spLocks noChangeArrowheads="1"/>
            </p:cNvSpPr>
            <p:nvPr/>
          </p:nvSpPr>
          <p:spPr bwMode="auto">
            <a:xfrm>
              <a:off x="2918" y="1181"/>
              <a:ext cx="58" cy="48"/>
            </a:xfrm>
            <a:prstGeom prst="ellipse">
              <a:avLst/>
            </a:prstGeom>
            <a:solidFill>
              <a:srgbClr val="1A476F"/>
            </a:solidFill>
            <a:ln w="15875">
              <a:solidFill>
                <a:srgbClr val="1A476F"/>
              </a:solidFill>
              <a:round/>
              <a:headEnd/>
              <a:tailEnd/>
            </a:ln>
          </p:spPr>
          <p:txBody>
            <a:bodyPr/>
            <a:lstStyle/>
            <a:p>
              <a:endParaRPr lang="en-US"/>
            </a:p>
          </p:txBody>
        </p:sp>
        <p:sp>
          <p:nvSpPr>
            <p:cNvPr id="61471" name="Oval 30"/>
            <p:cNvSpPr>
              <a:spLocks noChangeArrowheads="1"/>
            </p:cNvSpPr>
            <p:nvPr/>
          </p:nvSpPr>
          <p:spPr bwMode="auto">
            <a:xfrm>
              <a:off x="3062" y="1305"/>
              <a:ext cx="58" cy="58"/>
            </a:xfrm>
            <a:prstGeom prst="ellipse">
              <a:avLst/>
            </a:prstGeom>
            <a:solidFill>
              <a:srgbClr val="1A476F"/>
            </a:solidFill>
            <a:ln w="15875">
              <a:solidFill>
                <a:srgbClr val="1A476F"/>
              </a:solidFill>
              <a:round/>
              <a:headEnd/>
              <a:tailEnd/>
            </a:ln>
          </p:spPr>
          <p:txBody>
            <a:bodyPr/>
            <a:lstStyle/>
            <a:p>
              <a:endParaRPr lang="en-US"/>
            </a:p>
          </p:txBody>
        </p:sp>
        <p:sp>
          <p:nvSpPr>
            <p:cNvPr id="61472" name="Oval 31"/>
            <p:cNvSpPr>
              <a:spLocks noChangeArrowheads="1"/>
            </p:cNvSpPr>
            <p:nvPr/>
          </p:nvSpPr>
          <p:spPr bwMode="auto">
            <a:xfrm>
              <a:off x="3216" y="1315"/>
              <a:ext cx="48" cy="58"/>
            </a:xfrm>
            <a:prstGeom prst="ellipse">
              <a:avLst/>
            </a:prstGeom>
            <a:solidFill>
              <a:srgbClr val="1A476F"/>
            </a:solidFill>
            <a:ln w="15875">
              <a:solidFill>
                <a:srgbClr val="1A476F"/>
              </a:solidFill>
              <a:round/>
              <a:headEnd/>
              <a:tailEnd/>
            </a:ln>
          </p:spPr>
          <p:txBody>
            <a:bodyPr/>
            <a:lstStyle/>
            <a:p>
              <a:endParaRPr lang="en-US"/>
            </a:p>
          </p:txBody>
        </p:sp>
        <p:sp>
          <p:nvSpPr>
            <p:cNvPr id="61473" name="Oval 32"/>
            <p:cNvSpPr>
              <a:spLocks noChangeArrowheads="1"/>
            </p:cNvSpPr>
            <p:nvPr/>
          </p:nvSpPr>
          <p:spPr bwMode="auto">
            <a:xfrm>
              <a:off x="3360" y="1334"/>
              <a:ext cx="58" cy="58"/>
            </a:xfrm>
            <a:prstGeom prst="ellipse">
              <a:avLst/>
            </a:prstGeom>
            <a:solidFill>
              <a:srgbClr val="1A476F"/>
            </a:solidFill>
            <a:ln w="15875">
              <a:solidFill>
                <a:srgbClr val="1A476F"/>
              </a:solidFill>
              <a:round/>
              <a:headEnd/>
              <a:tailEnd/>
            </a:ln>
          </p:spPr>
          <p:txBody>
            <a:bodyPr/>
            <a:lstStyle/>
            <a:p>
              <a:endParaRPr lang="en-US"/>
            </a:p>
          </p:txBody>
        </p:sp>
        <p:sp>
          <p:nvSpPr>
            <p:cNvPr id="61474" name="Oval 33"/>
            <p:cNvSpPr>
              <a:spLocks noChangeArrowheads="1"/>
            </p:cNvSpPr>
            <p:nvPr/>
          </p:nvSpPr>
          <p:spPr bwMode="auto">
            <a:xfrm>
              <a:off x="3504" y="1229"/>
              <a:ext cx="58" cy="57"/>
            </a:xfrm>
            <a:prstGeom prst="ellipse">
              <a:avLst/>
            </a:prstGeom>
            <a:solidFill>
              <a:srgbClr val="1A476F"/>
            </a:solidFill>
            <a:ln w="15875">
              <a:solidFill>
                <a:srgbClr val="1A476F"/>
              </a:solidFill>
              <a:round/>
              <a:headEnd/>
              <a:tailEnd/>
            </a:ln>
          </p:spPr>
          <p:txBody>
            <a:bodyPr/>
            <a:lstStyle/>
            <a:p>
              <a:endParaRPr lang="en-US"/>
            </a:p>
          </p:txBody>
        </p:sp>
        <p:sp>
          <p:nvSpPr>
            <p:cNvPr id="61475" name="Oval 34"/>
            <p:cNvSpPr>
              <a:spLocks noChangeArrowheads="1"/>
            </p:cNvSpPr>
            <p:nvPr/>
          </p:nvSpPr>
          <p:spPr bwMode="auto">
            <a:xfrm>
              <a:off x="3658" y="1238"/>
              <a:ext cx="48" cy="58"/>
            </a:xfrm>
            <a:prstGeom prst="ellipse">
              <a:avLst/>
            </a:prstGeom>
            <a:solidFill>
              <a:srgbClr val="1A476F"/>
            </a:solidFill>
            <a:ln w="15875">
              <a:solidFill>
                <a:srgbClr val="1A476F"/>
              </a:solidFill>
              <a:round/>
              <a:headEnd/>
              <a:tailEnd/>
            </a:ln>
          </p:spPr>
          <p:txBody>
            <a:bodyPr/>
            <a:lstStyle/>
            <a:p>
              <a:endParaRPr lang="en-US"/>
            </a:p>
          </p:txBody>
        </p:sp>
        <p:sp>
          <p:nvSpPr>
            <p:cNvPr id="61476" name="Oval 35"/>
            <p:cNvSpPr>
              <a:spLocks noChangeArrowheads="1"/>
            </p:cNvSpPr>
            <p:nvPr/>
          </p:nvSpPr>
          <p:spPr bwMode="auto">
            <a:xfrm>
              <a:off x="3802" y="1296"/>
              <a:ext cx="57" cy="57"/>
            </a:xfrm>
            <a:prstGeom prst="ellipse">
              <a:avLst/>
            </a:prstGeom>
            <a:solidFill>
              <a:srgbClr val="1A476F"/>
            </a:solidFill>
            <a:ln w="15875">
              <a:solidFill>
                <a:srgbClr val="1A476F"/>
              </a:solidFill>
              <a:round/>
              <a:headEnd/>
              <a:tailEnd/>
            </a:ln>
          </p:spPr>
          <p:txBody>
            <a:bodyPr/>
            <a:lstStyle/>
            <a:p>
              <a:endParaRPr lang="en-US"/>
            </a:p>
          </p:txBody>
        </p:sp>
        <p:sp>
          <p:nvSpPr>
            <p:cNvPr id="61477" name="Oval 36"/>
            <p:cNvSpPr>
              <a:spLocks noChangeArrowheads="1"/>
            </p:cNvSpPr>
            <p:nvPr/>
          </p:nvSpPr>
          <p:spPr bwMode="auto">
            <a:xfrm>
              <a:off x="3946" y="1296"/>
              <a:ext cx="57" cy="57"/>
            </a:xfrm>
            <a:prstGeom prst="ellipse">
              <a:avLst/>
            </a:prstGeom>
            <a:solidFill>
              <a:srgbClr val="1A476F"/>
            </a:solidFill>
            <a:ln w="15875">
              <a:solidFill>
                <a:srgbClr val="1A476F"/>
              </a:solidFill>
              <a:round/>
              <a:headEnd/>
              <a:tailEnd/>
            </a:ln>
          </p:spPr>
          <p:txBody>
            <a:bodyPr/>
            <a:lstStyle/>
            <a:p>
              <a:endParaRPr lang="en-US"/>
            </a:p>
          </p:txBody>
        </p:sp>
        <p:sp>
          <p:nvSpPr>
            <p:cNvPr id="61478" name="Oval 37"/>
            <p:cNvSpPr>
              <a:spLocks noChangeArrowheads="1"/>
            </p:cNvSpPr>
            <p:nvPr/>
          </p:nvSpPr>
          <p:spPr bwMode="auto">
            <a:xfrm>
              <a:off x="4099" y="1392"/>
              <a:ext cx="58" cy="57"/>
            </a:xfrm>
            <a:prstGeom prst="ellipse">
              <a:avLst/>
            </a:prstGeom>
            <a:solidFill>
              <a:srgbClr val="1A476F"/>
            </a:solidFill>
            <a:ln w="15875">
              <a:solidFill>
                <a:srgbClr val="1A476F"/>
              </a:solidFill>
              <a:round/>
              <a:headEnd/>
              <a:tailEnd/>
            </a:ln>
          </p:spPr>
          <p:txBody>
            <a:bodyPr/>
            <a:lstStyle/>
            <a:p>
              <a:endParaRPr lang="en-US"/>
            </a:p>
          </p:txBody>
        </p:sp>
        <p:sp>
          <p:nvSpPr>
            <p:cNvPr id="61479" name="Oval 38"/>
            <p:cNvSpPr>
              <a:spLocks noChangeArrowheads="1"/>
            </p:cNvSpPr>
            <p:nvPr/>
          </p:nvSpPr>
          <p:spPr bwMode="auto">
            <a:xfrm>
              <a:off x="4243" y="1363"/>
              <a:ext cx="58" cy="58"/>
            </a:xfrm>
            <a:prstGeom prst="ellipse">
              <a:avLst/>
            </a:prstGeom>
            <a:solidFill>
              <a:srgbClr val="1A476F"/>
            </a:solidFill>
            <a:ln w="15875">
              <a:solidFill>
                <a:srgbClr val="1A476F"/>
              </a:solidFill>
              <a:round/>
              <a:headEnd/>
              <a:tailEnd/>
            </a:ln>
          </p:spPr>
          <p:txBody>
            <a:bodyPr/>
            <a:lstStyle/>
            <a:p>
              <a:endParaRPr lang="en-US"/>
            </a:p>
          </p:txBody>
        </p:sp>
        <p:sp>
          <p:nvSpPr>
            <p:cNvPr id="61480" name="Oval 39"/>
            <p:cNvSpPr>
              <a:spLocks noChangeArrowheads="1"/>
            </p:cNvSpPr>
            <p:nvPr/>
          </p:nvSpPr>
          <p:spPr bwMode="auto">
            <a:xfrm>
              <a:off x="4397" y="1411"/>
              <a:ext cx="48" cy="58"/>
            </a:xfrm>
            <a:prstGeom prst="ellipse">
              <a:avLst/>
            </a:prstGeom>
            <a:solidFill>
              <a:srgbClr val="1A476F"/>
            </a:solidFill>
            <a:ln w="15875">
              <a:solidFill>
                <a:srgbClr val="1A476F"/>
              </a:solidFill>
              <a:round/>
              <a:headEnd/>
              <a:tailEnd/>
            </a:ln>
          </p:spPr>
          <p:txBody>
            <a:bodyPr/>
            <a:lstStyle/>
            <a:p>
              <a:endParaRPr lang="en-US"/>
            </a:p>
          </p:txBody>
        </p:sp>
        <p:sp>
          <p:nvSpPr>
            <p:cNvPr id="61481" name="Oval 40"/>
            <p:cNvSpPr>
              <a:spLocks noChangeArrowheads="1"/>
            </p:cNvSpPr>
            <p:nvPr/>
          </p:nvSpPr>
          <p:spPr bwMode="auto">
            <a:xfrm>
              <a:off x="4541" y="1459"/>
              <a:ext cx="57" cy="48"/>
            </a:xfrm>
            <a:prstGeom prst="ellipse">
              <a:avLst/>
            </a:prstGeom>
            <a:solidFill>
              <a:srgbClr val="1A476F"/>
            </a:solidFill>
            <a:ln w="15875">
              <a:solidFill>
                <a:srgbClr val="1A476F"/>
              </a:solidFill>
              <a:round/>
              <a:headEnd/>
              <a:tailEnd/>
            </a:ln>
          </p:spPr>
          <p:txBody>
            <a:bodyPr/>
            <a:lstStyle/>
            <a:p>
              <a:endParaRPr lang="en-US"/>
            </a:p>
          </p:txBody>
        </p:sp>
        <p:sp>
          <p:nvSpPr>
            <p:cNvPr id="61482" name="Freeform 41"/>
            <p:cNvSpPr>
              <a:spLocks/>
            </p:cNvSpPr>
            <p:nvPr/>
          </p:nvSpPr>
          <p:spPr bwMode="auto">
            <a:xfrm>
              <a:off x="1315" y="1142"/>
              <a:ext cx="3245" cy="298"/>
            </a:xfrm>
            <a:custGeom>
              <a:avLst/>
              <a:gdLst>
                <a:gd name="T0" fmla="*/ 0 w 338"/>
                <a:gd name="T1" fmla="*/ 0 h 31"/>
                <a:gd name="T2" fmla="*/ 15 w 338"/>
                <a:gd name="T3" fmla="*/ 0 h 31"/>
                <a:gd name="T4" fmla="*/ 31 w 338"/>
                <a:gd name="T5" fmla="*/ 17 h 31"/>
                <a:gd name="T6" fmla="*/ 46 w 338"/>
                <a:gd name="T7" fmla="*/ 24 h 31"/>
                <a:gd name="T8" fmla="*/ 62 w 338"/>
                <a:gd name="T9" fmla="*/ 13 h 31"/>
                <a:gd name="T10" fmla="*/ 77 w 338"/>
                <a:gd name="T11" fmla="*/ 23 h 31"/>
                <a:gd name="T12" fmla="*/ 92 w 338"/>
                <a:gd name="T13" fmla="*/ 27 h 31"/>
                <a:gd name="T14" fmla="*/ 108 w 338"/>
                <a:gd name="T15" fmla="*/ 31 h 31"/>
                <a:gd name="T16" fmla="*/ 123 w 338"/>
                <a:gd name="T17" fmla="*/ 29 h 31"/>
                <a:gd name="T18" fmla="*/ 138 w 338"/>
                <a:gd name="T19" fmla="*/ 29 h 31"/>
                <a:gd name="T20" fmla="*/ 154 w 338"/>
                <a:gd name="T21" fmla="*/ 25 h 31"/>
                <a:gd name="T22" fmla="*/ 169 w 338"/>
                <a:gd name="T23" fmla="*/ 26 h 31"/>
                <a:gd name="T24" fmla="*/ 185 w 338"/>
                <a:gd name="T25" fmla="*/ 26 h 31"/>
                <a:gd name="T26" fmla="*/ 200 w 338"/>
                <a:gd name="T27" fmla="*/ 22 h 31"/>
                <a:gd name="T28" fmla="*/ 215 w 338"/>
                <a:gd name="T29" fmla="*/ 16 h 31"/>
                <a:gd name="T30" fmla="*/ 231 w 338"/>
                <a:gd name="T31" fmla="*/ 9 h 31"/>
                <a:gd name="T32" fmla="*/ 246 w 338"/>
                <a:gd name="T33" fmla="*/ 13 h 31"/>
                <a:gd name="T34" fmla="*/ 261 w 338"/>
                <a:gd name="T35" fmla="*/ 26 h 31"/>
                <a:gd name="T36" fmla="*/ 277 w 338"/>
                <a:gd name="T37" fmla="*/ 24 h 31"/>
                <a:gd name="T38" fmla="*/ 292 w 338"/>
                <a:gd name="T39" fmla="*/ 19 h 31"/>
                <a:gd name="T40" fmla="*/ 308 w 338"/>
                <a:gd name="T41" fmla="*/ 16 h 31"/>
                <a:gd name="T42" fmla="*/ 323 w 338"/>
                <a:gd name="T43" fmla="*/ 17 h 31"/>
                <a:gd name="T44" fmla="*/ 338 w 338"/>
                <a:gd name="T45" fmla="*/ 21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8"/>
                <a:gd name="T70" fmla="*/ 0 h 31"/>
                <a:gd name="T71" fmla="*/ 338 w 33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8" h="31">
                  <a:moveTo>
                    <a:pt x="0" y="0"/>
                  </a:moveTo>
                  <a:lnTo>
                    <a:pt x="15" y="0"/>
                  </a:lnTo>
                  <a:lnTo>
                    <a:pt x="31" y="17"/>
                  </a:lnTo>
                  <a:lnTo>
                    <a:pt x="46" y="24"/>
                  </a:lnTo>
                  <a:lnTo>
                    <a:pt x="62" y="13"/>
                  </a:lnTo>
                  <a:lnTo>
                    <a:pt x="77" y="23"/>
                  </a:lnTo>
                  <a:lnTo>
                    <a:pt x="92" y="27"/>
                  </a:lnTo>
                  <a:lnTo>
                    <a:pt x="108" y="31"/>
                  </a:lnTo>
                  <a:lnTo>
                    <a:pt x="123" y="29"/>
                  </a:lnTo>
                  <a:lnTo>
                    <a:pt x="138" y="29"/>
                  </a:lnTo>
                  <a:lnTo>
                    <a:pt x="154" y="25"/>
                  </a:lnTo>
                  <a:lnTo>
                    <a:pt x="169" y="26"/>
                  </a:lnTo>
                  <a:lnTo>
                    <a:pt x="185" y="26"/>
                  </a:lnTo>
                  <a:lnTo>
                    <a:pt x="200" y="22"/>
                  </a:lnTo>
                  <a:lnTo>
                    <a:pt x="215" y="16"/>
                  </a:lnTo>
                  <a:lnTo>
                    <a:pt x="231" y="9"/>
                  </a:lnTo>
                  <a:lnTo>
                    <a:pt x="246" y="13"/>
                  </a:lnTo>
                  <a:lnTo>
                    <a:pt x="261" y="26"/>
                  </a:lnTo>
                  <a:lnTo>
                    <a:pt x="277" y="24"/>
                  </a:lnTo>
                  <a:lnTo>
                    <a:pt x="292" y="19"/>
                  </a:lnTo>
                  <a:lnTo>
                    <a:pt x="308" y="16"/>
                  </a:lnTo>
                  <a:lnTo>
                    <a:pt x="323" y="17"/>
                  </a:lnTo>
                  <a:lnTo>
                    <a:pt x="338" y="21"/>
                  </a:lnTo>
                </a:path>
              </a:pathLst>
            </a:custGeom>
            <a:noFill/>
            <a:ln w="15875">
              <a:solidFill>
                <a:srgbClr val="90353B"/>
              </a:solidFill>
              <a:round/>
              <a:headEnd/>
              <a:tailEnd/>
            </a:ln>
          </p:spPr>
          <p:txBody>
            <a:bodyPr/>
            <a:lstStyle/>
            <a:p>
              <a:endParaRPr lang="en-US"/>
            </a:p>
          </p:txBody>
        </p:sp>
        <p:sp>
          <p:nvSpPr>
            <p:cNvPr id="61483" name="Oval 42"/>
            <p:cNvSpPr>
              <a:spLocks noChangeArrowheads="1"/>
            </p:cNvSpPr>
            <p:nvPr/>
          </p:nvSpPr>
          <p:spPr bwMode="auto">
            <a:xfrm>
              <a:off x="1286" y="1113"/>
              <a:ext cx="58" cy="58"/>
            </a:xfrm>
            <a:prstGeom prst="ellipse">
              <a:avLst/>
            </a:prstGeom>
            <a:noFill/>
            <a:ln w="15875">
              <a:solidFill>
                <a:srgbClr val="90353B"/>
              </a:solidFill>
              <a:round/>
              <a:headEnd/>
              <a:tailEnd/>
            </a:ln>
          </p:spPr>
          <p:txBody>
            <a:bodyPr/>
            <a:lstStyle/>
            <a:p>
              <a:endParaRPr lang="en-US"/>
            </a:p>
          </p:txBody>
        </p:sp>
        <p:sp>
          <p:nvSpPr>
            <p:cNvPr id="61484" name="Oval 43"/>
            <p:cNvSpPr>
              <a:spLocks noChangeArrowheads="1"/>
            </p:cNvSpPr>
            <p:nvPr/>
          </p:nvSpPr>
          <p:spPr bwMode="auto">
            <a:xfrm>
              <a:off x="1440" y="1113"/>
              <a:ext cx="48" cy="58"/>
            </a:xfrm>
            <a:prstGeom prst="ellipse">
              <a:avLst/>
            </a:prstGeom>
            <a:noFill/>
            <a:ln w="15875">
              <a:solidFill>
                <a:srgbClr val="90353B"/>
              </a:solidFill>
              <a:round/>
              <a:headEnd/>
              <a:tailEnd/>
            </a:ln>
          </p:spPr>
          <p:txBody>
            <a:bodyPr/>
            <a:lstStyle/>
            <a:p>
              <a:endParaRPr lang="en-US"/>
            </a:p>
          </p:txBody>
        </p:sp>
        <p:sp>
          <p:nvSpPr>
            <p:cNvPr id="61485" name="Oval 44"/>
            <p:cNvSpPr>
              <a:spLocks noChangeArrowheads="1"/>
            </p:cNvSpPr>
            <p:nvPr/>
          </p:nvSpPr>
          <p:spPr bwMode="auto">
            <a:xfrm>
              <a:off x="1584" y="1286"/>
              <a:ext cx="58" cy="58"/>
            </a:xfrm>
            <a:prstGeom prst="ellipse">
              <a:avLst/>
            </a:prstGeom>
            <a:noFill/>
            <a:ln w="15875">
              <a:solidFill>
                <a:srgbClr val="90353B"/>
              </a:solidFill>
              <a:round/>
              <a:headEnd/>
              <a:tailEnd/>
            </a:ln>
          </p:spPr>
          <p:txBody>
            <a:bodyPr/>
            <a:lstStyle/>
            <a:p>
              <a:endParaRPr lang="en-US"/>
            </a:p>
          </p:txBody>
        </p:sp>
        <p:sp>
          <p:nvSpPr>
            <p:cNvPr id="61486" name="Oval 45"/>
            <p:cNvSpPr>
              <a:spLocks noChangeArrowheads="1"/>
            </p:cNvSpPr>
            <p:nvPr/>
          </p:nvSpPr>
          <p:spPr bwMode="auto">
            <a:xfrm>
              <a:off x="1738" y="1353"/>
              <a:ext cx="57" cy="58"/>
            </a:xfrm>
            <a:prstGeom prst="ellipse">
              <a:avLst/>
            </a:prstGeom>
            <a:noFill/>
            <a:ln w="15875">
              <a:solidFill>
                <a:srgbClr val="90353B"/>
              </a:solidFill>
              <a:round/>
              <a:headEnd/>
              <a:tailEnd/>
            </a:ln>
          </p:spPr>
          <p:txBody>
            <a:bodyPr/>
            <a:lstStyle/>
            <a:p>
              <a:endParaRPr lang="en-US"/>
            </a:p>
          </p:txBody>
        </p:sp>
        <p:sp>
          <p:nvSpPr>
            <p:cNvPr id="61487" name="Oval 46"/>
            <p:cNvSpPr>
              <a:spLocks noChangeArrowheads="1"/>
            </p:cNvSpPr>
            <p:nvPr/>
          </p:nvSpPr>
          <p:spPr bwMode="auto">
            <a:xfrm>
              <a:off x="1882" y="1248"/>
              <a:ext cx="57" cy="57"/>
            </a:xfrm>
            <a:prstGeom prst="ellipse">
              <a:avLst/>
            </a:prstGeom>
            <a:noFill/>
            <a:ln w="15875">
              <a:solidFill>
                <a:srgbClr val="90353B"/>
              </a:solidFill>
              <a:round/>
              <a:headEnd/>
              <a:tailEnd/>
            </a:ln>
          </p:spPr>
          <p:txBody>
            <a:bodyPr/>
            <a:lstStyle/>
            <a:p>
              <a:endParaRPr lang="en-US"/>
            </a:p>
          </p:txBody>
        </p:sp>
        <p:sp>
          <p:nvSpPr>
            <p:cNvPr id="61488" name="Oval 47"/>
            <p:cNvSpPr>
              <a:spLocks noChangeArrowheads="1"/>
            </p:cNvSpPr>
            <p:nvPr/>
          </p:nvSpPr>
          <p:spPr bwMode="auto">
            <a:xfrm>
              <a:off x="2026" y="1344"/>
              <a:ext cx="57" cy="57"/>
            </a:xfrm>
            <a:prstGeom prst="ellipse">
              <a:avLst/>
            </a:prstGeom>
            <a:noFill/>
            <a:ln w="15875">
              <a:solidFill>
                <a:srgbClr val="90353B"/>
              </a:solidFill>
              <a:round/>
              <a:headEnd/>
              <a:tailEnd/>
            </a:ln>
          </p:spPr>
          <p:txBody>
            <a:bodyPr/>
            <a:lstStyle/>
            <a:p>
              <a:endParaRPr lang="en-US"/>
            </a:p>
          </p:txBody>
        </p:sp>
        <p:sp>
          <p:nvSpPr>
            <p:cNvPr id="61489" name="Oval 48"/>
            <p:cNvSpPr>
              <a:spLocks noChangeArrowheads="1"/>
            </p:cNvSpPr>
            <p:nvPr/>
          </p:nvSpPr>
          <p:spPr bwMode="auto">
            <a:xfrm>
              <a:off x="2179" y="1373"/>
              <a:ext cx="48" cy="57"/>
            </a:xfrm>
            <a:prstGeom prst="ellipse">
              <a:avLst/>
            </a:prstGeom>
            <a:noFill/>
            <a:ln w="15875">
              <a:solidFill>
                <a:srgbClr val="90353B"/>
              </a:solidFill>
              <a:round/>
              <a:headEnd/>
              <a:tailEnd/>
            </a:ln>
          </p:spPr>
          <p:txBody>
            <a:bodyPr/>
            <a:lstStyle/>
            <a:p>
              <a:endParaRPr lang="en-US"/>
            </a:p>
          </p:txBody>
        </p:sp>
        <p:sp>
          <p:nvSpPr>
            <p:cNvPr id="61490" name="Oval 49"/>
            <p:cNvSpPr>
              <a:spLocks noChangeArrowheads="1"/>
            </p:cNvSpPr>
            <p:nvPr/>
          </p:nvSpPr>
          <p:spPr bwMode="auto">
            <a:xfrm>
              <a:off x="2323" y="1421"/>
              <a:ext cx="58" cy="57"/>
            </a:xfrm>
            <a:prstGeom prst="ellipse">
              <a:avLst/>
            </a:prstGeom>
            <a:noFill/>
            <a:ln w="15875">
              <a:solidFill>
                <a:srgbClr val="90353B"/>
              </a:solidFill>
              <a:round/>
              <a:headEnd/>
              <a:tailEnd/>
            </a:ln>
          </p:spPr>
          <p:txBody>
            <a:bodyPr/>
            <a:lstStyle/>
            <a:p>
              <a:endParaRPr lang="en-US"/>
            </a:p>
          </p:txBody>
        </p:sp>
        <p:sp>
          <p:nvSpPr>
            <p:cNvPr id="61491" name="Oval 50"/>
            <p:cNvSpPr>
              <a:spLocks noChangeArrowheads="1"/>
            </p:cNvSpPr>
            <p:nvPr/>
          </p:nvSpPr>
          <p:spPr bwMode="auto">
            <a:xfrm>
              <a:off x="2477" y="1392"/>
              <a:ext cx="48" cy="57"/>
            </a:xfrm>
            <a:prstGeom prst="ellipse">
              <a:avLst/>
            </a:prstGeom>
            <a:noFill/>
            <a:ln w="15875">
              <a:solidFill>
                <a:srgbClr val="90353B"/>
              </a:solidFill>
              <a:round/>
              <a:headEnd/>
              <a:tailEnd/>
            </a:ln>
          </p:spPr>
          <p:txBody>
            <a:bodyPr/>
            <a:lstStyle/>
            <a:p>
              <a:endParaRPr lang="en-US"/>
            </a:p>
          </p:txBody>
        </p:sp>
        <p:sp>
          <p:nvSpPr>
            <p:cNvPr id="61492" name="Oval 51"/>
            <p:cNvSpPr>
              <a:spLocks noChangeArrowheads="1"/>
            </p:cNvSpPr>
            <p:nvPr/>
          </p:nvSpPr>
          <p:spPr bwMode="auto">
            <a:xfrm>
              <a:off x="2621" y="1392"/>
              <a:ext cx="57" cy="57"/>
            </a:xfrm>
            <a:prstGeom prst="ellipse">
              <a:avLst/>
            </a:prstGeom>
            <a:noFill/>
            <a:ln w="15875">
              <a:solidFill>
                <a:srgbClr val="90353B"/>
              </a:solidFill>
              <a:round/>
              <a:headEnd/>
              <a:tailEnd/>
            </a:ln>
          </p:spPr>
          <p:txBody>
            <a:bodyPr/>
            <a:lstStyle/>
            <a:p>
              <a:endParaRPr lang="en-US"/>
            </a:p>
          </p:txBody>
        </p:sp>
        <p:sp>
          <p:nvSpPr>
            <p:cNvPr id="61493" name="Oval 52"/>
            <p:cNvSpPr>
              <a:spLocks noChangeArrowheads="1"/>
            </p:cNvSpPr>
            <p:nvPr/>
          </p:nvSpPr>
          <p:spPr bwMode="auto">
            <a:xfrm>
              <a:off x="2765" y="1363"/>
              <a:ext cx="57" cy="58"/>
            </a:xfrm>
            <a:prstGeom prst="ellipse">
              <a:avLst/>
            </a:prstGeom>
            <a:noFill/>
            <a:ln w="15875">
              <a:solidFill>
                <a:srgbClr val="90353B"/>
              </a:solidFill>
              <a:round/>
              <a:headEnd/>
              <a:tailEnd/>
            </a:ln>
          </p:spPr>
          <p:txBody>
            <a:bodyPr/>
            <a:lstStyle/>
            <a:p>
              <a:endParaRPr lang="en-US"/>
            </a:p>
          </p:txBody>
        </p:sp>
        <p:sp>
          <p:nvSpPr>
            <p:cNvPr id="61494" name="Oval 53"/>
            <p:cNvSpPr>
              <a:spLocks noChangeArrowheads="1"/>
            </p:cNvSpPr>
            <p:nvPr/>
          </p:nvSpPr>
          <p:spPr bwMode="auto">
            <a:xfrm>
              <a:off x="2918" y="1373"/>
              <a:ext cx="58" cy="57"/>
            </a:xfrm>
            <a:prstGeom prst="ellipse">
              <a:avLst/>
            </a:prstGeom>
            <a:noFill/>
            <a:ln w="15875">
              <a:solidFill>
                <a:srgbClr val="90353B"/>
              </a:solidFill>
              <a:round/>
              <a:headEnd/>
              <a:tailEnd/>
            </a:ln>
          </p:spPr>
          <p:txBody>
            <a:bodyPr/>
            <a:lstStyle/>
            <a:p>
              <a:endParaRPr lang="en-US"/>
            </a:p>
          </p:txBody>
        </p:sp>
        <p:sp>
          <p:nvSpPr>
            <p:cNvPr id="61495" name="Oval 54"/>
            <p:cNvSpPr>
              <a:spLocks noChangeArrowheads="1"/>
            </p:cNvSpPr>
            <p:nvPr/>
          </p:nvSpPr>
          <p:spPr bwMode="auto">
            <a:xfrm>
              <a:off x="3062" y="1373"/>
              <a:ext cx="58" cy="57"/>
            </a:xfrm>
            <a:prstGeom prst="ellipse">
              <a:avLst/>
            </a:prstGeom>
            <a:noFill/>
            <a:ln w="15875">
              <a:solidFill>
                <a:srgbClr val="90353B"/>
              </a:solidFill>
              <a:round/>
              <a:headEnd/>
              <a:tailEnd/>
            </a:ln>
          </p:spPr>
          <p:txBody>
            <a:bodyPr/>
            <a:lstStyle/>
            <a:p>
              <a:endParaRPr lang="en-US"/>
            </a:p>
          </p:txBody>
        </p:sp>
        <p:sp>
          <p:nvSpPr>
            <p:cNvPr id="61496" name="Oval 55"/>
            <p:cNvSpPr>
              <a:spLocks noChangeArrowheads="1"/>
            </p:cNvSpPr>
            <p:nvPr/>
          </p:nvSpPr>
          <p:spPr bwMode="auto">
            <a:xfrm>
              <a:off x="3216" y="1334"/>
              <a:ext cx="48" cy="48"/>
            </a:xfrm>
            <a:prstGeom prst="ellipse">
              <a:avLst/>
            </a:prstGeom>
            <a:noFill/>
            <a:ln w="15875">
              <a:solidFill>
                <a:srgbClr val="90353B"/>
              </a:solidFill>
              <a:round/>
              <a:headEnd/>
              <a:tailEnd/>
            </a:ln>
          </p:spPr>
          <p:txBody>
            <a:bodyPr/>
            <a:lstStyle/>
            <a:p>
              <a:endParaRPr lang="en-US"/>
            </a:p>
          </p:txBody>
        </p:sp>
        <p:sp>
          <p:nvSpPr>
            <p:cNvPr id="61497" name="Oval 56"/>
            <p:cNvSpPr>
              <a:spLocks noChangeArrowheads="1"/>
            </p:cNvSpPr>
            <p:nvPr/>
          </p:nvSpPr>
          <p:spPr bwMode="auto">
            <a:xfrm>
              <a:off x="3360" y="1267"/>
              <a:ext cx="58" cy="58"/>
            </a:xfrm>
            <a:prstGeom prst="ellipse">
              <a:avLst/>
            </a:prstGeom>
            <a:noFill/>
            <a:ln w="15875">
              <a:solidFill>
                <a:srgbClr val="90353B"/>
              </a:solidFill>
              <a:round/>
              <a:headEnd/>
              <a:tailEnd/>
            </a:ln>
          </p:spPr>
          <p:txBody>
            <a:bodyPr/>
            <a:lstStyle/>
            <a:p>
              <a:endParaRPr lang="en-US"/>
            </a:p>
          </p:txBody>
        </p:sp>
        <p:sp>
          <p:nvSpPr>
            <p:cNvPr id="61498" name="Oval 57"/>
            <p:cNvSpPr>
              <a:spLocks noChangeArrowheads="1"/>
            </p:cNvSpPr>
            <p:nvPr/>
          </p:nvSpPr>
          <p:spPr bwMode="auto">
            <a:xfrm>
              <a:off x="3504" y="1209"/>
              <a:ext cx="58" cy="48"/>
            </a:xfrm>
            <a:prstGeom prst="ellipse">
              <a:avLst/>
            </a:prstGeom>
            <a:noFill/>
            <a:ln w="15875">
              <a:solidFill>
                <a:srgbClr val="90353B"/>
              </a:solidFill>
              <a:round/>
              <a:headEnd/>
              <a:tailEnd/>
            </a:ln>
          </p:spPr>
          <p:txBody>
            <a:bodyPr/>
            <a:lstStyle/>
            <a:p>
              <a:endParaRPr lang="en-US"/>
            </a:p>
          </p:txBody>
        </p:sp>
        <p:sp>
          <p:nvSpPr>
            <p:cNvPr id="61499" name="Oval 58"/>
            <p:cNvSpPr>
              <a:spLocks noChangeArrowheads="1"/>
            </p:cNvSpPr>
            <p:nvPr/>
          </p:nvSpPr>
          <p:spPr bwMode="auto">
            <a:xfrm>
              <a:off x="3658" y="1238"/>
              <a:ext cx="48" cy="58"/>
            </a:xfrm>
            <a:prstGeom prst="ellipse">
              <a:avLst/>
            </a:prstGeom>
            <a:noFill/>
            <a:ln w="15875">
              <a:solidFill>
                <a:srgbClr val="90353B"/>
              </a:solidFill>
              <a:round/>
              <a:headEnd/>
              <a:tailEnd/>
            </a:ln>
          </p:spPr>
          <p:txBody>
            <a:bodyPr/>
            <a:lstStyle/>
            <a:p>
              <a:endParaRPr lang="en-US"/>
            </a:p>
          </p:txBody>
        </p:sp>
        <p:sp>
          <p:nvSpPr>
            <p:cNvPr id="61500" name="Oval 59"/>
            <p:cNvSpPr>
              <a:spLocks noChangeArrowheads="1"/>
            </p:cNvSpPr>
            <p:nvPr/>
          </p:nvSpPr>
          <p:spPr bwMode="auto">
            <a:xfrm>
              <a:off x="3802" y="1373"/>
              <a:ext cx="57" cy="57"/>
            </a:xfrm>
            <a:prstGeom prst="ellipse">
              <a:avLst/>
            </a:prstGeom>
            <a:noFill/>
            <a:ln w="15875">
              <a:solidFill>
                <a:srgbClr val="90353B"/>
              </a:solidFill>
              <a:round/>
              <a:headEnd/>
              <a:tailEnd/>
            </a:ln>
          </p:spPr>
          <p:txBody>
            <a:bodyPr/>
            <a:lstStyle/>
            <a:p>
              <a:endParaRPr lang="en-US"/>
            </a:p>
          </p:txBody>
        </p:sp>
        <p:sp>
          <p:nvSpPr>
            <p:cNvPr id="61501" name="Oval 60"/>
            <p:cNvSpPr>
              <a:spLocks noChangeArrowheads="1"/>
            </p:cNvSpPr>
            <p:nvPr/>
          </p:nvSpPr>
          <p:spPr bwMode="auto">
            <a:xfrm>
              <a:off x="3946" y="1353"/>
              <a:ext cx="57" cy="58"/>
            </a:xfrm>
            <a:prstGeom prst="ellipse">
              <a:avLst/>
            </a:prstGeom>
            <a:noFill/>
            <a:ln w="15875">
              <a:solidFill>
                <a:srgbClr val="90353B"/>
              </a:solidFill>
              <a:round/>
              <a:headEnd/>
              <a:tailEnd/>
            </a:ln>
          </p:spPr>
          <p:txBody>
            <a:bodyPr/>
            <a:lstStyle/>
            <a:p>
              <a:endParaRPr lang="en-US"/>
            </a:p>
          </p:txBody>
        </p:sp>
        <p:sp>
          <p:nvSpPr>
            <p:cNvPr id="61502" name="Oval 61"/>
            <p:cNvSpPr>
              <a:spLocks noChangeArrowheads="1"/>
            </p:cNvSpPr>
            <p:nvPr/>
          </p:nvSpPr>
          <p:spPr bwMode="auto">
            <a:xfrm>
              <a:off x="4099" y="1296"/>
              <a:ext cx="58" cy="57"/>
            </a:xfrm>
            <a:prstGeom prst="ellipse">
              <a:avLst/>
            </a:prstGeom>
            <a:noFill/>
            <a:ln w="15875">
              <a:solidFill>
                <a:srgbClr val="90353B"/>
              </a:solidFill>
              <a:round/>
              <a:headEnd/>
              <a:tailEnd/>
            </a:ln>
          </p:spPr>
          <p:txBody>
            <a:bodyPr/>
            <a:lstStyle/>
            <a:p>
              <a:endParaRPr lang="en-US"/>
            </a:p>
          </p:txBody>
        </p:sp>
        <p:sp>
          <p:nvSpPr>
            <p:cNvPr id="61503" name="Oval 62"/>
            <p:cNvSpPr>
              <a:spLocks noChangeArrowheads="1"/>
            </p:cNvSpPr>
            <p:nvPr/>
          </p:nvSpPr>
          <p:spPr bwMode="auto">
            <a:xfrm>
              <a:off x="4243" y="1277"/>
              <a:ext cx="58" cy="48"/>
            </a:xfrm>
            <a:prstGeom prst="ellipse">
              <a:avLst/>
            </a:prstGeom>
            <a:noFill/>
            <a:ln w="15875">
              <a:solidFill>
                <a:srgbClr val="90353B"/>
              </a:solidFill>
              <a:round/>
              <a:headEnd/>
              <a:tailEnd/>
            </a:ln>
          </p:spPr>
          <p:txBody>
            <a:bodyPr/>
            <a:lstStyle/>
            <a:p>
              <a:endParaRPr lang="en-US"/>
            </a:p>
          </p:txBody>
        </p:sp>
        <p:sp>
          <p:nvSpPr>
            <p:cNvPr id="61504" name="Oval 63"/>
            <p:cNvSpPr>
              <a:spLocks noChangeArrowheads="1"/>
            </p:cNvSpPr>
            <p:nvPr/>
          </p:nvSpPr>
          <p:spPr bwMode="auto">
            <a:xfrm>
              <a:off x="4397" y="1277"/>
              <a:ext cx="48" cy="57"/>
            </a:xfrm>
            <a:prstGeom prst="ellipse">
              <a:avLst/>
            </a:prstGeom>
            <a:noFill/>
            <a:ln w="15875">
              <a:solidFill>
                <a:srgbClr val="90353B"/>
              </a:solidFill>
              <a:round/>
              <a:headEnd/>
              <a:tailEnd/>
            </a:ln>
          </p:spPr>
          <p:txBody>
            <a:bodyPr/>
            <a:lstStyle/>
            <a:p>
              <a:endParaRPr lang="en-US"/>
            </a:p>
          </p:txBody>
        </p:sp>
        <p:sp>
          <p:nvSpPr>
            <p:cNvPr id="61505" name="Oval 64"/>
            <p:cNvSpPr>
              <a:spLocks noChangeArrowheads="1"/>
            </p:cNvSpPr>
            <p:nvPr/>
          </p:nvSpPr>
          <p:spPr bwMode="auto">
            <a:xfrm>
              <a:off x="4541" y="1315"/>
              <a:ext cx="57" cy="58"/>
            </a:xfrm>
            <a:prstGeom prst="ellipse">
              <a:avLst/>
            </a:prstGeom>
            <a:noFill/>
            <a:ln w="15875">
              <a:solidFill>
                <a:srgbClr val="90353B"/>
              </a:solidFill>
              <a:round/>
              <a:headEnd/>
              <a:tailEnd/>
            </a:ln>
          </p:spPr>
          <p:txBody>
            <a:bodyPr/>
            <a:lstStyle/>
            <a:p>
              <a:endParaRPr lang="en-US"/>
            </a:p>
          </p:txBody>
        </p:sp>
        <p:sp>
          <p:nvSpPr>
            <p:cNvPr id="61506" name="Line 65"/>
            <p:cNvSpPr>
              <a:spLocks noChangeShapeType="1"/>
            </p:cNvSpPr>
            <p:nvPr/>
          </p:nvSpPr>
          <p:spPr bwMode="auto">
            <a:xfrm flipV="1">
              <a:off x="1171" y="720"/>
              <a:ext cx="1" cy="2150"/>
            </a:xfrm>
            <a:prstGeom prst="line">
              <a:avLst/>
            </a:prstGeom>
            <a:noFill/>
            <a:ln w="15875">
              <a:solidFill>
                <a:srgbClr val="000000"/>
              </a:solidFill>
              <a:round/>
              <a:headEnd/>
              <a:tailEnd/>
            </a:ln>
          </p:spPr>
          <p:txBody>
            <a:bodyPr/>
            <a:lstStyle/>
            <a:p>
              <a:endParaRPr lang="en-US"/>
            </a:p>
          </p:txBody>
        </p:sp>
        <p:sp>
          <p:nvSpPr>
            <p:cNvPr id="61507" name="Line 66"/>
            <p:cNvSpPr>
              <a:spLocks noChangeShapeType="1"/>
            </p:cNvSpPr>
            <p:nvPr/>
          </p:nvSpPr>
          <p:spPr bwMode="auto">
            <a:xfrm flipH="1">
              <a:off x="1133" y="2803"/>
              <a:ext cx="38" cy="1"/>
            </a:xfrm>
            <a:prstGeom prst="line">
              <a:avLst/>
            </a:prstGeom>
            <a:noFill/>
            <a:ln w="15875">
              <a:solidFill>
                <a:srgbClr val="000000"/>
              </a:solidFill>
              <a:round/>
              <a:headEnd/>
              <a:tailEnd/>
            </a:ln>
          </p:spPr>
          <p:txBody>
            <a:bodyPr/>
            <a:lstStyle/>
            <a:p>
              <a:endParaRPr lang="en-US"/>
            </a:p>
          </p:txBody>
        </p:sp>
        <p:sp>
          <p:nvSpPr>
            <p:cNvPr id="61508" name="Rectangle 67"/>
            <p:cNvSpPr>
              <a:spLocks noChangeArrowheads="1"/>
            </p:cNvSpPr>
            <p:nvPr/>
          </p:nvSpPr>
          <p:spPr bwMode="auto">
            <a:xfrm rot="-5400000">
              <a:off x="1003" y="2758"/>
              <a:ext cx="67" cy="136"/>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0</a:t>
              </a:r>
              <a:endParaRPr lang="en-US" sz="2400">
                <a:latin typeface="Times New Roman" pitchFamily="18" charset="0"/>
              </a:endParaRPr>
            </a:p>
          </p:txBody>
        </p:sp>
        <p:sp>
          <p:nvSpPr>
            <p:cNvPr id="61509" name="Line 68"/>
            <p:cNvSpPr>
              <a:spLocks noChangeShapeType="1"/>
            </p:cNvSpPr>
            <p:nvPr/>
          </p:nvSpPr>
          <p:spPr bwMode="auto">
            <a:xfrm flipH="1">
              <a:off x="1133" y="2400"/>
              <a:ext cx="38" cy="1"/>
            </a:xfrm>
            <a:prstGeom prst="line">
              <a:avLst/>
            </a:prstGeom>
            <a:noFill/>
            <a:ln w="15875">
              <a:solidFill>
                <a:srgbClr val="000000"/>
              </a:solidFill>
              <a:round/>
              <a:headEnd/>
              <a:tailEnd/>
            </a:ln>
          </p:spPr>
          <p:txBody>
            <a:bodyPr/>
            <a:lstStyle/>
            <a:p>
              <a:endParaRPr lang="en-US"/>
            </a:p>
          </p:txBody>
        </p:sp>
        <p:sp>
          <p:nvSpPr>
            <p:cNvPr id="61510" name="Rectangle 69"/>
            <p:cNvSpPr>
              <a:spLocks noChangeArrowheads="1"/>
            </p:cNvSpPr>
            <p:nvPr/>
          </p:nvSpPr>
          <p:spPr bwMode="auto">
            <a:xfrm rot="-5400000">
              <a:off x="970" y="2355"/>
              <a:ext cx="134" cy="136"/>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20</a:t>
              </a:r>
              <a:endParaRPr lang="en-US" sz="2400">
                <a:latin typeface="Times New Roman" pitchFamily="18" charset="0"/>
              </a:endParaRPr>
            </a:p>
          </p:txBody>
        </p:sp>
        <p:sp>
          <p:nvSpPr>
            <p:cNvPr id="61511" name="Line 70"/>
            <p:cNvSpPr>
              <a:spLocks noChangeShapeType="1"/>
            </p:cNvSpPr>
            <p:nvPr/>
          </p:nvSpPr>
          <p:spPr bwMode="auto">
            <a:xfrm flipH="1">
              <a:off x="1133" y="1996"/>
              <a:ext cx="38" cy="1"/>
            </a:xfrm>
            <a:prstGeom prst="line">
              <a:avLst/>
            </a:prstGeom>
            <a:noFill/>
            <a:ln w="15875">
              <a:solidFill>
                <a:srgbClr val="000000"/>
              </a:solidFill>
              <a:round/>
              <a:headEnd/>
              <a:tailEnd/>
            </a:ln>
          </p:spPr>
          <p:txBody>
            <a:bodyPr/>
            <a:lstStyle/>
            <a:p>
              <a:endParaRPr lang="en-US"/>
            </a:p>
          </p:txBody>
        </p:sp>
        <p:sp>
          <p:nvSpPr>
            <p:cNvPr id="61512" name="Rectangle 71"/>
            <p:cNvSpPr>
              <a:spLocks noChangeArrowheads="1"/>
            </p:cNvSpPr>
            <p:nvPr/>
          </p:nvSpPr>
          <p:spPr bwMode="auto">
            <a:xfrm rot="-5400000">
              <a:off x="969" y="1950"/>
              <a:ext cx="135" cy="136"/>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40</a:t>
              </a:r>
              <a:endParaRPr lang="en-US" sz="2400">
                <a:latin typeface="Times New Roman" pitchFamily="18" charset="0"/>
              </a:endParaRPr>
            </a:p>
          </p:txBody>
        </p:sp>
        <p:sp>
          <p:nvSpPr>
            <p:cNvPr id="61513" name="Line 72"/>
            <p:cNvSpPr>
              <a:spLocks noChangeShapeType="1"/>
            </p:cNvSpPr>
            <p:nvPr/>
          </p:nvSpPr>
          <p:spPr bwMode="auto">
            <a:xfrm flipH="1">
              <a:off x="1133" y="1593"/>
              <a:ext cx="38" cy="1"/>
            </a:xfrm>
            <a:prstGeom prst="line">
              <a:avLst/>
            </a:prstGeom>
            <a:noFill/>
            <a:ln w="15875">
              <a:solidFill>
                <a:srgbClr val="000000"/>
              </a:solidFill>
              <a:round/>
              <a:headEnd/>
              <a:tailEnd/>
            </a:ln>
          </p:spPr>
          <p:txBody>
            <a:bodyPr/>
            <a:lstStyle/>
            <a:p>
              <a:endParaRPr lang="en-US"/>
            </a:p>
          </p:txBody>
        </p:sp>
        <p:sp>
          <p:nvSpPr>
            <p:cNvPr id="61514" name="Rectangle 73"/>
            <p:cNvSpPr>
              <a:spLocks noChangeArrowheads="1"/>
            </p:cNvSpPr>
            <p:nvPr/>
          </p:nvSpPr>
          <p:spPr bwMode="auto">
            <a:xfrm rot="-5400000">
              <a:off x="970" y="1547"/>
              <a:ext cx="134" cy="136"/>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60</a:t>
              </a:r>
              <a:endParaRPr lang="en-US" sz="2400">
                <a:latin typeface="Times New Roman" pitchFamily="18" charset="0"/>
              </a:endParaRPr>
            </a:p>
          </p:txBody>
        </p:sp>
        <p:sp>
          <p:nvSpPr>
            <p:cNvPr id="61515" name="Line 74"/>
            <p:cNvSpPr>
              <a:spLocks noChangeShapeType="1"/>
            </p:cNvSpPr>
            <p:nvPr/>
          </p:nvSpPr>
          <p:spPr bwMode="auto">
            <a:xfrm flipH="1">
              <a:off x="1133" y="1190"/>
              <a:ext cx="38" cy="1"/>
            </a:xfrm>
            <a:prstGeom prst="line">
              <a:avLst/>
            </a:prstGeom>
            <a:noFill/>
            <a:ln w="15875">
              <a:solidFill>
                <a:srgbClr val="000000"/>
              </a:solidFill>
              <a:round/>
              <a:headEnd/>
              <a:tailEnd/>
            </a:ln>
          </p:spPr>
          <p:txBody>
            <a:bodyPr/>
            <a:lstStyle/>
            <a:p>
              <a:endParaRPr lang="en-US"/>
            </a:p>
          </p:txBody>
        </p:sp>
        <p:sp>
          <p:nvSpPr>
            <p:cNvPr id="61516" name="Rectangle 75"/>
            <p:cNvSpPr>
              <a:spLocks noChangeArrowheads="1"/>
            </p:cNvSpPr>
            <p:nvPr/>
          </p:nvSpPr>
          <p:spPr bwMode="auto">
            <a:xfrm rot="-5400000">
              <a:off x="970" y="1144"/>
              <a:ext cx="134" cy="136"/>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80</a:t>
              </a:r>
              <a:endParaRPr lang="en-US" sz="2400">
                <a:latin typeface="Times New Roman" pitchFamily="18" charset="0"/>
              </a:endParaRPr>
            </a:p>
          </p:txBody>
        </p:sp>
        <p:sp>
          <p:nvSpPr>
            <p:cNvPr id="61517" name="Line 76"/>
            <p:cNvSpPr>
              <a:spLocks noChangeShapeType="1"/>
            </p:cNvSpPr>
            <p:nvPr/>
          </p:nvSpPr>
          <p:spPr bwMode="auto">
            <a:xfrm flipH="1">
              <a:off x="1133" y="787"/>
              <a:ext cx="38" cy="1"/>
            </a:xfrm>
            <a:prstGeom prst="line">
              <a:avLst/>
            </a:prstGeom>
            <a:noFill/>
            <a:ln w="15875">
              <a:solidFill>
                <a:srgbClr val="000000"/>
              </a:solidFill>
              <a:round/>
              <a:headEnd/>
              <a:tailEnd/>
            </a:ln>
          </p:spPr>
          <p:txBody>
            <a:bodyPr/>
            <a:lstStyle/>
            <a:p>
              <a:endParaRPr lang="en-US"/>
            </a:p>
          </p:txBody>
        </p:sp>
        <p:sp>
          <p:nvSpPr>
            <p:cNvPr id="61518" name="Rectangle 77"/>
            <p:cNvSpPr>
              <a:spLocks noChangeArrowheads="1"/>
            </p:cNvSpPr>
            <p:nvPr/>
          </p:nvSpPr>
          <p:spPr bwMode="auto">
            <a:xfrm rot="-5400000">
              <a:off x="936" y="742"/>
              <a:ext cx="201" cy="136"/>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100</a:t>
              </a:r>
              <a:endParaRPr lang="en-US" sz="2400">
                <a:latin typeface="Times New Roman" pitchFamily="18" charset="0"/>
              </a:endParaRPr>
            </a:p>
          </p:txBody>
        </p:sp>
        <p:sp>
          <p:nvSpPr>
            <p:cNvPr id="61519" name="Rectangle 78"/>
            <p:cNvSpPr>
              <a:spLocks noChangeArrowheads="1"/>
            </p:cNvSpPr>
            <p:nvPr/>
          </p:nvSpPr>
          <p:spPr bwMode="auto">
            <a:xfrm rot="-5400000">
              <a:off x="266" y="1711"/>
              <a:ext cx="1312" cy="137"/>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Mean MEMS Adherence</a:t>
              </a:r>
              <a:endParaRPr lang="en-US" sz="2400">
                <a:latin typeface="Times New Roman" pitchFamily="18" charset="0"/>
              </a:endParaRPr>
            </a:p>
          </p:txBody>
        </p:sp>
        <p:sp>
          <p:nvSpPr>
            <p:cNvPr id="61520" name="Line 79"/>
            <p:cNvSpPr>
              <a:spLocks noChangeShapeType="1"/>
            </p:cNvSpPr>
            <p:nvPr/>
          </p:nvSpPr>
          <p:spPr bwMode="auto">
            <a:xfrm>
              <a:off x="1171" y="2870"/>
              <a:ext cx="3754" cy="1"/>
            </a:xfrm>
            <a:prstGeom prst="line">
              <a:avLst/>
            </a:prstGeom>
            <a:noFill/>
            <a:ln w="15875">
              <a:solidFill>
                <a:srgbClr val="000000"/>
              </a:solidFill>
              <a:round/>
              <a:headEnd/>
              <a:tailEnd/>
            </a:ln>
          </p:spPr>
          <p:txBody>
            <a:bodyPr/>
            <a:lstStyle/>
            <a:p>
              <a:endParaRPr lang="en-US"/>
            </a:p>
          </p:txBody>
        </p:sp>
        <p:sp>
          <p:nvSpPr>
            <p:cNvPr id="61521" name="Line 80"/>
            <p:cNvSpPr>
              <a:spLocks noChangeShapeType="1"/>
            </p:cNvSpPr>
            <p:nvPr/>
          </p:nvSpPr>
          <p:spPr bwMode="auto">
            <a:xfrm>
              <a:off x="1238" y="2870"/>
              <a:ext cx="1" cy="48"/>
            </a:xfrm>
            <a:prstGeom prst="line">
              <a:avLst/>
            </a:prstGeom>
            <a:noFill/>
            <a:ln w="15875">
              <a:solidFill>
                <a:srgbClr val="000000"/>
              </a:solidFill>
              <a:round/>
              <a:headEnd/>
              <a:tailEnd/>
            </a:ln>
          </p:spPr>
          <p:txBody>
            <a:bodyPr/>
            <a:lstStyle/>
            <a:p>
              <a:endParaRPr lang="en-US"/>
            </a:p>
          </p:txBody>
        </p:sp>
        <p:sp>
          <p:nvSpPr>
            <p:cNvPr id="61522" name="Rectangle 81"/>
            <p:cNvSpPr>
              <a:spLocks noChangeArrowheads="1"/>
            </p:cNvSpPr>
            <p:nvPr/>
          </p:nvSpPr>
          <p:spPr bwMode="auto">
            <a:xfrm>
              <a:off x="979" y="2936"/>
              <a:ext cx="436" cy="14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Baseline</a:t>
              </a:r>
              <a:endParaRPr lang="en-US" sz="2400">
                <a:latin typeface="Times New Roman" pitchFamily="18" charset="0"/>
              </a:endParaRPr>
            </a:p>
          </p:txBody>
        </p:sp>
        <p:sp>
          <p:nvSpPr>
            <p:cNvPr id="61523" name="Line 82"/>
            <p:cNvSpPr>
              <a:spLocks noChangeShapeType="1"/>
            </p:cNvSpPr>
            <p:nvPr/>
          </p:nvSpPr>
          <p:spPr bwMode="auto">
            <a:xfrm>
              <a:off x="1978" y="2870"/>
              <a:ext cx="1" cy="48"/>
            </a:xfrm>
            <a:prstGeom prst="line">
              <a:avLst/>
            </a:prstGeom>
            <a:noFill/>
            <a:ln w="15875">
              <a:solidFill>
                <a:srgbClr val="000000"/>
              </a:solidFill>
              <a:round/>
              <a:headEnd/>
              <a:tailEnd/>
            </a:ln>
          </p:spPr>
          <p:txBody>
            <a:bodyPr/>
            <a:lstStyle/>
            <a:p>
              <a:endParaRPr lang="en-US"/>
            </a:p>
          </p:txBody>
        </p:sp>
        <p:sp>
          <p:nvSpPr>
            <p:cNvPr id="61524" name="Rectangle 83"/>
            <p:cNvSpPr>
              <a:spLocks noChangeArrowheads="1"/>
            </p:cNvSpPr>
            <p:nvPr/>
          </p:nvSpPr>
          <p:spPr bwMode="auto">
            <a:xfrm>
              <a:off x="1719" y="2936"/>
              <a:ext cx="461" cy="14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Dr. Visit1</a:t>
              </a:r>
              <a:endParaRPr lang="en-US" sz="2400">
                <a:latin typeface="Times New Roman" pitchFamily="18" charset="0"/>
              </a:endParaRPr>
            </a:p>
          </p:txBody>
        </p:sp>
        <p:sp>
          <p:nvSpPr>
            <p:cNvPr id="61525" name="Line 84"/>
            <p:cNvSpPr>
              <a:spLocks noChangeShapeType="1"/>
            </p:cNvSpPr>
            <p:nvPr/>
          </p:nvSpPr>
          <p:spPr bwMode="auto">
            <a:xfrm>
              <a:off x="2717" y="2870"/>
              <a:ext cx="1" cy="48"/>
            </a:xfrm>
            <a:prstGeom prst="line">
              <a:avLst/>
            </a:prstGeom>
            <a:noFill/>
            <a:ln w="15875">
              <a:solidFill>
                <a:srgbClr val="000000"/>
              </a:solidFill>
              <a:round/>
              <a:headEnd/>
              <a:tailEnd/>
            </a:ln>
          </p:spPr>
          <p:txBody>
            <a:bodyPr/>
            <a:lstStyle/>
            <a:p>
              <a:endParaRPr lang="en-US"/>
            </a:p>
          </p:txBody>
        </p:sp>
        <p:sp>
          <p:nvSpPr>
            <p:cNvPr id="61526" name="Rectangle 85"/>
            <p:cNvSpPr>
              <a:spLocks noChangeArrowheads="1"/>
            </p:cNvSpPr>
            <p:nvPr/>
          </p:nvSpPr>
          <p:spPr bwMode="auto">
            <a:xfrm>
              <a:off x="2458" y="2936"/>
              <a:ext cx="461" cy="14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Dr. Visit2</a:t>
              </a:r>
              <a:endParaRPr lang="en-US" sz="2400">
                <a:latin typeface="Times New Roman" pitchFamily="18" charset="0"/>
              </a:endParaRPr>
            </a:p>
          </p:txBody>
        </p:sp>
        <p:sp>
          <p:nvSpPr>
            <p:cNvPr id="61527" name="Line 86"/>
            <p:cNvSpPr>
              <a:spLocks noChangeShapeType="1"/>
            </p:cNvSpPr>
            <p:nvPr/>
          </p:nvSpPr>
          <p:spPr bwMode="auto">
            <a:xfrm>
              <a:off x="3456" y="2870"/>
              <a:ext cx="1" cy="48"/>
            </a:xfrm>
            <a:prstGeom prst="line">
              <a:avLst/>
            </a:prstGeom>
            <a:noFill/>
            <a:ln w="15875">
              <a:solidFill>
                <a:srgbClr val="000000"/>
              </a:solidFill>
              <a:round/>
              <a:headEnd/>
              <a:tailEnd/>
            </a:ln>
          </p:spPr>
          <p:txBody>
            <a:bodyPr/>
            <a:lstStyle/>
            <a:p>
              <a:endParaRPr lang="en-US"/>
            </a:p>
          </p:txBody>
        </p:sp>
        <p:sp>
          <p:nvSpPr>
            <p:cNvPr id="61528" name="Rectangle 87"/>
            <p:cNvSpPr>
              <a:spLocks noChangeArrowheads="1"/>
            </p:cNvSpPr>
            <p:nvPr/>
          </p:nvSpPr>
          <p:spPr bwMode="auto">
            <a:xfrm>
              <a:off x="3197" y="2936"/>
              <a:ext cx="462" cy="14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Dr. Visit3</a:t>
              </a:r>
              <a:endParaRPr lang="en-US" sz="2400">
                <a:latin typeface="Times New Roman" pitchFamily="18" charset="0"/>
              </a:endParaRPr>
            </a:p>
          </p:txBody>
        </p:sp>
        <p:sp>
          <p:nvSpPr>
            <p:cNvPr id="61529" name="Line 88"/>
            <p:cNvSpPr>
              <a:spLocks noChangeShapeType="1"/>
            </p:cNvSpPr>
            <p:nvPr/>
          </p:nvSpPr>
          <p:spPr bwMode="auto">
            <a:xfrm>
              <a:off x="4195" y="2870"/>
              <a:ext cx="1" cy="48"/>
            </a:xfrm>
            <a:prstGeom prst="line">
              <a:avLst/>
            </a:prstGeom>
            <a:noFill/>
            <a:ln w="15875">
              <a:solidFill>
                <a:srgbClr val="000000"/>
              </a:solidFill>
              <a:round/>
              <a:headEnd/>
              <a:tailEnd/>
            </a:ln>
          </p:spPr>
          <p:txBody>
            <a:bodyPr/>
            <a:lstStyle/>
            <a:p>
              <a:endParaRPr lang="en-US"/>
            </a:p>
          </p:txBody>
        </p:sp>
        <p:sp>
          <p:nvSpPr>
            <p:cNvPr id="61530" name="Rectangle 89"/>
            <p:cNvSpPr>
              <a:spLocks noChangeArrowheads="1"/>
            </p:cNvSpPr>
            <p:nvPr/>
          </p:nvSpPr>
          <p:spPr bwMode="auto">
            <a:xfrm>
              <a:off x="3936" y="2936"/>
              <a:ext cx="462" cy="14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Dr. Visit4</a:t>
              </a:r>
              <a:endParaRPr lang="en-US" sz="2400">
                <a:latin typeface="Times New Roman" pitchFamily="18" charset="0"/>
              </a:endParaRPr>
            </a:p>
          </p:txBody>
        </p:sp>
        <p:sp>
          <p:nvSpPr>
            <p:cNvPr id="61531" name="Rectangle 90"/>
            <p:cNvSpPr>
              <a:spLocks noChangeArrowheads="1"/>
            </p:cNvSpPr>
            <p:nvPr/>
          </p:nvSpPr>
          <p:spPr bwMode="auto">
            <a:xfrm>
              <a:off x="2895" y="3032"/>
              <a:ext cx="254" cy="14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Time</a:t>
              </a:r>
              <a:endParaRPr lang="en-US" sz="2400">
                <a:latin typeface="Times New Roman" pitchFamily="18" charset="0"/>
              </a:endParaRPr>
            </a:p>
          </p:txBody>
        </p:sp>
        <p:sp>
          <p:nvSpPr>
            <p:cNvPr id="61532" name="Line 91"/>
            <p:cNvSpPr>
              <a:spLocks noChangeShapeType="1"/>
            </p:cNvSpPr>
            <p:nvPr/>
          </p:nvSpPr>
          <p:spPr bwMode="auto">
            <a:xfrm>
              <a:off x="1651" y="3331"/>
              <a:ext cx="413" cy="1"/>
            </a:xfrm>
            <a:prstGeom prst="line">
              <a:avLst/>
            </a:prstGeom>
            <a:noFill/>
            <a:ln w="15875">
              <a:solidFill>
                <a:srgbClr val="1A476F"/>
              </a:solidFill>
              <a:round/>
              <a:headEnd/>
              <a:tailEnd/>
            </a:ln>
          </p:spPr>
          <p:txBody>
            <a:bodyPr/>
            <a:lstStyle/>
            <a:p>
              <a:endParaRPr lang="en-US"/>
            </a:p>
          </p:txBody>
        </p:sp>
        <p:sp>
          <p:nvSpPr>
            <p:cNvPr id="61533" name="Oval 92"/>
            <p:cNvSpPr>
              <a:spLocks noChangeArrowheads="1"/>
            </p:cNvSpPr>
            <p:nvPr/>
          </p:nvSpPr>
          <p:spPr bwMode="auto">
            <a:xfrm>
              <a:off x="1834" y="3302"/>
              <a:ext cx="57" cy="57"/>
            </a:xfrm>
            <a:prstGeom prst="ellipse">
              <a:avLst/>
            </a:prstGeom>
            <a:solidFill>
              <a:srgbClr val="1A476F"/>
            </a:solidFill>
            <a:ln w="15875">
              <a:solidFill>
                <a:srgbClr val="1A476F"/>
              </a:solidFill>
              <a:round/>
              <a:headEnd/>
              <a:tailEnd/>
            </a:ln>
          </p:spPr>
          <p:txBody>
            <a:bodyPr/>
            <a:lstStyle/>
            <a:p>
              <a:endParaRPr lang="en-US"/>
            </a:p>
          </p:txBody>
        </p:sp>
        <p:sp>
          <p:nvSpPr>
            <p:cNvPr id="61534" name="Line 93"/>
            <p:cNvSpPr>
              <a:spLocks noChangeShapeType="1"/>
            </p:cNvSpPr>
            <p:nvPr/>
          </p:nvSpPr>
          <p:spPr bwMode="auto">
            <a:xfrm>
              <a:off x="1651" y="3474"/>
              <a:ext cx="413" cy="1"/>
            </a:xfrm>
            <a:prstGeom prst="line">
              <a:avLst/>
            </a:prstGeom>
            <a:noFill/>
            <a:ln w="15875">
              <a:solidFill>
                <a:srgbClr val="90353B"/>
              </a:solidFill>
              <a:round/>
              <a:headEnd/>
              <a:tailEnd/>
            </a:ln>
          </p:spPr>
          <p:txBody>
            <a:bodyPr/>
            <a:lstStyle/>
            <a:p>
              <a:endParaRPr lang="en-US"/>
            </a:p>
          </p:txBody>
        </p:sp>
        <p:sp>
          <p:nvSpPr>
            <p:cNvPr id="61535" name="Oval 94"/>
            <p:cNvSpPr>
              <a:spLocks noChangeArrowheads="1"/>
            </p:cNvSpPr>
            <p:nvPr/>
          </p:nvSpPr>
          <p:spPr bwMode="auto">
            <a:xfrm>
              <a:off x="1834" y="3455"/>
              <a:ext cx="57" cy="48"/>
            </a:xfrm>
            <a:prstGeom prst="ellipse">
              <a:avLst/>
            </a:prstGeom>
            <a:noFill/>
            <a:ln w="15875">
              <a:solidFill>
                <a:srgbClr val="90353B"/>
              </a:solidFill>
              <a:round/>
              <a:headEnd/>
              <a:tailEnd/>
            </a:ln>
          </p:spPr>
          <p:txBody>
            <a:bodyPr/>
            <a:lstStyle/>
            <a:p>
              <a:endParaRPr lang="en-US"/>
            </a:p>
          </p:txBody>
        </p:sp>
        <p:sp>
          <p:nvSpPr>
            <p:cNvPr id="61536" name="Rectangle 95"/>
            <p:cNvSpPr>
              <a:spLocks noChangeArrowheads="1"/>
            </p:cNvSpPr>
            <p:nvPr/>
          </p:nvSpPr>
          <p:spPr bwMode="auto">
            <a:xfrm>
              <a:off x="2122" y="3273"/>
              <a:ext cx="2196" cy="13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Mean MEMS Adh for Interv-then-Control Group</a:t>
              </a:r>
              <a:endParaRPr lang="en-US" sz="1200">
                <a:latin typeface="Times New Roman" pitchFamily="18" charset="0"/>
              </a:endParaRPr>
            </a:p>
          </p:txBody>
        </p:sp>
        <p:sp>
          <p:nvSpPr>
            <p:cNvPr id="61537" name="Rectangle 96"/>
            <p:cNvSpPr>
              <a:spLocks noChangeArrowheads="1"/>
            </p:cNvSpPr>
            <p:nvPr/>
          </p:nvSpPr>
          <p:spPr bwMode="auto">
            <a:xfrm>
              <a:off x="2122" y="3417"/>
              <a:ext cx="2196" cy="13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Mean MEMS Adh for Control-then-Interv Group</a:t>
              </a:r>
              <a:endParaRPr lang="en-US" sz="1200">
                <a:latin typeface="Times New Roman" pitchFamily="18"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pPr eaLnBrk="1" hangingPunct="1"/>
            <a:r>
              <a:rPr lang="en-US" smtClean="0"/>
              <a:t>Adherence Dialogue (n=58)</a:t>
            </a:r>
          </a:p>
        </p:txBody>
      </p:sp>
      <p:sp>
        <p:nvSpPr>
          <p:cNvPr id="12" name="Slide Number Placeholder 11"/>
          <p:cNvSpPr>
            <a:spLocks noGrp="1"/>
          </p:cNvSpPr>
          <p:nvPr>
            <p:ph type="sldNum" sz="quarter" idx="12"/>
          </p:nvPr>
        </p:nvSpPr>
        <p:spPr/>
        <p:txBody>
          <a:bodyPr/>
          <a:lstStyle/>
          <a:p>
            <a:pPr>
              <a:defRPr/>
            </a:pPr>
            <a:fld id="{541DF03A-247F-4720-9E5F-14C650186423}" type="slidenum">
              <a:rPr lang="en-US" smtClean="0"/>
              <a:pPr>
                <a:defRPr/>
              </a:pPr>
              <a:t>31</a:t>
            </a:fld>
            <a:endParaRPr lang="en-US" b="0">
              <a:solidFill>
                <a:schemeClr val="tx1"/>
              </a:solidFill>
            </a:endParaRPr>
          </a:p>
        </p:txBody>
      </p:sp>
      <p:pic>
        <p:nvPicPr>
          <p:cNvPr id="60420" name="Picture 8"/>
          <p:cNvPicPr>
            <a:picLocks noChangeAspect="1" noChangeArrowheads="1"/>
          </p:cNvPicPr>
          <p:nvPr/>
        </p:nvPicPr>
        <p:blipFill>
          <a:blip r:embed="rId3" cstate="print"/>
          <a:srcRect r="28223"/>
          <a:stretch>
            <a:fillRect/>
          </a:stretch>
        </p:blipFill>
        <p:spPr bwMode="auto">
          <a:xfrm>
            <a:off x="439738" y="1511300"/>
            <a:ext cx="8583612" cy="4432300"/>
          </a:xfrm>
          <a:prstGeom prst="rect">
            <a:avLst/>
          </a:prstGeom>
          <a:noFill/>
          <a:ln w="9525">
            <a:noFill/>
            <a:miter lim="800000"/>
            <a:headEnd/>
            <a:tailEnd/>
          </a:ln>
        </p:spPr>
      </p:pic>
      <p:grpSp>
        <p:nvGrpSpPr>
          <p:cNvPr id="2" name="Group 15"/>
          <p:cNvGrpSpPr/>
          <p:nvPr/>
        </p:nvGrpSpPr>
        <p:grpSpPr>
          <a:xfrm>
            <a:off x="3670300" y="3502025"/>
            <a:ext cx="2730500" cy="2251075"/>
            <a:chOff x="3670300" y="3502025"/>
            <a:chExt cx="2730500" cy="2251075"/>
          </a:xfrm>
        </p:grpSpPr>
        <p:sp>
          <p:nvSpPr>
            <p:cNvPr id="7" name="Oval 6"/>
            <p:cNvSpPr/>
            <p:nvPr/>
          </p:nvSpPr>
          <p:spPr>
            <a:xfrm>
              <a:off x="3670300" y="53721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00700" y="53721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759200" y="3540125"/>
              <a:ext cx="609600" cy="307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649913" y="3502025"/>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bwMode="auto">
            <a:xfrm rot="5400000">
              <a:off x="3962400" y="4328785"/>
              <a:ext cx="381000" cy="56263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5" name="Oval 14"/>
            <p:cNvSpPr/>
            <p:nvPr/>
          </p:nvSpPr>
          <p:spPr bwMode="auto">
            <a:xfrm rot="5400000">
              <a:off x="5928985" y="4328785"/>
              <a:ext cx="381000" cy="56263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Problem Solving</a:t>
            </a:r>
          </a:p>
        </p:txBody>
      </p:sp>
      <p:sp>
        <p:nvSpPr>
          <p:cNvPr id="6" name="Slide Number Placeholder 5"/>
          <p:cNvSpPr>
            <a:spLocks noGrp="1"/>
          </p:cNvSpPr>
          <p:nvPr>
            <p:ph type="sldNum" sz="quarter" idx="12"/>
          </p:nvPr>
        </p:nvSpPr>
        <p:spPr/>
        <p:txBody>
          <a:bodyPr/>
          <a:lstStyle/>
          <a:p>
            <a:pPr>
              <a:defRPr/>
            </a:pPr>
            <a:fld id="{541DF03A-247F-4720-9E5F-14C650186423}" type="slidenum">
              <a:rPr lang="en-US" smtClean="0"/>
              <a:pPr>
                <a:defRPr/>
              </a:pPr>
              <a:t>32</a:t>
            </a:fld>
            <a:endParaRPr lang="en-US" b="0">
              <a:solidFill>
                <a:schemeClr val="tx1"/>
              </a:solidFill>
            </a:endParaRPr>
          </a:p>
        </p:txBody>
      </p:sp>
      <p:pic>
        <p:nvPicPr>
          <p:cNvPr id="63492" name="Picture 3"/>
          <p:cNvPicPr>
            <a:picLocks noChangeAspect="1" noChangeArrowheads="1"/>
          </p:cNvPicPr>
          <p:nvPr/>
        </p:nvPicPr>
        <p:blipFill>
          <a:blip r:embed="rId3" cstate="print"/>
          <a:srcRect r="34575"/>
          <a:stretch>
            <a:fillRect/>
          </a:stretch>
        </p:blipFill>
        <p:spPr bwMode="auto">
          <a:xfrm>
            <a:off x="463550" y="1458913"/>
            <a:ext cx="8680450" cy="4929187"/>
          </a:xfrm>
          <a:prstGeom prst="rect">
            <a:avLst/>
          </a:prstGeom>
          <a:noFill/>
          <a:ln w="9525">
            <a:noFill/>
            <a:miter lim="800000"/>
            <a:headEnd/>
            <a:tailEnd/>
          </a:ln>
        </p:spPr>
      </p:pic>
      <p:sp>
        <p:nvSpPr>
          <p:cNvPr id="7" name="Oval 6"/>
          <p:cNvSpPr/>
          <p:nvPr/>
        </p:nvSpPr>
        <p:spPr>
          <a:xfrm>
            <a:off x="4711332" y="4471748"/>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495620" y="4483468"/>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smtClean="0"/>
              <a:t>Implications</a:t>
            </a:r>
          </a:p>
        </p:txBody>
      </p:sp>
      <p:sp>
        <p:nvSpPr>
          <p:cNvPr id="64516" name="Rectangle 3"/>
          <p:cNvSpPr>
            <a:spLocks noGrp="1" noChangeArrowheads="1"/>
          </p:cNvSpPr>
          <p:nvPr>
            <p:ph idx="1"/>
          </p:nvPr>
        </p:nvSpPr>
        <p:spPr/>
        <p:txBody>
          <a:bodyPr>
            <a:normAutofit/>
          </a:bodyPr>
          <a:lstStyle/>
          <a:p>
            <a:pPr eaLnBrk="1" hangingPunct="1"/>
            <a:r>
              <a:rPr lang="en-US" dirty="0" smtClean="0"/>
              <a:t>Increased adherence dialogue, but…a lot of scolding and threats</a:t>
            </a:r>
          </a:p>
          <a:p>
            <a:pPr eaLnBrk="1" hangingPunct="1"/>
            <a:r>
              <a:rPr lang="en-US" dirty="0" smtClean="0"/>
              <a:t>Our hypothesis about providers’ training/skills in adherence counseling was wrong</a:t>
            </a:r>
          </a:p>
          <a:p>
            <a:pPr eaLnBrk="1" hangingPunct="1"/>
            <a:r>
              <a:rPr lang="en-US" dirty="0" smtClean="0"/>
              <a:t>Better data related to adherence:  necessary but not sufficient</a:t>
            </a:r>
          </a:p>
          <a:p>
            <a:pPr eaLnBrk="1" hangingPunct="1"/>
            <a:r>
              <a:rPr lang="en-US" dirty="0" smtClean="0"/>
              <a:t>But maybe these findings aren’t generalizable to other HIV care settings…?</a:t>
            </a:r>
          </a:p>
        </p:txBody>
      </p:sp>
      <p:sp>
        <p:nvSpPr>
          <p:cNvPr id="6" name="Slide Number Placeholder 5"/>
          <p:cNvSpPr>
            <a:spLocks noGrp="1"/>
          </p:cNvSpPr>
          <p:nvPr>
            <p:ph type="sldNum" sz="quarter" idx="12"/>
          </p:nvPr>
        </p:nvSpPr>
        <p:spPr/>
        <p:txBody>
          <a:bodyPr/>
          <a:lstStyle/>
          <a:p>
            <a:pPr>
              <a:defRPr/>
            </a:pPr>
            <a:fld id="{F6464C60-3708-41AB-8BBB-DA42FC3302DE}" type="slidenum">
              <a:rPr lang="en-US" smtClean="0"/>
              <a:pPr>
                <a:defRPr/>
              </a:pPr>
              <a:t>33</a:t>
            </a:fld>
            <a:endParaRPr lang="en-US" b="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Study</a:t>
            </a:r>
            <a:endParaRPr lang="en-US" dirty="0"/>
          </a:p>
        </p:txBody>
      </p:sp>
      <p:sp>
        <p:nvSpPr>
          <p:cNvPr id="3" name="Content Placeholder 2"/>
          <p:cNvSpPr>
            <a:spLocks noGrp="1"/>
          </p:cNvSpPr>
          <p:nvPr>
            <p:ph idx="1"/>
          </p:nvPr>
        </p:nvSpPr>
        <p:spPr/>
        <p:txBody>
          <a:bodyPr/>
          <a:lstStyle/>
          <a:p>
            <a:r>
              <a:rPr lang="en-US" dirty="0" smtClean="0"/>
              <a:t>4 cities Baltimore, NY, Detroit, Portland OR</a:t>
            </a:r>
          </a:p>
          <a:p>
            <a:r>
              <a:rPr lang="en-US" dirty="0" smtClean="0"/>
              <a:t>47 providers</a:t>
            </a:r>
          </a:p>
          <a:p>
            <a:r>
              <a:rPr lang="en-US" dirty="0" smtClean="0"/>
              <a:t>420 visits audio recorded and coded with GMIAS</a:t>
            </a:r>
            <a:endParaRPr lang="en-US" dirty="0"/>
          </a:p>
        </p:txBody>
      </p:sp>
      <p:sp>
        <p:nvSpPr>
          <p:cNvPr id="4" name="Slide Number Placeholder 3"/>
          <p:cNvSpPr>
            <a:spLocks noGrp="1"/>
          </p:cNvSpPr>
          <p:nvPr>
            <p:ph type="sldNum" sz="quarter" idx="12"/>
          </p:nvPr>
        </p:nvSpPr>
        <p:spPr/>
        <p:txBody>
          <a:bodyPr/>
          <a:lstStyle/>
          <a:p>
            <a:fld id="{B2AC5A8B-DABD-4B63-B9FB-9B39E2F47789}"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Adherence Level</a:t>
            </a:r>
            <a:endParaRPr lang="en-US" dirty="0"/>
          </a:p>
        </p:txBody>
      </p:sp>
      <p:sp>
        <p:nvSpPr>
          <p:cNvPr id="4" name="Slide Number Placeholder 3"/>
          <p:cNvSpPr>
            <a:spLocks noGrp="1"/>
          </p:cNvSpPr>
          <p:nvPr>
            <p:ph type="sldNum" sz="quarter" idx="12"/>
          </p:nvPr>
        </p:nvSpPr>
        <p:spPr/>
        <p:txBody>
          <a:bodyPr/>
          <a:lstStyle/>
          <a:p>
            <a:fld id="{B2AC5A8B-DABD-4B63-B9FB-9B39E2F47789}" type="slidenum">
              <a:rPr lang="en-US" smtClean="0"/>
              <a:pPr/>
              <a:t>35</a:t>
            </a:fld>
            <a:endParaRPr lang="en-US"/>
          </a:p>
        </p:txBody>
      </p:sp>
      <p:pic>
        <p:nvPicPr>
          <p:cNvPr id="14338" name="Picture 2"/>
          <p:cNvPicPr>
            <a:picLocks noChangeAspect="1" noChangeArrowheads="1"/>
          </p:cNvPicPr>
          <p:nvPr/>
        </p:nvPicPr>
        <p:blipFill>
          <a:blip r:embed="rId3" cstate="print"/>
          <a:srcRect r="20011"/>
          <a:stretch>
            <a:fillRect/>
          </a:stretch>
        </p:blipFill>
        <p:spPr bwMode="auto">
          <a:xfrm>
            <a:off x="280937" y="1597832"/>
            <a:ext cx="8692177" cy="1981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VL suppression </a:t>
            </a:r>
            <a:endParaRPr lang="en-US" dirty="0"/>
          </a:p>
        </p:txBody>
      </p:sp>
      <p:sp>
        <p:nvSpPr>
          <p:cNvPr id="3" name="Slide Number Placeholder 2"/>
          <p:cNvSpPr>
            <a:spLocks noGrp="1"/>
          </p:cNvSpPr>
          <p:nvPr>
            <p:ph type="sldNum" sz="quarter" idx="12"/>
          </p:nvPr>
        </p:nvSpPr>
        <p:spPr/>
        <p:txBody>
          <a:bodyPr/>
          <a:lstStyle/>
          <a:p>
            <a:fld id="{B2AC5A8B-DABD-4B63-B9FB-9B39E2F47789}" type="slidenum">
              <a:rPr lang="en-US" smtClean="0"/>
              <a:pPr/>
              <a:t>36</a:t>
            </a:fld>
            <a:endParaRPr lang="en-US"/>
          </a:p>
        </p:txBody>
      </p:sp>
      <p:pic>
        <p:nvPicPr>
          <p:cNvPr id="75778" name="Picture 2"/>
          <p:cNvPicPr>
            <a:picLocks noChangeAspect="1" noChangeArrowheads="1"/>
          </p:cNvPicPr>
          <p:nvPr/>
        </p:nvPicPr>
        <p:blipFill>
          <a:blip r:embed="rId3" cstate="print"/>
          <a:srcRect r="20964"/>
          <a:stretch>
            <a:fillRect/>
          </a:stretch>
        </p:blipFill>
        <p:spPr bwMode="auto">
          <a:xfrm>
            <a:off x="304800" y="1676400"/>
            <a:ext cx="8592735" cy="19812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ECHO Study Data </a:t>
            </a:r>
            <a:endParaRPr lang="en-US" dirty="0"/>
          </a:p>
        </p:txBody>
      </p:sp>
      <p:sp>
        <p:nvSpPr>
          <p:cNvPr id="6" name="Content Placeholder 5"/>
          <p:cNvSpPr>
            <a:spLocks noGrp="1"/>
          </p:cNvSpPr>
          <p:nvPr>
            <p:ph idx="1"/>
          </p:nvPr>
        </p:nvSpPr>
        <p:spPr/>
        <p:txBody>
          <a:bodyPr/>
          <a:lstStyle/>
          <a:p>
            <a:r>
              <a:rPr lang="en-US" dirty="0" smtClean="0"/>
              <a:t>Some adherence talk</a:t>
            </a:r>
          </a:p>
          <a:p>
            <a:r>
              <a:rPr lang="en-US" dirty="0" smtClean="0"/>
              <a:t>But not much trouble shooting or problem solving related to ARV adherence</a:t>
            </a:r>
          </a:p>
          <a:p>
            <a:r>
              <a:rPr lang="en-US" dirty="0" smtClean="0"/>
              <a:t>Do other kinds of data support this conclusion?</a:t>
            </a:r>
            <a:endParaRPr lang="en-US" dirty="0"/>
          </a:p>
        </p:txBody>
      </p:sp>
      <p:sp>
        <p:nvSpPr>
          <p:cNvPr id="3" name="Slide Number Placeholder 2"/>
          <p:cNvSpPr>
            <a:spLocks noGrp="1"/>
          </p:cNvSpPr>
          <p:nvPr>
            <p:ph type="sldNum" sz="quarter" idx="12"/>
          </p:nvPr>
        </p:nvSpPr>
        <p:spPr/>
        <p:txBody>
          <a:bodyPr/>
          <a:lstStyle/>
          <a:p>
            <a:fld id="{B9FE022F-7188-4383-AE8B-028BE77B2F3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2AC5A8B-DABD-4B63-B9FB-9B39E2F47789}" type="slidenum">
              <a:rPr lang="en-US" smtClean="0"/>
              <a:pPr/>
              <a:t>38</a:t>
            </a:fld>
            <a:endParaRPr lang="en-US"/>
          </a:p>
        </p:txBody>
      </p:sp>
      <p:pic>
        <p:nvPicPr>
          <p:cNvPr id="76802" name="Picture 2"/>
          <p:cNvPicPr>
            <a:picLocks noChangeAspect="1" noChangeArrowheads="1"/>
          </p:cNvPicPr>
          <p:nvPr/>
        </p:nvPicPr>
        <p:blipFill>
          <a:blip r:embed="rId3" cstate="print"/>
          <a:srcRect/>
          <a:stretch>
            <a:fillRect/>
          </a:stretch>
        </p:blipFill>
        <p:spPr bwMode="auto">
          <a:xfrm>
            <a:off x="995363" y="260350"/>
            <a:ext cx="7153275" cy="634365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Tugenberg</a:t>
            </a:r>
            <a:r>
              <a:rPr lang="en-US" dirty="0" smtClean="0"/>
              <a:t> et al. (2006)</a:t>
            </a:r>
            <a:endParaRPr lang="en-US" dirty="0"/>
          </a:p>
        </p:txBody>
      </p:sp>
      <p:sp>
        <p:nvSpPr>
          <p:cNvPr id="6" name="Content Placeholder 5"/>
          <p:cNvSpPr>
            <a:spLocks noGrp="1"/>
          </p:cNvSpPr>
          <p:nvPr>
            <p:ph idx="1"/>
          </p:nvPr>
        </p:nvSpPr>
        <p:spPr/>
        <p:txBody>
          <a:bodyPr>
            <a:normAutofit lnSpcReduction="10000"/>
          </a:bodyPr>
          <a:lstStyle/>
          <a:p>
            <a:pPr>
              <a:buNone/>
            </a:pPr>
            <a:r>
              <a:rPr lang="en-US" sz="2800" dirty="0" smtClean="0"/>
              <a:t>	“Study participants experienced their physicians as insisting on perfect adherence.  Fearing disapproval if they disclosed missing doses, interviewees chose instead to conceal adherence information.  Apprehensions about failing at perfect adherence led some to cease taking antiretrovirals over the course of the study.  Well-intentioned efforts by clinicians to emphasize the importance of adherence can paradoxically undermine the very behavior they are intended to promote.”</a:t>
            </a:r>
            <a:endParaRPr lang="en-US" sz="2800" dirty="0"/>
          </a:p>
        </p:txBody>
      </p:sp>
      <p:sp>
        <p:nvSpPr>
          <p:cNvPr id="2" name="Slide Number Placeholder 1"/>
          <p:cNvSpPr>
            <a:spLocks noGrp="1"/>
          </p:cNvSpPr>
          <p:nvPr>
            <p:ph type="sldNum" sz="quarter" idx="12"/>
          </p:nvPr>
        </p:nvSpPr>
        <p:spPr/>
        <p:txBody>
          <a:bodyPr/>
          <a:lstStyle/>
          <a:p>
            <a:fld id="{B2AC5A8B-DABD-4B63-B9FB-9B39E2F47789}"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Framework</a:t>
            </a:r>
            <a:endParaRPr lang="en-US" dirty="0"/>
          </a:p>
        </p:txBody>
      </p:sp>
      <p:sp>
        <p:nvSpPr>
          <p:cNvPr id="3" name="Content Placeholder 2"/>
          <p:cNvSpPr>
            <a:spLocks noGrp="1"/>
          </p:cNvSpPr>
          <p:nvPr>
            <p:ph idx="1"/>
          </p:nvPr>
        </p:nvSpPr>
        <p:spPr/>
        <p:txBody>
          <a:bodyPr>
            <a:normAutofit/>
          </a:bodyPr>
          <a:lstStyle/>
          <a:p>
            <a:r>
              <a:rPr lang="en-US" dirty="0" smtClean="0"/>
              <a:t>Diagnosis and Treatment</a:t>
            </a:r>
          </a:p>
          <a:p>
            <a:r>
              <a:rPr lang="en-US" dirty="0" smtClean="0"/>
              <a:t>Diagnosing the</a:t>
            </a:r>
            <a:r>
              <a:rPr lang="en-US" i="1" dirty="0" smtClean="0"/>
              <a:t> </a:t>
            </a:r>
            <a:r>
              <a:rPr lang="en-US" i="1" dirty="0" smtClean="0">
                <a:solidFill>
                  <a:srgbClr val="FF0000"/>
                </a:solidFill>
              </a:rPr>
              <a:t>presence of </a:t>
            </a:r>
            <a:r>
              <a:rPr lang="en-US" dirty="0" smtClean="0"/>
              <a:t>non-adherence</a:t>
            </a:r>
          </a:p>
          <a:p>
            <a:pPr lvl="1"/>
            <a:r>
              <a:rPr lang="en-US" dirty="0" smtClean="0"/>
              <a:t>Clinical data</a:t>
            </a:r>
          </a:p>
          <a:p>
            <a:pPr lvl="1"/>
            <a:r>
              <a:rPr lang="en-US" dirty="0" smtClean="0"/>
              <a:t>History; a conversation</a:t>
            </a:r>
          </a:p>
          <a:p>
            <a:r>
              <a:rPr lang="en-US" dirty="0" smtClean="0"/>
              <a:t>How good are physicians as adherence diagnosticians?</a:t>
            </a:r>
          </a:p>
          <a:p>
            <a:pPr lvl="1"/>
            <a:endParaRPr lang="en-US" dirty="0" smtClean="0"/>
          </a:p>
        </p:txBody>
      </p:sp>
      <p:sp>
        <p:nvSpPr>
          <p:cNvPr id="4" name="Slide Number Placeholder 3"/>
          <p:cNvSpPr>
            <a:spLocks noGrp="1"/>
          </p:cNvSpPr>
          <p:nvPr>
            <p:ph type="sldNum" sz="quarter" idx="12"/>
          </p:nvPr>
        </p:nvSpPr>
        <p:spPr/>
        <p:txBody>
          <a:bodyPr>
            <a:normAutofit/>
          </a:bodyPr>
          <a:lstStyle/>
          <a:p>
            <a:fld id="{B2AC5A8B-DABD-4B63-B9FB-9B39E2F47789}"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Physician perspective</a:t>
            </a:r>
            <a:endParaRPr lang="en-US" dirty="0"/>
          </a:p>
        </p:txBody>
      </p:sp>
      <p:sp>
        <p:nvSpPr>
          <p:cNvPr id="4" name="Slide Number Placeholder 3"/>
          <p:cNvSpPr>
            <a:spLocks noGrp="1"/>
          </p:cNvSpPr>
          <p:nvPr>
            <p:ph type="sldNum" sz="quarter" idx="12"/>
          </p:nvPr>
        </p:nvSpPr>
        <p:spPr/>
        <p:txBody>
          <a:bodyPr/>
          <a:lstStyle/>
          <a:p>
            <a:fld id="{B2AC5A8B-DABD-4B63-B9FB-9B39E2F47789}" type="slidenum">
              <a:rPr lang="en-US" smtClean="0"/>
              <a:pPr/>
              <a:t>40</a:t>
            </a:fld>
            <a:endParaRPr lang="en-US"/>
          </a:p>
        </p:txBody>
      </p:sp>
      <p:pic>
        <p:nvPicPr>
          <p:cNvPr id="20482" name="Picture 2"/>
          <p:cNvPicPr>
            <a:picLocks noChangeAspect="1" noChangeArrowheads="1"/>
          </p:cNvPicPr>
          <p:nvPr/>
        </p:nvPicPr>
        <p:blipFill>
          <a:blip r:embed="rId3" cstate="print"/>
          <a:srcRect/>
          <a:stretch>
            <a:fillRect/>
          </a:stretch>
        </p:blipFill>
        <p:spPr bwMode="auto">
          <a:xfrm>
            <a:off x="214313" y="1605657"/>
            <a:ext cx="8715375" cy="458152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Barfod</a:t>
            </a:r>
            <a:r>
              <a:rPr lang="en-US" dirty="0" smtClean="0"/>
              <a:t> et al. (2006)</a:t>
            </a:r>
            <a:endParaRPr lang="en-US" dirty="0"/>
          </a:p>
        </p:txBody>
      </p:sp>
      <p:sp>
        <p:nvSpPr>
          <p:cNvPr id="5" name="Content Placeholder 4"/>
          <p:cNvSpPr>
            <a:spLocks noGrp="1"/>
          </p:cNvSpPr>
          <p:nvPr>
            <p:ph idx="1"/>
          </p:nvPr>
        </p:nvSpPr>
        <p:spPr/>
        <p:txBody>
          <a:bodyPr>
            <a:normAutofit/>
          </a:bodyPr>
          <a:lstStyle/>
          <a:p>
            <a:pPr>
              <a:buNone/>
            </a:pPr>
            <a:r>
              <a:rPr lang="en-US" sz="2800" dirty="0" smtClean="0"/>
              <a:t>   “An important barrier to in-depth adherence communication was that some physicians felt it was awkward to explore the possibility of non-adherence if there were no objective signs of treatment failure, because patients could feel “accused” … a recurring theme was that physicians often suspected non-adherence even when patients did not admit to have missed any doses, and physicians had difficulties handling low believability of patient statements.”</a:t>
            </a:r>
          </a:p>
          <a:p>
            <a:endParaRPr lang="en-US" dirty="0"/>
          </a:p>
        </p:txBody>
      </p:sp>
      <p:sp>
        <p:nvSpPr>
          <p:cNvPr id="3" name="Slide Number Placeholder 2"/>
          <p:cNvSpPr>
            <a:spLocks noGrp="1"/>
          </p:cNvSpPr>
          <p:nvPr>
            <p:ph type="sldNum" sz="quarter" idx="12"/>
          </p:nvPr>
        </p:nvSpPr>
        <p:spPr/>
        <p:txBody>
          <a:bodyPr/>
          <a:lstStyle/>
          <a:p>
            <a:fld id="{B2AC5A8B-DABD-4B63-B9FB-9B39E2F47789}"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2</a:t>
            </a:r>
            <a:endParaRPr lang="en-US" dirty="0"/>
          </a:p>
        </p:txBody>
      </p:sp>
      <p:sp>
        <p:nvSpPr>
          <p:cNvPr id="5" name="Content Placeholder 4"/>
          <p:cNvSpPr>
            <a:spLocks noGrp="1"/>
          </p:cNvSpPr>
          <p:nvPr>
            <p:ph idx="1"/>
          </p:nvPr>
        </p:nvSpPr>
        <p:spPr/>
        <p:txBody>
          <a:bodyPr/>
          <a:lstStyle/>
          <a:p>
            <a:pPr marL="173038" lvl="1" indent="-173038">
              <a:spcBef>
                <a:spcPct val="40000"/>
              </a:spcBef>
              <a:buSzPct val="75000"/>
              <a:buFontTx/>
              <a:buChar char="•"/>
            </a:pPr>
            <a:r>
              <a:rPr lang="en-US" sz="2400" dirty="0" smtClean="0"/>
              <a:t>What is the quality of adherence related communication?</a:t>
            </a:r>
          </a:p>
          <a:p>
            <a:pPr marL="173038" lvl="1" indent="-173038">
              <a:spcBef>
                <a:spcPct val="40000"/>
              </a:spcBef>
              <a:buSzPct val="75000"/>
              <a:buFontTx/>
              <a:buChar char="•"/>
            </a:pPr>
            <a:r>
              <a:rPr lang="en-US" sz="2400" dirty="0" smtClean="0"/>
              <a:t>Is there a problem?</a:t>
            </a:r>
          </a:p>
          <a:p>
            <a:pPr marL="173038" lvl="1" indent="-173038">
              <a:spcBef>
                <a:spcPct val="40000"/>
              </a:spcBef>
              <a:buSzPct val="75000"/>
              <a:buFontTx/>
              <a:buChar char="•"/>
            </a:pPr>
            <a:endParaRPr lang="en-US" sz="2400" dirty="0" smtClean="0"/>
          </a:p>
          <a:p>
            <a:pPr marL="173038" lvl="1" indent="-173038">
              <a:spcBef>
                <a:spcPct val="40000"/>
              </a:spcBef>
              <a:buSzPct val="75000"/>
              <a:buFontTx/>
              <a:buChar char="•"/>
            </a:pPr>
            <a:r>
              <a:rPr lang="en-US" sz="2400" dirty="0" smtClean="0"/>
              <a:t>Answer:  Yes</a:t>
            </a:r>
          </a:p>
          <a:p>
            <a:pPr>
              <a:buNone/>
            </a:pPr>
            <a:endParaRPr lang="en-US" dirty="0"/>
          </a:p>
        </p:txBody>
      </p:sp>
      <p:sp>
        <p:nvSpPr>
          <p:cNvPr id="3" name="Slide Number Placeholder 2"/>
          <p:cNvSpPr>
            <a:spLocks noGrp="1"/>
          </p:cNvSpPr>
          <p:nvPr>
            <p:ph type="sldNum" sz="quarter" idx="12"/>
          </p:nvPr>
        </p:nvSpPr>
        <p:spPr/>
        <p:txBody>
          <a:bodyPr/>
          <a:lstStyle/>
          <a:p>
            <a:fld id="{B9FE022F-7188-4383-AE8B-028BE77B2F3B}" type="slidenum">
              <a:rPr lang="en-US" smtClean="0"/>
              <a:pPr/>
              <a:t>42</a:t>
            </a:fld>
            <a:endParaRPr lang="en-US" b="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pPr marL="173038" lvl="1" indent="-173038">
              <a:spcBef>
                <a:spcPct val="40000"/>
              </a:spcBef>
              <a:buSzPct val="75000"/>
              <a:buFontTx/>
              <a:buChar char="•"/>
            </a:pPr>
            <a:r>
              <a:rPr lang="en-US" sz="2400" dirty="0" smtClean="0"/>
              <a:t>Who should be doing adherence counseling?</a:t>
            </a:r>
          </a:p>
          <a:p>
            <a:pPr marL="395288" lvl="2" indent="-173038">
              <a:spcBef>
                <a:spcPct val="40000"/>
              </a:spcBef>
            </a:pPr>
            <a:r>
              <a:rPr lang="en-US" sz="2000" dirty="0" smtClean="0"/>
              <a:t>Physicians?</a:t>
            </a:r>
          </a:p>
          <a:p>
            <a:pPr marL="395288" lvl="2" indent="-173038">
              <a:spcBef>
                <a:spcPct val="40000"/>
              </a:spcBef>
            </a:pPr>
            <a:r>
              <a:rPr lang="en-US" sz="2000" dirty="0" smtClean="0"/>
              <a:t>Nurses?</a:t>
            </a:r>
          </a:p>
          <a:p>
            <a:pPr marL="395288" lvl="2" indent="-173038">
              <a:spcBef>
                <a:spcPct val="40000"/>
              </a:spcBef>
            </a:pPr>
            <a:r>
              <a:rPr lang="en-US" sz="2000" dirty="0" smtClean="0"/>
              <a:t>Pharmacists?</a:t>
            </a:r>
          </a:p>
          <a:p>
            <a:pPr marL="395288" lvl="2" indent="-173038">
              <a:spcBef>
                <a:spcPct val="40000"/>
              </a:spcBef>
            </a:pPr>
            <a:r>
              <a:rPr lang="en-US" sz="2000" dirty="0" smtClean="0"/>
              <a:t>Adherence counselors?</a:t>
            </a:r>
          </a:p>
          <a:p>
            <a:pPr marL="395288" lvl="2" indent="-173038">
              <a:spcBef>
                <a:spcPct val="40000"/>
              </a:spcBef>
            </a:pPr>
            <a:r>
              <a:rPr lang="en-US" sz="2000" dirty="0" smtClean="0"/>
              <a:t>Peer counselors?</a:t>
            </a:r>
          </a:p>
          <a:p>
            <a:pPr marL="395288" lvl="2" indent="-173038">
              <a:spcBef>
                <a:spcPct val="40000"/>
              </a:spcBef>
            </a:pPr>
            <a:r>
              <a:rPr lang="en-US" sz="2000" dirty="0" err="1" smtClean="0"/>
              <a:t>Accompagnateurs</a:t>
            </a:r>
            <a:r>
              <a:rPr lang="en-US" sz="2000" dirty="0" smtClean="0"/>
              <a:t>?</a:t>
            </a:r>
          </a:p>
          <a:p>
            <a:endParaRPr lang="en-US" dirty="0"/>
          </a:p>
        </p:txBody>
      </p:sp>
      <p:sp>
        <p:nvSpPr>
          <p:cNvPr id="4" name="Slide Number Placeholder 3"/>
          <p:cNvSpPr>
            <a:spLocks noGrp="1"/>
          </p:cNvSpPr>
          <p:nvPr>
            <p:ph type="sldNum" sz="quarter" idx="12"/>
          </p:nvPr>
        </p:nvSpPr>
        <p:spPr/>
        <p:txBody>
          <a:bodyPr/>
          <a:lstStyle/>
          <a:p>
            <a:fld id="{6C45B651-64EF-4279-A468-B44005D49E9A}" type="slidenum">
              <a:rPr lang="en-US" smtClean="0"/>
              <a:pPr/>
              <a:t>43</a:t>
            </a:fld>
            <a:endParaRPr lang="en-US" b="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Who Should do Adherence Counseling?</a:t>
            </a:r>
            <a:endParaRPr lang="en-US" dirty="0"/>
          </a:p>
        </p:txBody>
      </p:sp>
      <p:sp>
        <p:nvSpPr>
          <p:cNvPr id="6" name="Slide Number Placeholder 5"/>
          <p:cNvSpPr>
            <a:spLocks noGrp="1"/>
          </p:cNvSpPr>
          <p:nvPr>
            <p:ph type="sldNum" sz="quarter" idx="12"/>
          </p:nvPr>
        </p:nvSpPr>
        <p:spPr/>
        <p:txBody>
          <a:bodyPr>
            <a:normAutofit/>
          </a:bodyPr>
          <a:lstStyle/>
          <a:p>
            <a:pPr>
              <a:defRPr/>
            </a:pPr>
            <a:fld id="{F6464C60-3708-41AB-8BBB-DA42FC3302DE}" type="slidenum">
              <a:rPr lang="en-US" smtClean="0"/>
              <a:pPr>
                <a:defRPr/>
              </a:pPr>
              <a:t>44</a:t>
            </a:fld>
            <a:endParaRPr lang="en-US" b="0">
              <a:solidFill>
                <a:schemeClr val="tx1"/>
              </a:solidFill>
            </a:endParaRPr>
          </a:p>
        </p:txBody>
      </p:sp>
      <p:pic>
        <p:nvPicPr>
          <p:cNvPr id="101380" name="Picture 4"/>
          <p:cNvPicPr>
            <a:picLocks noChangeAspect="1" noChangeArrowheads="1"/>
          </p:cNvPicPr>
          <p:nvPr/>
        </p:nvPicPr>
        <p:blipFill>
          <a:blip r:embed="rId3" cstate="print"/>
          <a:srcRect b="12325"/>
          <a:stretch>
            <a:fillRect/>
          </a:stretch>
        </p:blipFill>
        <p:spPr bwMode="auto">
          <a:xfrm>
            <a:off x="219075" y="1539709"/>
            <a:ext cx="8620125" cy="3794291"/>
          </a:xfrm>
          <a:prstGeom prst="rect">
            <a:avLst/>
          </a:prstGeom>
          <a:noFill/>
          <a:ln w="9525">
            <a:noFill/>
            <a:miter lim="800000"/>
            <a:headEnd/>
            <a:tailEnd/>
          </a:ln>
          <a:effectLst/>
        </p:spPr>
      </p:pic>
      <p:sp>
        <p:nvSpPr>
          <p:cNvPr id="11" name="TextBox 10"/>
          <p:cNvSpPr txBox="1"/>
          <p:nvPr/>
        </p:nvSpPr>
        <p:spPr>
          <a:xfrm>
            <a:off x="381000" y="5715000"/>
            <a:ext cx="5105400" cy="461665"/>
          </a:xfrm>
          <a:prstGeom prst="rect">
            <a:avLst/>
          </a:prstGeom>
          <a:noFill/>
        </p:spPr>
        <p:txBody>
          <a:bodyPr wrap="square" rtlCol="0">
            <a:spAutoFit/>
          </a:bodyPr>
          <a:lstStyle/>
          <a:p>
            <a:r>
              <a:rPr lang="en-US" sz="1200" dirty="0" smtClean="0"/>
              <a:t>Donohue JM et al.  Am J </a:t>
            </a:r>
            <a:r>
              <a:rPr lang="en-US" sz="1200" dirty="0" err="1" smtClean="0"/>
              <a:t>Geriatr</a:t>
            </a:r>
            <a:r>
              <a:rPr lang="en-US" sz="1200" dirty="0" smtClean="0"/>
              <a:t> </a:t>
            </a:r>
            <a:r>
              <a:rPr lang="en-US" sz="1200" dirty="0" err="1" smtClean="0"/>
              <a:t>Pharmacother</a:t>
            </a:r>
            <a:r>
              <a:rPr lang="en-US" sz="1200" dirty="0" smtClean="0"/>
              <a:t>. 2009 Apr;7(2):105-16.</a:t>
            </a:r>
          </a:p>
          <a:p>
            <a:endParaRPr 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Donohue et al. (2009)</a:t>
            </a:r>
            <a:endParaRPr lang="en-US" dirty="0"/>
          </a:p>
        </p:txBody>
      </p:sp>
      <p:sp>
        <p:nvSpPr>
          <p:cNvPr id="6" name="Content Placeholder 5"/>
          <p:cNvSpPr>
            <a:spLocks noGrp="1"/>
          </p:cNvSpPr>
          <p:nvPr>
            <p:ph idx="1"/>
          </p:nvPr>
        </p:nvSpPr>
        <p:spPr/>
        <p:txBody>
          <a:bodyPr>
            <a:normAutofit/>
          </a:bodyPr>
          <a:lstStyle/>
          <a:p>
            <a:r>
              <a:rPr lang="en-US" dirty="0" smtClean="0"/>
              <a:t>National telephone survey</a:t>
            </a:r>
          </a:p>
          <a:p>
            <a:r>
              <a:rPr lang="en-US" dirty="0" smtClean="0"/>
              <a:t>Cross-sectional</a:t>
            </a:r>
          </a:p>
          <a:p>
            <a:r>
              <a:rPr lang="en-US" dirty="0" smtClean="0"/>
              <a:t>Age ≥ 50 years, taking 1 or more chronic medication</a:t>
            </a:r>
          </a:p>
          <a:p>
            <a:r>
              <a:rPr lang="en-US" dirty="0" smtClean="0"/>
              <a:t>Quota sampling:  </a:t>
            </a:r>
          </a:p>
          <a:p>
            <a:pPr lvl="1"/>
            <a:r>
              <a:rPr lang="en-US" dirty="0" smtClean="0"/>
              <a:t>50:50 gender</a:t>
            </a:r>
          </a:p>
          <a:p>
            <a:pPr lvl="1"/>
            <a:r>
              <a:rPr lang="en-US" dirty="0" smtClean="0"/>
              <a:t>50:50 &lt; 65 and ≥ 65</a:t>
            </a:r>
          </a:p>
          <a:p>
            <a:r>
              <a:rPr lang="en-US" dirty="0" smtClean="0"/>
              <a:t>In field Oct – Nov 2006</a:t>
            </a:r>
          </a:p>
          <a:p>
            <a:r>
              <a:rPr lang="en-US" dirty="0" smtClean="0"/>
              <a:t>N=1001</a:t>
            </a:r>
          </a:p>
          <a:p>
            <a:endParaRPr lang="en-US" dirty="0"/>
          </a:p>
        </p:txBody>
      </p:sp>
      <p:sp>
        <p:nvSpPr>
          <p:cNvPr id="5" name="Slide Number Placeholder 4"/>
          <p:cNvSpPr>
            <a:spLocks noGrp="1"/>
          </p:cNvSpPr>
          <p:nvPr>
            <p:ph type="sldNum" sz="quarter" idx="12"/>
          </p:nvPr>
        </p:nvSpPr>
        <p:spPr/>
        <p:txBody>
          <a:bodyPr>
            <a:normAutofit/>
          </a:bodyPr>
          <a:lstStyle/>
          <a:p>
            <a:pPr>
              <a:defRPr/>
            </a:pPr>
            <a:fld id="{541DF03A-247F-4720-9E5F-14C650186423}" type="slidenum">
              <a:rPr lang="en-US" smtClean="0"/>
              <a:pPr>
                <a:defRPr/>
              </a:pPr>
              <a:t>45</a:t>
            </a:fld>
            <a:endParaRPr lang="en-US" b="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Survey (Donohue et al.)</a:t>
            </a:r>
            <a:endParaRPr lang="en-US" dirty="0"/>
          </a:p>
        </p:txBody>
      </p:sp>
      <p:sp>
        <p:nvSpPr>
          <p:cNvPr id="5" name="Slide Number Placeholder 4"/>
          <p:cNvSpPr>
            <a:spLocks noGrp="1"/>
          </p:cNvSpPr>
          <p:nvPr>
            <p:ph type="sldNum" sz="quarter" idx="12"/>
          </p:nvPr>
        </p:nvSpPr>
        <p:spPr/>
        <p:txBody>
          <a:bodyPr>
            <a:normAutofit/>
          </a:bodyPr>
          <a:lstStyle/>
          <a:p>
            <a:pPr>
              <a:defRPr/>
            </a:pPr>
            <a:fld id="{541DF03A-247F-4720-9E5F-14C650186423}" type="slidenum">
              <a:rPr lang="en-US" smtClean="0"/>
              <a:pPr>
                <a:defRPr/>
              </a:pPr>
              <a:t>46</a:t>
            </a:fld>
            <a:endParaRPr lang="en-US" b="0">
              <a:solidFill>
                <a:schemeClr val="tx1"/>
              </a:solidFill>
            </a:endParaRPr>
          </a:p>
        </p:txBody>
      </p:sp>
      <p:pic>
        <p:nvPicPr>
          <p:cNvPr id="76802" name="Picture 2"/>
          <p:cNvPicPr>
            <a:picLocks noChangeAspect="1" noChangeArrowheads="1"/>
          </p:cNvPicPr>
          <p:nvPr/>
        </p:nvPicPr>
        <p:blipFill>
          <a:blip r:embed="rId3" cstate="print"/>
          <a:srcRect/>
          <a:stretch>
            <a:fillRect/>
          </a:stretch>
        </p:blipFill>
        <p:spPr bwMode="auto">
          <a:xfrm>
            <a:off x="309563" y="1266825"/>
            <a:ext cx="8524875" cy="4981575"/>
          </a:xfrm>
          <a:prstGeom prst="rect">
            <a:avLst/>
          </a:prstGeom>
          <a:noFill/>
          <a:ln w="9525">
            <a:noFill/>
            <a:miter lim="800000"/>
            <a:headEnd/>
            <a:tailEnd/>
          </a:ln>
          <a:effectLst/>
        </p:spPr>
      </p:pic>
      <p:cxnSp>
        <p:nvCxnSpPr>
          <p:cNvPr id="8" name="Straight Connector 7"/>
          <p:cNvCxnSpPr/>
          <p:nvPr/>
        </p:nvCxnSpPr>
        <p:spPr>
          <a:xfrm>
            <a:off x="457200" y="3457136"/>
            <a:ext cx="815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Should Do Adherence Counseling?</a:t>
            </a:r>
            <a:endParaRPr lang="en-US" dirty="0"/>
          </a:p>
        </p:txBody>
      </p:sp>
      <p:sp>
        <p:nvSpPr>
          <p:cNvPr id="4" name="Slide Number Placeholder 3"/>
          <p:cNvSpPr>
            <a:spLocks noGrp="1"/>
          </p:cNvSpPr>
          <p:nvPr>
            <p:ph type="sldNum" sz="quarter" idx="12"/>
          </p:nvPr>
        </p:nvSpPr>
        <p:spPr/>
        <p:txBody>
          <a:bodyPr>
            <a:normAutofit/>
          </a:bodyPr>
          <a:lstStyle/>
          <a:p>
            <a:fld id="{B2AC5A8B-DABD-4B63-B9FB-9B39E2F47789}" type="slidenum">
              <a:rPr lang="en-US" smtClean="0"/>
              <a:pPr/>
              <a:t>47</a:t>
            </a:fld>
            <a:endParaRPr lang="en-US"/>
          </a:p>
        </p:txBody>
      </p:sp>
      <p:pic>
        <p:nvPicPr>
          <p:cNvPr id="16386" name="Picture 2"/>
          <p:cNvPicPr>
            <a:picLocks noChangeAspect="1" noChangeArrowheads="1"/>
          </p:cNvPicPr>
          <p:nvPr/>
        </p:nvPicPr>
        <p:blipFill>
          <a:blip r:embed="rId3" cstate="print"/>
          <a:srcRect/>
          <a:stretch>
            <a:fillRect/>
          </a:stretch>
        </p:blipFill>
        <p:spPr bwMode="auto">
          <a:xfrm>
            <a:off x="709613" y="1386801"/>
            <a:ext cx="7724775" cy="49911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 and PA Care Quality</a:t>
            </a:r>
            <a:endParaRPr lang="en-US" dirty="0"/>
          </a:p>
        </p:txBody>
      </p:sp>
      <p:sp>
        <p:nvSpPr>
          <p:cNvPr id="3" name="Slide Number Placeholder 2"/>
          <p:cNvSpPr>
            <a:spLocks noGrp="1"/>
          </p:cNvSpPr>
          <p:nvPr>
            <p:ph type="sldNum" sz="quarter" idx="12"/>
          </p:nvPr>
        </p:nvSpPr>
        <p:spPr/>
        <p:txBody>
          <a:bodyPr>
            <a:normAutofit/>
          </a:bodyPr>
          <a:lstStyle/>
          <a:p>
            <a:fld id="{B2AC5A8B-DABD-4B63-B9FB-9B39E2F47789}" type="slidenum">
              <a:rPr lang="en-US" smtClean="0"/>
              <a:pPr/>
              <a:t>48</a:t>
            </a:fld>
            <a:endParaRPr lang="en-US"/>
          </a:p>
        </p:txBody>
      </p:sp>
      <p:pic>
        <p:nvPicPr>
          <p:cNvPr id="17410" name="Picture 2"/>
          <p:cNvPicPr>
            <a:picLocks noChangeAspect="1" noChangeArrowheads="1"/>
          </p:cNvPicPr>
          <p:nvPr/>
        </p:nvPicPr>
        <p:blipFill>
          <a:blip r:embed="rId3" cstate="print"/>
          <a:srcRect/>
          <a:stretch>
            <a:fillRect/>
          </a:stretch>
        </p:blipFill>
        <p:spPr bwMode="auto">
          <a:xfrm>
            <a:off x="581511" y="1935566"/>
            <a:ext cx="7935142" cy="278765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pPr marL="173038" lvl="1" indent="-173038">
              <a:spcBef>
                <a:spcPct val="40000"/>
              </a:spcBef>
              <a:buSzPct val="75000"/>
              <a:buFontTx/>
              <a:buChar char="•"/>
            </a:pPr>
            <a:r>
              <a:rPr lang="en-US" sz="2400" dirty="0" smtClean="0"/>
              <a:t>Who should be doing adherence counseling?</a:t>
            </a:r>
          </a:p>
          <a:p>
            <a:pPr marL="395288" lvl="2" indent="-173038">
              <a:spcBef>
                <a:spcPct val="40000"/>
              </a:spcBef>
            </a:pPr>
            <a:r>
              <a:rPr lang="en-US" sz="2000" dirty="0" smtClean="0"/>
              <a:t>Physicians?</a:t>
            </a:r>
          </a:p>
          <a:p>
            <a:pPr marL="395288" lvl="2" indent="-173038">
              <a:spcBef>
                <a:spcPct val="40000"/>
              </a:spcBef>
            </a:pPr>
            <a:r>
              <a:rPr lang="en-US" sz="2000" dirty="0" smtClean="0"/>
              <a:t>Nurses?</a:t>
            </a:r>
          </a:p>
          <a:p>
            <a:pPr marL="395288" lvl="2" indent="-173038">
              <a:spcBef>
                <a:spcPct val="40000"/>
              </a:spcBef>
            </a:pPr>
            <a:r>
              <a:rPr lang="en-US" sz="2000" dirty="0" smtClean="0"/>
              <a:t>Pharmacists?</a:t>
            </a:r>
          </a:p>
          <a:p>
            <a:pPr marL="395288" lvl="2" indent="-173038">
              <a:spcBef>
                <a:spcPct val="40000"/>
              </a:spcBef>
            </a:pPr>
            <a:r>
              <a:rPr lang="en-US" sz="2000" dirty="0" smtClean="0"/>
              <a:t>Adherence counselors?</a:t>
            </a:r>
          </a:p>
          <a:p>
            <a:pPr marL="395288" lvl="2" indent="-173038">
              <a:spcBef>
                <a:spcPct val="40000"/>
              </a:spcBef>
            </a:pPr>
            <a:r>
              <a:rPr lang="en-US" sz="2000" dirty="0" smtClean="0"/>
              <a:t>Peer counselors?</a:t>
            </a:r>
          </a:p>
          <a:p>
            <a:pPr marL="395288" lvl="2" indent="-173038">
              <a:spcBef>
                <a:spcPct val="40000"/>
              </a:spcBef>
            </a:pPr>
            <a:r>
              <a:rPr lang="en-US" sz="2000" dirty="0" err="1" smtClean="0"/>
              <a:t>Accompagnateurs</a:t>
            </a:r>
            <a:r>
              <a:rPr lang="en-US" sz="2000" dirty="0" smtClean="0"/>
              <a:t>?</a:t>
            </a:r>
          </a:p>
          <a:p>
            <a:pPr>
              <a:buNone/>
            </a:pPr>
            <a:endParaRPr lang="en-US" dirty="0" smtClean="0"/>
          </a:p>
          <a:p>
            <a:r>
              <a:rPr lang="en-US" dirty="0" smtClean="0"/>
              <a:t>Answer:  all of the above</a:t>
            </a:r>
          </a:p>
          <a:p>
            <a:r>
              <a:rPr lang="en-US" dirty="0" smtClean="0"/>
              <a:t>BUT:  physicians are a necessary part of this team</a:t>
            </a:r>
            <a:endParaRPr lang="en-US" dirty="0"/>
          </a:p>
        </p:txBody>
      </p:sp>
      <p:sp>
        <p:nvSpPr>
          <p:cNvPr id="4" name="Slide Number Placeholder 3"/>
          <p:cNvSpPr>
            <a:spLocks noGrp="1"/>
          </p:cNvSpPr>
          <p:nvPr>
            <p:ph type="sldNum" sz="quarter" idx="12"/>
          </p:nvPr>
        </p:nvSpPr>
        <p:spPr/>
        <p:txBody>
          <a:bodyPr/>
          <a:lstStyle/>
          <a:p>
            <a:fld id="{6C45B651-64EF-4279-A468-B44005D49E9A}" type="slidenum">
              <a:rPr lang="en-US" smtClean="0"/>
              <a:pPr/>
              <a:t>49</a:t>
            </a:fld>
            <a:endParaRPr lang="en-US" b="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MDs as Adherence Diagnosticians</a:t>
            </a:r>
            <a:endParaRPr lang="en-US" dirty="0"/>
          </a:p>
        </p:txBody>
      </p:sp>
      <p:sp>
        <p:nvSpPr>
          <p:cNvPr id="3" name="Content Placeholder 2"/>
          <p:cNvSpPr>
            <a:spLocks noGrp="1"/>
          </p:cNvSpPr>
          <p:nvPr>
            <p:ph idx="1"/>
          </p:nvPr>
        </p:nvSpPr>
        <p:spPr/>
        <p:txBody>
          <a:bodyPr>
            <a:normAutofit fontScale="62500" lnSpcReduction="20000"/>
          </a:bodyPr>
          <a:lstStyle/>
          <a:p>
            <a:pPr marL="457200" indent="-457200">
              <a:buFont typeface="+mj-lt"/>
              <a:buAutoNum type="arabicPeriod"/>
            </a:pPr>
            <a:r>
              <a:rPr lang="en-US" sz="2500" dirty="0" err="1" smtClean="0"/>
              <a:t>Charney</a:t>
            </a:r>
            <a:r>
              <a:rPr lang="en-US" sz="2500" dirty="0" smtClean="0"/>
              <a:t> E, Bynum R, </a:t>
            </a:r>
            <a:r>
              <a:rPr lang="en-US" sz="2500" dirty="0" err="1" smtClean="0"/>
              <a:t>Eldredge</a:t>
            </a:r>
            <a:r>
              <a:rPr lang="en-US" sz="2500" dirty="0" smtClean="0"/>
              <a:t> D et al. How well do patients take oral penicillin? A collaborative study in private practice. </a:t>
            </a:r>
            <a:r>
              <a:rPr lang="en-US" sz="2500" i="1" dirty="0" smtClean="0"/>
              <a:t>Pediatrics.</a:t>
            </a:r>
            <a:r>
              <a:rPr lang="en-US" sz="2500" dirty="0" smtClean="0"/>
              <a:t> 1967;40:188-195.</a:t>
            </a:r>
          </a:p>
          <a:p>
            <a:pPr marL="457200" indent="-457200">
              <a:buFont typeface="+mj-lt"/>
              <a:buAutoNum type="arabicPeriod"/>
            </a:pPr>
            <a:r>
              <a:rPr lang="en-US" sz="2500" dirty="0" smtClean="0"/>
              <a:t>Caron HS, Roth HP. Patients' cooperation with a medical regimen. Difficulties in identifying the </a:t>
            </a:r>
            <a:r>
              <a:rPr lang="en-US" sz="2500" dirty="0" err="1" smtClean="0"/>
              <a:t>noncooperator</a:t>
            </a:r>
            <a:r>
              <a:rPr lang="en-US" sz="2500" dirty="0" smtClean="0"/>
              <a:t>. </a:t>
            </a:r>
            <a:r>
              <a:rPr lang="en-US" sz="2500" i="1" dirty="0" smtClean="0"/>
              <a:t>JAMA.</a:t>
            </a:r>
            <a:r>
              <a:rPr lang="en-US" sz="2500" dirty="0" smtClean="0"/>
              <a:t> 1968;203:922-926.</a:t>
            </a:r>
          </a:p>
          <a:p>
            <a:pPr marL="457200" indent="-457200">
              <a:buFont typeface="+mj-lt"/>
              <a:buAutoNum type="arabicPeriod"/>
            </a:pPr>
            <a:r>
              <a:rPr lang="en-US" sz="2500" dirty="0" smtClean="0"/>
              <a:t>Roth HP, Caron HS. Accuracy of doctors' estimates and patients' statements on adherence to a drug regimen. </a:t>
            </a:r>
            <a:r>
              <a:rPr lang="en-US" sz="2500" i="1" dirty="0" err="1" smtClean="0"/>
              <a:t>Clin</a:t>
            </a:r>
            <a:r>
              <a:rPr lang="en-US" sz="2500" i="1" dirty="0" smtClean="0"/>
              <a:t> </a:t>
            </a:r>
            <a:r>
              <a:rPr lang="en-US" sz="2500" i="1" dirty="0" err="1" smtClean="0"/>
              <a:t>Pharmacol</a:t>
            </a:r>
            <a:r>
              <a:rPr lang="en-US" sz="2500" i="1" dirty="0" smtClean="0"/>
              <a:t> </a:t>
            </a:r>
            <a:r>
              <a:rPr lang="en-US" sz="2500" i="1" dirty="0" err="1" smtClean="0"/>
              <a:t>Ther</a:t>
            </a:r>
            <a:r>
              <a:rPr lang="en-US" sz="2500" i="1" dirty="0" smtClean="0"/>
              <a:t>.</a:t>
            </a:r>
            <a:r>
              <a:rPr lang="en-US" sz="2500" dirty="0" smtClean="0"/>
              <a:t> 1978;23:361-370.</a:t>
            </a:r>
          </a:p>
          <a:p>
            <a:pPr marL="457200" indent="-457200">
              <a:buFont typeface="+mj-lt"/>
              <a:buAutoNum type="arabicPeriod"/>
            </a:pPr>
            <a:r>
              <a:rPr lang="en-US" sz="2500" dirty="0" err="1" smtClean="0"/>
              <a:t>Mushlin</a:t>
            </a:r>
            <a:r>
              <a:rPr lang="en-US" sz="2500" dirty="0" smtClean="0"/>
              <a:t> AI, </a:t>
            </a:r>
            <a:r>
              <a:rPr lang="en-US" sz="2500" dirty="0" err="1" smtClean="0"/>
              <a:t>Appel</a:t>
            </a:r>
            <a:r>
              <a:rPr lang="en-US" sz="2500" dirty="0" smtClean="0"/>
              <a:t> FA. Diagnosing potential noncompliance. Physicians' ability in a behavioral dimension of medical care. </a:t>
            </a:r>
            <a:r>
              <a:rPr lang="en-US" sz="2500" i="1" dirty="0" smtClean="0"/>
              <a:t>Arch Intern Med.</a:t>
            </a:r>
            <a:r>
              <a:rPr lang="en-US" sz="2500" dirty="0" smtClean="0"/>
              <a:t> 1977;137:318-321.</a:t>
            </a:r>
          </a:p>
          <a:p>
            <a:pPr marL="457200" indent="-457200">
              <a:buFont typeface="+mj-lt"/>
              <a:buAutoNum type="arabicPeriod"/>
            </a:pPr>
            <a:r>
              <a:rPr lang="en-US" sz="2500" dirty="0" smtClean="0"/>
              <a:t>Gilbert JR, Evans CE, Haynes RB, </a:t>
            </a:r>
            <a:r>
              <a:rPr lang="en-US" sz="2500" dirty="0" err="1" smtClean="0"/>
              <a:t>Tugwell</a:t>
            </a:r>
            <a:r>
              <a:rPr lang="en-US" sz="2500" dirty="0" smtClean="0"/>
              <a:t> P. Predicting compliance with a regimen of </a:t>
            </a:r>
            <a:r>
              <a:rPr lang="en-US" sz="2500" dirty="0" err="1" smtClean="0"/>
              <a:t>digoxin</a:t>
            </a:r>
            <a:r>
              <a:rPr lang="en-US" sz="2500" dirty="0" smtClean="0"/>
              <a:t> therapy in family practice. </a:t>
            </a:r>
            <a:r>
              <a:rPr lang="en-US" sz="2500" i="1" dirty="0" smtClean="0"/>
              <a:t>Can Med Assoc J.</a:t>
            </a:r>
            <a:r>
              <a:rPr lang="en-US" sz="2500" dirty="0" smtClean="0"/>
              <a:t> 1980;19;123:119-122.</a:t>
            </a:r>
          </a:p>
          <a:p>
            <a:pPr marL="457200" indent="-457200">
              <a:buFont typeface="+mj-lt"/>
              <a:buAutoNum type="arabicPeriod"/>
            </a:pPr>
            <a:r>
              <a:rPr lang="en-US" sz="2500" dirty="0" err="1" smtClean="0"/>
              <a:t>Blowey</a:t>
            </a:r>
            <a:r>
              <a:rPr lang="en-US" sz="2500" dirty="0" smtClean="0"/>
              <a:t> DL, Hebert D, </a:t>
            </a:r>
            <a:r>
              <a:rPr lang="en-US" sz="2500" dirty="0" err="1" smtClean="0"/>
              <a:t>Arbus</a:t>
            </a:r>
            <a:r>
              <a:rPr lang="en-US" sz="2500" dirty="0" smtClean="0"/>
              <a:t> GS, Pool R, Korus M, </a:t>
            </a:r>
            <a:r>
              <a:rPr lang="en-US" sz="2500" dirty="0" err="1" smtClean="0"/>
              <a:t>Koren</a:t>
            </a:r>
            <a:r>
              <a:rPr lang="en-US" sz="2500" dirty="0" smtClean="0"/>
              <a:t> G. Compliance with cyclosporine in adolescent renal transplant recipients. </a:t>
            </a:r>
            <a:r>
              <a:rPr lang="en-US" sz="2500" i="1" dirty="0" err="1" smtClean="0"/>
              <a:t>Pediatr</a:t>
            </a:r>
            <a:r>
              <a:rPr lang="en-US" sz="2500" i="1" dirty="0" smtClean="0"/>
              <a:t> </a:t>
            </a:r>
            <a:r>
              <a:rPr lang="en-US" sz="2500" i="1" dirty="0" err="1" smtClean="0"/>
              <a:t>Nephrol</a:t>
            </a:r>
            <a:r>
              <a:rPr lang="en-US" sz="2500" i="1" dirty="0" smtClean="0"/>
              <a:t>.</a:t>
            </a:r>
            <a:r>
              <a:rPr lang="en-US" sz="2500" dirty="0" smtClean="0"/>
              <a:t> 1997;11:547-551.</a:t>
            </a:r>
          </a:p>
          <a:p>
            <a:pPr marL="457200" indent="-457200">
              <a:buFont typeface="+mj-lt"/>
              <a:buAutoNum type="arabicPeriod"/>
            </a:pPr>
            <a:r>
              <a:rPr lang="en-US" sz="2500" dirty="0" smtClean="0"/>
              <a:t>Hall JA, Stein TS, </a:t>
            </a:r>
            <a:r>
              <a:rPr lang="en-US" sz="2500" dirty="0" err="1" smtClean="0"/>
              <a:t>Roter</a:t>
            </a:r>
            <a:r>
              <a:rPr lang="en-US" sz="2500" dirty="0" smtClean="0"/>
              <a:t> DL, </a:t>
            </a:r>
            <a:r>
              <a:rPr lang="en-US" sz="2500" dirty="0" err="1" smtClean="0"/>
              <a:t>Rieser</a:t>
            </a:r>
            <a:r>
              <a:rPr lang="en-US" sz="2500" dirty="0" smtClean="0"/>
              <a:t> N. Inaccuracies in physicians' perceptions of their patients. </a:t>
            </a:r>
            <a:r>
              <a:rPr lang="en-US" sz="2500" i="1" dirty="0" smtClean="0"/>
              <a:t>Med Care.</a:t>
            </a:r>
            <a:r>
              <a:rPr lang="en-US" sz="2500" dirty="0" smtClean="0"/>
              <a:t> 1999;37:1164-1168.</a:t>
            </a:r>
          </a:p>
          <a:p>
            <a:pPr marL="457200" indent="-457200">
              <a:buFont typeface="+mj-lt"/>
              <a:buAutoNum type="arabicPeriod"/>
            </a:pPr>
            <a:r>
              <a:rPr lang="en-US" sz="2500" dirty="0" err="1" smtClean="0"/>
              <a:t>Bosley</a:t>
            </a:r>
            <a:r>
              <a:rPr lang="en-US" sz="2500" dirty="0" smtClean="0"/>
              <a:t> CM, </a:t>
            </a:r>
            <a:r>
              <a:rPr lang="en-US" sz="2500" dirty="0" err="1" smtClean="0"/>
              <a:t>Fosbury</a:t>
            </a:r>
            <a:r>
              <a:rPr lang="en-US" sz="2500" dirty="0" smtClean="0"/>
              <a:t> JA, Cochrane GM. The psychological factors associated with poor compliance with treatment in asthma. </a:t>
            </a:r>
            <a:r>
              <a:rPr lang="en-US" sz="2500" i="1" dirty="0" err="1" smtClean="0"/>
              <a:t>Eur</a:t>
            </a:r>
            <a:r>
              <a:rPr lang="en-US" sz="2500" i="1" dirty="0" smtClean="0"/>
              <a:t> </a:t>
            </a:r>
            <a:r>
              <a:rPr lang="en-US" sz="2500" i="1" dirty="0" err="1" smtClean="0"/>
              <a:t>Respir</a:t>
            </a:r>
            <a:r>
              <a:rPr lang="en-US" sz="2500" i="1" dirty="0" smtClean="0"/>
              <a:t> J.</a:t>
            </a:r>
            <a:r>
              <a:rPr lang="en-US" sz="2500" dirty="0" smtClean="0"/>
              <a:t> 1995;8:899-904.</a:t>
            </a:r>
          </a:p>
          <a:p>
            <a:endParaRPr lang="en-US" dirty="0"/>
          </a:p>
        </p:txBody>
      </p:sp>
      <p:sp>
        <p:nvSpPr>
          <p:cNvPr id="5" name="Slide Number Placeholder 4"/>
          <p:cNvSpPr>
            <a:spLocks noGrp="1"/>
          </p:cNvSpPr>
          <p:nvPr>
            <p:ph type="sldNum" sz="quarter" idx="12"/>
          </p:nvPr>
        </p:nvSpPr>
        <p:spPr/>
        <p:txBody>
          <a:bodyPr>
            <a:normAutofit/>
          </a:bodyPr>
          <a:lstStyle/>
          <a:p>
            <a:pPr>
              <a:defRPr/>
            </a:pPr>
            <a:fld id="{6C32E283-B25F-43CC-81FB-523D3A6F53A9}" type="slidenum">
              <a:rPr lang="en-US" smtClean="0"/>
              <a:pPr>
                <a:defRPr/>
              </a:pPr>
              <a:t>5</a:t>
            </a:fld>
            <a:endParaRPr lang="en-US" b="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Provider-patient communication is important in medication adherence</a:t>
            </a:r>
          </a:p>
          <a:p>
            <a:r>
              <a:rPr lang="en-US" dirty="0" smtClean="0"/>
              <a:t>It isn’t very good</a:t>
            </a:r>
          </a:p>
          <a:p>
            <a:r>
              <a:rPr lang="en-US" dirty="0" smtClean="0"/>
              <a:t>Because physicians are trusted sources to give medication related advice, physicians are probably important to target for interventions</a:t>
            </a:r>
            <a:endParaRPr lang="en-US" dirty="0"/>
          </a:p>
        </p:txBody>
      </p:sp>
      <p:sp>
        <p:nvSpPr>
          <p:cNvPr id="4" name="Slide Number Placeholder 3"/>
          <p:cNvSpPr>
            <a:spLocks noGrp="1"/>
          </p:cNvSpPr>
          <p:nvPr>
            <p:ph type="sldNum" sz="quarter" idx="12"/>
          </p:nvPr>
        </p:nvSpPr>
        <p:spPr/>
        <p:txBody>
          <a:bodyPr/>
          <a:lstStyle/>
          <a:p>
            <a:fld id="{6C45B651-64EF-4279-A468-B44005D49E9A}" type="slidenum">
              <a:rPr lang="en-US" smtClean="0"/>
              <a:pPr/>
              <a:t>50</a:t>
            </a:fld>
            <a:endParaRPr lang="en-US" b="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smtClean="0"/>
              <a:t>What are the elements of successful </a:t>
            </a:r>
            <a:r>
              <a:rPr lang="en-US" i="1" dirty="0" smtClean="0">
                <a:solidFill>
                  <a:srgbClr val="FF0000"/>
                </a:solidFill>
              </a:rPr>
              <a:t>physician</a:t>
            </a:r>
            <a:r>
              <a:rPr lang="en-US" dirty="0" smtClean="0"/>
              <a:t> adherence counseling?</a:t>
            </a:r>
          </a:p>
          <a:p>
            <a:r>
              <a:rPr lang="en-US" dirty="0" smtClean="0"/>
              <a:t>Not much data, but we have some hypotheses based on focus groups and pilot studies</a:t>
            </a:r>
          </a:p>
        </p:txBody>
      </p:sp>
      <p:sp>
        <p:nvSpPr>
          <p:cNvPr id="4" name="Slide Number Placeholder 3"/>
          <p:cNvSpPr>
            <a:spLocks noGrp="1"/>
          </p:cNvSpPr>
          <p:nvPr>
            <p:ph type="sldNum" sz="quarter" idx="12"/>
          </p:nvPr>
        </p:nvSpPr>
        <p:spPr/>
        <p:txBody>
          <a:bodyPr/>
          <a:lstStyle/>
          <a:p>
            <a:fld id="{6C45B651-64EF-4279-A468-B44005D49E9A}" type="slidenum">
              <a:rPr lang="en-US" smtClean="0"/>
              <a:pPr/>
              <a:t>51</a:t>
            </a:fld>
            <a:endParaRPr lang="en-US" b="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Study:  Beach et al.</a:t>
            </a:r>
            <a:endParaRPr lang="en-US" dirty="0"/>
          </a:p>
        </p:txBody>
      </p:sp>
      <p:sp>
        <p:nvSpPr>
          <p:cNvPr id="3" name="Content Placeholder 2"/>
          <p:cNvSpPr>
            <a:spLocks noGrp="1"/>
          </p:cNvSpPr>
          <p:nvPr>
            <p:ph idx="1"/>
          </p:nvPr>
        </p:nvSpPr>
        <p:spPr/>
        <p:txBody>
          <a:bodyPr/>
          <a:lstStyle/>
          <a:p>
            <a:r>
              <a:rPr lang="en-US" dirty="0" smtClean="0"/>
              <a:t>Intervention with physicians and patients at 3 sites</a:t>
            </a:r>
          </a:p>
          <a:p>
            <a:r>
              <a:rPr lang="en-US" dirty="0" smtClean="0"/>
              <a:t>Patients coached</a:t>
            </a:r>
          </a:p>
          <a:p>
            <a:r>
              <a:rPr lang="en-US" dirty="0" smtClean="0"/>
              <a:t>Physicians trained:  1 hour lunchtime talk</a:t>
            </a:r>
          </a:p>
          <a:p>
            <a:r>
              <a:rPr lang="en-US" dirty="0" smtClean="0"/>
              <a:t>Physicians randomized within sites to intervention or control</a:t>
            </a:r>
          </a:p>
          <a:p>
            <a:r>
              <a:rPr lang="en-US" dirty="0" smtClean="0"/>
              <a:t>Results:  providers in intervention sites engaged in more</a:t>
            </a:r>
          </a:p>
          <a:p>
            <a:pPr lvl="1"/>
            <a:r>
              <a:rPr lang="en-US" dirty="0" smtClean="0"/>
              <a:t>Positive talk</a:t>
            </a:r>
          </a:p>
          <a:p>
            <a:pPr lvl="1"/>
            <a:r>
              <a:rPr lang="en-US" dirty="0" smtClean="0"/>
              <a:t>Emotional talk</a:t>
            </a:r>
          </a:p>
          <a:p>
            <a:pPr lvl="1"/>
            <a:r>
              <a:rPr lang="en-US" dirty="0" smtClean="0"/>
              <a:t>Asking patient’s opinions</a:t>
            </a:r>
          </a:p>
          <a:p>
            <a:pPr lvl="1"/>
            <a:r>
              <a:rPr lang="en-US" dirty="0" smtClean="0"/>
              <a:t>More brainstorming of  solutions to adherence problems (41% </a:t>
            </a:r>
            <a:r>
              <a:rPr lang="en-US" dirty="0" err="1" smtClean="0"/>
              <a:t>vs</a:t>
            </a:r>
            <a:r>
              <a:rPr lang="en-US" dirty="0" smtClean="0"/>
              <a:t> 22% of encounters)</a:t>
            </a:r>
          </a:p>
          <a:p>
            <a:pPr lvl="1"/>
            <a:endParaRPr lang="en-US" dirty="0"/>
          </a:p>
        </p:txBody>
      </p:sp>
      <p:sp>
        <p:nvSpPr>
          <p:cNvPr id="4" name="Slide Number Placeholder 3"/>
          <p:cNvSpPr>
            <a:spLocks noGrp="1"/>
          </p:cNvSpPr>
          <p:nvPr>
            <p:ph type="sldNum" sz="quarter" idx="12"/>
          </p:nvPr>
        </p:nvSpPr>
        <p:spPr/>
        <p:txBody>
          <a:bodyPr/>
          <a:lstStyle/>
          <a:p>
            <a:fld id="{6C45B651-64EF-4279-A468-B44005D49E9A}" type="slidenum">
              <a:rPr lang="en-US" smtClean="0"/>
              <a:pPr/>
              <a:t>52</a:t>
            </a:fld>
            <a:endParaRPr lang="en-US" b="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Focus Groups</a:t>
            </a:r>
            <a:endParaRPr lang="en-US" dirty="0"/>
          </a:p>
        </p:txBody>
      </p:sp>
      <p:sp>
        <p:nvSpPr>
          <p:cNvPr id="3" name="Content Placeholder 2"/>
          <p:cNvSpPr>
            <a:spLocks noGrp="1"/>
          </p:cNvSpPr>
          <p:nvPr>
            <p:ph idx="1"/>
          </p:nvPr>
        </p:nvSpPr>
        <p:spPr/>
        <p:txBody>
          <a:bodyPr/>
          <a:lstStyle/>
          <a:p>
            <a:r>
              <a:rPr lang="en-US" dirty="0" smtClean="0"/>
              <a:t>Patients want direct and clear messages from physicians</a:t>
            </a:r>
          </a:p>
          <a:p>
            <a:r>
              <a:rPr lang="en-US" dirty="0" smtClean="0"/>
              <a:t>Establishing a relationship of trust and collaboration is essential for these messages to be received</a:t>
            </a:r>
          </a:p>
          <a:p>
            <a:r>
              <a:rPr lang="en-US" dirty="0" smtClean="0"/>
              <a:t>Clear messaging cannot include threats, over-</a:t>
            </a:r>
            <a:r>
              <a:rPr lang="en-US" dirty="0" err="1" smtClean="0"/>
              <a:t>directiveness</a:t>
            </a:r>
            <a:endParaRPr lang="en-US" dirty="0" smtClean="0"/>
          </a:p>
          <a:p>
            <a:r>
              <a:rPr lang="en-US" dirty="0" smtClean="0"/>
              <a:t>Patients want to feel that physicians will stick with them and continue to be supportive even when they are non-adherent </a:t>
            </a:r>
          </a:p>
          <a:p>
            <a:endParaRPr lang="en-US" dirty="0"/>
          </a:p>
        </p:txBody>
      </p:sp>
      <p:sp>
        <p:nvSpPr>
          <p:cNvPr id="4" name="Slide Number Placeholder 3"/>
          <p:cNvSpPr>
            <a:spLocks noGrp="1"/>
          </p:cNvSpPr>
          <p:nvPr>
            <p:ph type="sldNum" sz="quarter" idx="12"/>
          </p:nvPr>
        </p:nvSpPr>
        <p:spPr/>
        <p:txBody>
          <a:bodyPr/>
          <a:lstStyle/>
          <a:p>
            <a:fld id="{6C45B651-64EF-4279-A468-B44005D49E9A}" type="slidenum">
              <a:rPr lang="en-US" smtClean="0"/>
              <a:pPr/>
              <a:t>53</a:t>
            </a:fld>
            <a:endParaRPr lang="en-US" b="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idx="1"/>
          </p:nvPr>
        </p:nvSpPr>
        <p:spPr/>
        <p:txBody>
          <a:bodyPr/>
          <a:lstStyle/>
          <a:p>
            <a:r>
              <a:rPr lang="en-US" dirty="0" smtClean="0"/>
              <a:t>Patient-centered care</a:t>
            </a:r>
          </a:p>
          <a:p>
            <a:r>
              <a:rPr lang="en-US" dirty="0" smtClean="0"/>
              <a:t>Adult learning theory</a:t>
            </a:r>
          </a:p>
          <a:p>
            <a:r>
              <a:rPr lang="en-US" dirty="0" smtClean="0"/>
              <a:t>Motivational Interviewing</a:t>
            </a:r>
            <a:endParaRPr lang="en-US" dirty="0"/>
          </a:p>
        </p:txBody>
      </p:sp>
      <p:sp>
        <p:nvSpPr>
          <p:cNvPr id="5" name="Slide Number Placeholder 4"/>
          <p:cNvSpPr>
            <a:spLocks noGrp="1"/>
          </p:cNvSpPr>
          <p:nvPr>
            <p:ph type="sldNum" sz="quarter" idx="12"/>
          </p:nvPr>
        </p:nvSpPr>
        <p:spPr/>
        <p:txBody>
          <a:bodyPr/>
          <a:lstStyle/>
          <a:p>
            <a:pPr>
              <a:defRPr/>
            </a:pPr>
            <a:fld id="{6C32E283-B25F-43CC-81FB-523D3A6F53A9}" type="slidenum">
              <a:rPr lang="en-US" smtClean="0"/>
              <a:pPr>
                <a:defRPr/>
              </a:pPr>
              <a:t>54</a:t>
            </a:fld>
            <a:endParaRPr lang="en-US" b="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6"/>
          <p:cNvSpPr>
            <a:spLocks noGrp="1"/>
          </p:cNvSpPr>
          <p:nvPr>
            <p:ph type="sldNum" sz="quarter" idx="12"/>
          </p:nvPr>
        </p:nvSpPr>
        <p:spPr>
          <a:noFill/>
        </p:spPr>
        <p:txBody>
          <a:bodyPr/>
          <a:lstStyle/>
          <a:p>
            <a:fld id="{8CC3F504-B57D-4F53-9AED-0064B7B13A7D}" type="slidenum">
              <a:rPr lang="en-US"/>
              <a:pPr/>
              <a:t>55</a:t>
            </a:fld>
            <a:endParaRPr lang="en-US" b="0">
              <a:solidFill>
                <a:schemeClr val="tx1"/>
              </a:solidFill>
            </a:endParaRPr>
          </a:p>
        </p:txBody>
      </p:sp>
      <p:sp>
        <p:nvSpPr>
          <p:cNvPr id="19460" name="Rectangle 2"/>
          <p:cNvSpPr>
            <a:spLocks noGrp="1" noChangeArrowheads="1"/>
          </p:cNvSpPr>
          <p:nvPr>
            <p:ph type="title"/>
          </p:nvPr>
        </p:nvSpPr>
        <p:spPr/>
        <p:txBody>
          <a:bodyPr/>
          <a:lstStyle/>
          <a:p>
            <a:pPr eaLnBrk="1" hangingPunct="1"/>
            <a:r>
              <a:rPr lang="en-US" dirty="0" smtClean="0"/>
              <a:t>Patient Centered</a:t>
            </a:r>
          </a:p>
        </p:txBody>
      </p:sp>
      <p:sp>
        <p:nvSpPr>
          <p:cNvPr id="19461" name="Rectangle 3"/>
          <p:cNvSpPr>
            <a:spLocks noGrp="1" noChangeArrowheads="1"/>
          </p:cNvSpPr>
          <p:nvPr>
            <p:ph type="body" sz="half" idx="1"/>
          </p:nvPr>
        </p:nvSpPr>
        <p:spPr>
          <a:xfrm>
            <a:off x="381000" y="1600200"/>
            <a:ext cx="4305300" cy="4495800"/>
          </a:xfrm>
        </p:spPr>
        <p:txBody>
          <a:bodyPr/>
          <a:lstStyle/>
          <a:p>
            <a:pPr eaLnBrk="1" hangingPunct="1">
              <a:buFontTx/>
              <a:buNone/>
            </a:pPr>
            <a:r>
              <a:rPr lang="en-US" sz="2000" dirty="0" smtClean="0"/>
              <a:t>Patient centered care is “care that is respectful of and responsive to individual patient preferences, needs, and values and, and ensuring that patient values guide all clinical decisions.”</a:t>
            </a:r>
          </a:p>
          <a:p>
            <a:pPr eaLnBrk="1" hangingPunct="1">
              <a:buFontTx/>
              <a:buNone/>
            </a:pPr>
            <a:endParaRPr lang="en-US" sz="1400" dirty="0" smtClean="0"/>
          </a:p>
          <a:p>
            <a:pPr eaLnBrk="1" hangingPunct="1">
              <a:buFontTx/>
              <a:buNone/>
            </a:pPr>
            <a:r>
              <a:rPr lang="en-US" sz="1400" dirty="0" smtClean="0"/>
              <a:t>IOM </a:t>
            </a:r>
            <a:r>
              <a:rPr lang="en-US" sz="1400" i="1" dirty="0" smtClean="0"/>
              <a:t>Crossing the Quality Chasm</a:t>
            </a:r>
            <a:r>
              <a:rPr lang="en-US" sz="1400" dirty="0" smtClean="0"/>
              <a:t>, 2001</a:t>
            </a:r>
          </a:p>
        </p:txBody>
      </p:sp>
      <p:sp>
        <p:nvSpPr>
          <p:cNvPr id="19462" name="Rectangle 5"/>
          <p:cNvSpPr>
            <a:spLocks noGrp="1" noChangeArrowheads="1"/>
          </p:cNvSpPr>
          <p:nvPr>
            <p:ph sz="half" idx="2"/>
          </p:nvPr>
        </p:nvSpPr>
        <p:spPr/>
        <p:txBody>
          <a:bodyPr/>
          <a:lstStyle/>
          <a:p>
            <a:pPr eaLnBrk="1" hangingPunct="1"/>
            <a:endParaRPr lang="en-US" sz="2000" smtClean="0"/>
          </a:p>
        </p:txBody>
      </p:sp>
      <p:pic>
        <p:nvPicPr>
          <p:cNvPr id="19463" name="Picture 6"/>
          <p:cNvPicPr>
            <a:picLocks noChangeAspect="1" noChangeArrowheads="1"/>
          </p:cNvPicPr>
          <p:nvPr/>
        </p:nvPicPr>
        <p:blipFill>
          <a:blip r:embed="rId3" cstate="print"/>
          <a:srcRect/>
          <a:stretch>
            <a:fillRect/>
          </a:stretch>
        </p:blipFill>
        <p:spPr bwMode="auto">
          <a:xfrm>
            <a:off x="5410200" y="1600200"/>
            <a:ext cx="281781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a:bodyPr>
          <a:lstStyle/>
          <a:p>
            <a:r>
              <a:rPr lang="en-US" dirty="0" err="1" smtClean="0"/>
              <a:t>Andragogy</a:t>
            </a:r>
            <a:r>
              <a:rPr lang="en-US" dirty="0" smtClean="0"/>
              <a:t> (Malcolm Knowles)</a:t>
            </a:r>
          </a:p>
        </p:txBody>
      </p:sp>
      <p:sp>
        <p:nvSpPr>
          <p:cNvPr id="23557" name="Rectangle 3"/>
          <p:cNvSpPr>
            <a:spLocks noGrp="1" noChangeArrowheads="1"/>
          </p:cNvSpPr>
          <p:nvPr>
            <p:ph idx="1"/>
          </p:nvPr>
        </p:nvSpPr>
        <p:spPr/>
        <p:txBody>
          <a:bodyPr>
            <a:normAutofit/>
          </a:bodyPr>
          <a:lstStyle/>
          <a:p>
            <a:r>
              <a:rPr lang="en-US" dirty="0" smtClean="0"/>
              <a:t>Learners learn when they “need to know”’ when the information is important in their life</a:t>
            </a:r>
          </a:p>
          <a:p>
            <a:r>
              <a:rPr lang="en-US" dirty="0" smtClean="0"/>
              <a:t>Self-concept of the learner</a:t>
            </a:r>
          </a:p>
          <a:p>
            <a:pPr lvl="1"/>
            <a:r>
              <a:rPr lang="en-US" dirty="0" smtClean="0"/>
              <a:t>Autonomous</a:t>
            </a:r>
          </a:p>
          <a:p>
            <a:pPr lvl="1"/>
            <a:r>
              <a:rPr lang="en-US" dirty="0" smtClean="0"/>
              <a:t>Self-directing</a:t>
            </a:r>
          </a:p>
          <a:p>
            <a:pPr lvl="1"/>
            <a:r>
              <a:rPr lang="en-US" dirty="0" smtClean="0"/>
              <a:t>Resent and resist others telling them what to learn</a:t>
            </a:r>
          </a:p>
          <a:p>
            <a:r>
              <a:rPr lang="en-US" dirty="0" smtClean="0"/>
              <a:t>Prior experience of the learner</a:t>
            </a:r>
          </a:p>
          <a:p>
            <a:pPr lvl="1"/>
            <a:r>
              <a:rPr lang="en-US" dirty="0" smtClean="0"/>
              <a:t>Resources and experience</a:t>
            </a:r>
          </a:p>
          <a:p>
            <a:pPr lvl="1"/>
            <a:r>
              <a:rPr lang="en-US" dirty="0" smtClean="0"/>
              <a:t>Mental models</a:t>
            </a:r>
          </a:p>
          <a:p>
            <a:pPr lvl="1"/>
            <a:r>
              <a:rPr lang="en-US" dirty="0" smtClean="0"/>
              <a:t>To ignore is to devalue the learner and their experience</a:t>
            </a:r>
          </a:p>
        </p:txBody>
      </p:sp>
      <p:sp>
        <p:nvSpPr>
          <p:cNvPr id="23555" name="Slide Number Placeholder 5"/>
          <p:cNvSpPr>
            <a:spLocks noGrp="1"/>
          </p:cNvSpPr>
          <p:nvPr>
            <p:ph type="sldNum" sz="quarter" idx="12"/>
          </p:nvPr>
        </p:nvSpPr>
        <p:spPr/>
        <p:txBody>
          <a:bodyPr/>
          <a:lstStyle/>
          <a:p>
            <a:fld id="{8621FF10-60ED-450C-B650-7E996C6AD4EC}"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a:t>
            </a:r>
            <a:endParaRPr lang="en-US" dirty="0"/>
          </a:p>
        </p:txBody>
      </p:sp>
      <p:sp>
        <p:nvSpPr>
          <p:cNvPr id="3" name="Content Placeholder 2"/>
          <p:cNvSpPr>
            <a:spLocks noGrp="1"/>
          </p:cNvSpPr>
          <p:nvPr>
            <p:ph idx="1"/>
          </p:nvPr>
        </p:nvSpPr>
        <p:spPr/>
        <p:txBody>
          <a:bodyPr/>
          <a:lstStyle/>
          <a:p>
            <a:r>
              <a:rPr lang="en-US" dirty="0" smtClean="0"/>
              <a:t>Motivational interviewing is a client-centered, directive method for enhancing intrinsic motivation to change by exploring and resolving ambivalence</a:t>
            </a:r>
          </a:p>
          <a:p>
            <a:r>
              <a:rPr lang="en-US" dirty="0" smtClean="0"/>
              <a:t>Non-judgmental, non-confrontational and non-adversarial</a:t>
            </a:r>
            <a:endParaRPr lang="en-US" dirty="0"/>
          </a:p>
        </p:txBody>
      </p:sp>
      <p:sp>
        <p:nvSpPr>
          <p:cNvPr id="5" name="Slide Number Placeholder 4"/>
          <p:cNvSpPr>
            <a:spLocks noGrp="1"/>
          </p:cNvSpPr>
          <p:nvPr>
            <p:ph type="sldNum" sz="quarter" idx="12"/>
          </p:nvPr>
        </p:nvSpPr>
        <p:spPr/>
        <p:txBody>
          <a:bodyPr/>
          <a:lstStyle/>
          <a:p>
            <a:pPr>
              <a:defRPr/>
            </a:pPr>
            <a:fld id="{6C32E283-B25F-43CC-81FB-523D3A6F53A9}" type="slidenum">
              <a:rPr lang="en-US" smtClean="0"/>
              <a:pPr>
                <a:defRPr/>
              </a:pPr>
              <a:t>57</a:t>
            </a:fld>
            <a:endParaRPr lang="en-US" b="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dirty="0" smtClean="0"/>
              <a:t>Listen well</a:t>
            </a:r>
          </a:p>
          <a:p>
            <a:r>
              <a:rPr lang="en-US" dirty="0" smtClean="0"/>
              <a:t>Understand ambivalence</a:t>
            </a:r>
          </a:p>
          <a:p>
            <a:r>
              <a:rPr lang="en-US" dirty="0" smtClean="0"/>
              <a:t>Avoid direct persuasion</a:t>
            </a:r>
          </a:p>
          <a:p>
            <a:r>
              <a:rPr lang="en-US" dirty="0" smtClean="0"/>
              <a:t>Inform skillfully</a:t>
            </a:r>
          </a:p>
          <a:p>
            <a:r>
              <a:rPr lang="en-US" dirty="0" smtClean="0"/>
              <a:t>Be clear and direct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Well</a:t>
            </a:r>
            <a:endParaRPr lang="en-US" dirty="0"/>
          </a:p>
        </p:txBody>
      </p:sp>
      <p:sp>
        <p:nvSpPr>
          <p:cNvPr id="3" name="Content Placeholder 2"/>
          <p:cNvSpPr>
            <a:spLocks noGrp="1"/>
          </p:cNvSpPr>
          <p:nvPr>
            <p:ph idx="1"/>
          </p:nvPr>
        </p:nvSpPr>
        <p:spPr/>
        <p:txBody>
          <a:bodyPr/>
          <a:lstStyle/>
          <a:p>
            <a:r>
              <a:rPr lang="en-US" dirty="0" smtClean="0"/>
              <a:t>Medical model:  patients come to you for answers and expertise</a:t>
            </a:r>
          </a:p>
          <a:p>
            <a:r>
              <a:rPr lang="en-US" dirty="0" smtClean="0"/>
              <a:t>Behavior change model:  answers lie within the patient, and finding those answers requires listening</a:t>
            </a:r>
          </a:p>
          <a:p>
            <a:pPr marL="173038" lvl="2" indent="-173038">
              <a:spcBef>
                <a:spcPct val="40000"/>
              </a:spcBef>
            </a:pPr>
            <a:r>
              <a:rPr lang="en-US" sz="2400" i="0" dirty="0" smtClean="0">
                <a:solidFill>
                  <a:srgbClr val="1A3A67"/>
                </a:solidFill>
                <a:ea typeface="+mn-ea"/>
                <a:cs typeface="+mn-cs"/>
              </a:rPr>
              <a:t>“A practitioner who is listening, even if it is just for a minute, has no other immediate agenda than to understand the other persons’ perspective and experience.” </a:t>
            </a:r>
          </a:p>
          <a:p>
            <a:pPr marL="173038" lvl="2" indent="-173038">
              <a:spcBef>
                <a:spcPct val="40000"/>
              </a:spcBef>
              <a:buNone/>
            </a:pPr>
            <a:r>
              <a:rPr lang="en-US" sz="1600" i="0" dirty="0" smtClean="0">
                <a:solidFill>
                  <a:srgbClr val="1A3A67"/>
                </a:solidFill>
                <a:ea typeface="+mn-ea"/>
                <a:cs typeface="+mn-cs"/>
              </a:rPr>
              <a:t>   </a:t>
            </a:r>
          </a:p>
          <a:p>
            <a:pPr marL="173038" lvl="2" indent="-173038">
              <a:spcBef>
                <a:spcPct val="40000"/>
              </a:spcBef>
              <a:buNone/>
            </a:pPr>
            <a:r>
              <a:rPr lang="en-US" sz="1600" i="0" dirty="0" smtClean="0">
                <a:solidFill>
                  <a:srgbClr val="1A3A67"/>
                </a:solidFill>
                <a:ea typeface="+mn-ea"/>
                <a:cs typeface="+mn-cs"/>
              </a:rPr>
              <a:t>	</a:t>
            </a:r>
            <a:r>
              <a:rPr lang="en-US" sz="1600" i="0" dirty="0" err="1" smtClean="0">
                <a:solidFill>
                  <a:srgbClr val="1A3A67"/>
                </a:solidFill>
                <a:ea typeface="+mn-ea"/>
                <a:cs typeface="+mn-cs"/>
              </a:rPr>
              <a:t>Rollnick</a:t>
            </a:r>
            <a:r>
              <a:rPr lang="en-US" sz="1600" i="0" dirty="0" smtClean="0">
                <a:solidFill>
                  <a:srgbClr val="1A3A67"/>
                </a:solidFill>
                <a:ea typeface="+mn-ea"/>
                <a:cs typeface="+mn-cs"/>
              </a:rPr>
              <a:t> S, Miller WR</a:t>
            </a:r>
            <a:r>
              <a:rPr lang="en-US" sz="1600" dirty="0" smtClean="0">
                <a:solidFill>
                  <a:srgbClr val="1A3A67"/>
                </a:solidFill>
                <a:ea typeface="+mn-ea"/>
                <a:cs typeface="+mn-cs"/>
              </a:rPr>
              <a:t>, Butler, CC.  Motivational Interviewing in Health Care, 2008</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2A836B8-9948-4CBA-8DFF-53B248D3E3C0}"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MDs as ARV Adherence Diagnosticians</a:t>
            </a:r>
            <a:endParaRPr lang="en-US" dirty="0"/>
          </a:p>
        </p:txBody>
      </p:sp>
      <p:sp>
        <p:nvSpPr>
          <p:cNvPr id="3" name="Content Placeholder 2"/>
          <p:cNvSpPr>
            <a:spLocks noGrp="1"/>
          </p:cNvSpPr>
          <p:nvPr>
            <p:ph idx="1"/>
          </p:nvPr>
        </p:nvSpPr>
        <p:spPr/>
        <p:txBody>
          <a:bodyPr>
            <a:normAutofit fontScale="85000" lnSpcReduction="10000"/>
          </a:bodyPr>
          <a:lstStyle/>
          <a:p>
            <a:pPr marL="457200" indent="-457200">
              <a:buFont typeface="+mj-lt"/>
              <a:buAutoNum type="arabicPeriod"/>
            </a:pPr>
            <a:r>
              <a:rPr lang="en-US" sz="2500" dirty="0" smtClean="0"/>
              <a:t>Steiner JF. Provider assessments of compliance with </a:t>
            </a:r>
            <a:r>
              <a:rPr lang="en-US" sz="2500" dirty="0" err="1" smtClean="0"/>
              <a:t>zidovudine</a:t>
            </a:r>
            <a:r>
              <a:rPr lang="en-US" sz="2500" dirty="0" smtClean="0"/>
              <a:t>. </a:t>
            </a:r>
            <a:r>
              <a:rPr lang="en-US" sz="2500" i="1" dirty="0" smtClean="0"/>
              <a:t>Arch Intern Med.</a:t>
            </a:r>
            <a:r>
              <a:rPr lang="en-US" sz="2500" dirty="0" smtClean="0"/>
              <a:t> 1995;155:335-336.</a:t>
            </a:r>
          </a:p>
          <a:p>
            <a:pPr marL="457200" indent="-457200">
              <a:buFont typeface="+mj-lt"/>
              <a:buAutoNum type="arabicPeriod"/>
            </a:pPr>
            <a:r>
              <a:rPr lang="en-US" sz="2500" dirty="0" err="1" smtClean="0"/>
              <a:t>Haubrich</a:t>
            </a:r>
            <a:r>
              <a:rPr lang="en-US" sz="2500" dirty="0" smtClean="0"/>
              <a:t> RH, Little SJ, Currier JS et al. The value of patient-reported adherence to antiretroviral therapy in predicting </a:t>
            </a:r>
            <a:r>
              <a:rPr lang="en-US" sz="2500" dirty="0" err="1" smtClean="0"/>
              <a:t>virologic</a:t>
            </a:r>
            <a:r>
              <a:rPr lang="en-US" sz="2500" dirty="0" smtClean="0"/>
              <a:t> and immunologic response. </a:t>
            </a:r>
            <a:r>
              <a:rPr lang="en-US" sz="2500" i="1" dirty="0" smtClean="0"/>
              <a:t>AIDS.</a:t>
            </a:r>
            <a:r>
              <a:rPr lang="en-US" sz="2500" dirty="0" smtClean="0"/>
              <a:t> 1999;13:1099-1107.</a:t>
            </a:r>
          </a:p>
          <a:p>
            <a:pPr marL="457200" indent="-457200">
              <a:buFont typeface="+mj-lt"/>
              <a:buAutoNum type="arabicPeriod"/>
            </a:pPr>
            <a:r>
              <a:rPr lang="en-US" sz="2500" dirty="0" smtClean="0"/>
              <a:t>Paterson DL, </a:t>
            </a:r>
            <a:r>
              <a:rPr lang="en-US" sz="2500" dirty="0" err="1" smtClean="0"/>
              <a:t>Swindells</a:t>
            </a:r>
            <a:r>
              <a:rPr lang="en-US" sz="2500" dirty="0" smtClean="0"/>
              <a:t> S, Mohr J et al. Adherence to protease inhibitor therapy and outcomes in patients with HIV infection. </a:t>
            </a:r>
            <a:r>
              <a:rPr lang="en-US" sz="2500" i="1" dirty="0" smtClean="0"/>
              <a:t>Ann Intern Med.</a:t>
            </a:r>
            <a:r>
              <a:rPr lang="en-US" sz="2500" dirty="0" smtClean="0"/>
              <a:t> 2000;133:21-30.</a:t>
            </a:r>
          </a:p>
          <a:p>
            <a:pPr marL="457200" indent="-457200">
              <a:buFont typeface="+mj-lt"/>
              <a:buAutoNum type="arabicPeriod"/>
            </a:pPr>
            <a:r>
              <a:rPr lang="en-US" sz="2500" dirty="0" smtClean="0"/>
              <a:t>Bangsberg DR, Hecht FM, </a:t>
            </a:r>
            <a:r>
              <a:rPr lang="en-US" sz="2500" dirty="0" err="1" smtClean="0"/>
              <a:t>Clague</a:t>
            </a:r>
            <a:r>
              <a:rPr lang="en-US" sz="2500" dirty="0" smtClean="0"/>
              <a:t> H et al. Provider assessment of adherence to HIV antiretroviral therapy. </a:t>
            </a:r>
            <a:r>
              <a:rPr lang="en-US" sz="2500" i="1" dirty="0" smtClean="0"/>
              <a:t>J </a:t>
            </a:r>
            <a:r>
              <a:rPr lang="en-US" sz="2500" i="1" dirty="0" err="1" smtClean="0"/>
              <a:t>Acquir</a:t>
            </a:r>
            <a:r>
              <a:rPr lang="en-US" sz="2500" i="1" dirty="0" smtClean="0"/>
              <a:t> Immune </a:t>
            </a:r>
            <a:r>
              <a:rPr lang="en-US" sz="2500" i="1" dirty="0" err="1" smtClean="0"/>
              <a:t>Defic</a:t>
            </a:r>
            <a:r>
              <a:rPr lang="en-US" sz="2500" i="1" dirty="0" smtClean="0"/>
              <a:t> </a:t>
            </a:r>
            <a:r>
              <a:rPr lang="en-US" sz="2500" i="1" dirty="0" err="1" smtClean="0"/>
              <a:t>Syndr</a:t>
            </a:r>
            <a:r>
              <a:rPr lang="en-US" sz="2500" i="1" dirty="0" smtClean="0"/>
              <a:t>.</a:t>
            </a:r>
            <a:r>
              <a:rPr lang="en-US" sz="2500" dirty="0" smtClean="0"/>
              <a:t> 2001;26:435-442.</a:t>
            </a:r>
          </a:p>
          <a:p>
            <a:pPr marL="457200" indent="-457200">
              <a:buFont typeface="+mj-lt"/>
              <a:buAutoNum type="arabicPeriod"/>
            </a:pPr>
            <a:r>
              <a:rPr lang="en-US" sz="2500" dirty="0" smtClean="0"/>
              <a:t>Gross R, Bilker WB, Friedman HM, Coyne JC, Strom BL. Provider inaccuracy in assessing adherence and outcomes with newly initiated antiretroviral therapy. </a:t>
            </a:r>
            <a:r>
              <a:rPr lang="en-US" sz="2500" i="1" dirty="0" smtClean="0"/>
              <a:t>AIDS.</a:t>
            </a:r>
            <a:r>
              <a:rPr lang="en-US" sz="2500" dirty="0" smtClean="0"/>
              <a:t> 2002;16:1835-1837.</a:t>
            </a:r>
          </a:p>
          <a:p>
            <a:endParaRPr lang="en-US" dirty="0"/>
          </a:p>
        </p:txBody>
      </p:sp>
      <p:sp>
        <p:nvSpPr>
          <p:cNvPr id="5" name="Slide Number Placeholder 4"/>
          <p:cNvSpPr>
            <a:spLocks noGrp="1"/>
          </p:cNvSpPr>
          <p:nvPr>
            <p:ph type="sldNum" sz="quarter" idx="12"/>
          </p:nvPr>
        </p:nvSpPr>
        <p:spPr/>
        <p:txBody>
          <a:bodyPr>
            <a:normAutofit/>
          </a:bodyPr>
          <a:lstStyle/>
          <a:p>
            <a:pPr>
              <a:defRPr/>
            </a:pPr>
            <a:fld id="{6C32E283-B25F-43CC-81FB-523D3A6F53A9}" type="slidenum">
              <a:rPr lang="en-US" smtClean="0"/>
              <a:pPr>
                <a:defRPr/>
              </a:pPr>
              <a:t>6</a:t>
            </a:fld>
            <a:endParaRPr lang="en-US" b="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Ambivalence</a:t>
            </a:r>
            <a:endParaRPr lang="en-US" dirty="0"/>
          </a:p>
        </p:txBody>
      </p:sp>
      <p:sp>
        <p:nvSpPr>
          <p:cNvPr id="3" name="Content Placeholder 2"/>
          <p:cNvSpPr>
            <a:spLocks noGrp="1"/>
          </p:cNvSpPr>
          <p:nvPr>
            <p:ph idx="1"/>
          </p:nvPr>
        </p:nvSpPr>
        <p:spPr/>
        <p:txBody>
          <a:bodyPr/>
          <a:lstStyle/>
          <a:p>
            <a:r>
              <a:rPr lang="en-US" dirty="0" smtClean="0"/>
              <a:t>People are often ambivalent about taking medications</a:t>
            </a:r>
          </a:p>
          <a:p>
            <a:r>
              <a:rPr lang="en-US" dirty="0" smtClean="0"/>
              <a:t>There are PROs and CON’s to taking any medicine, particularly ARVs</a:t>
            </a:r>
          </a:p>
          <a:p>
            <a:r>
              <a:rPr lang="en-US" dirty="0" smtClean="0"/>
              <a:t>Goal of motivational interviewing is to produce change talk, so that the PROs of taking ART outweigh the CONs</a:t>
            </a:r>
          </a:p>
          <a:p>
            <a:endParaRPr lang="en-US" dirty="0"/>
          </a:p>
        </p:txBody>
      </p:sp>
      <p:sp>
        <p:nvSpPr>
          <p:cNvPr id="4" name="Slide Number Placeholder 3"/>
          <p:cNvSpPr>
            <a:spLocks noGrp="1"/>
          </p:cNvSpPr>
          <p:nvPr>
            <p:ph type="sldNum" sz="quarter" idx="12"/>
          </p:nvPr>
        </p:nvSpPr>
        <p:spPr/>
        <p:txBody>
          <a:bodyPr/>
          <a:lstStyle/>
          <a:p>
            <a:pPr>
              <a:defRPr/>
            </a:pPr>
            <a:fld id="{22A836B8-9948-4CBA-8DFF-53B248D3E3C0}"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Direct Persuasion</a:t>
            </a:r>
            <a:endParaRPr lang="en-US" dirty="0"/>
          </a:p>
        </p:txBody>
      </p:sp>
      <p:sp>
        <p:nvSpPr>
          <p:cNvPr id="3" name="Content Placeholder 2"/>
          <p:cNvSpPr>
            <a:spLocks noGrp="1"/>
          </p:cNvSpPr>
          <p:nvPr>
            <p:ph idx="1"/>
          </p:nvPr>
        </p:nvSpPr>
        <p:spPr/>
        <p:txBody>
          <a:bodyPr/>
          <a:lstStyle/>
          <a:p>
            <a:r>
              <a:rPr lang="en-US" dirty="0" smtClean="0"/>
              <a:t>Doctor-centered information delivery</a:t>
            </a:r>
          </a:p>
          <a:p>
            <a:r>
              <a:rPr lang="en-US" dirty="0" smtClean="0"/>
              <a:t>Direct persuasion</a:t>
            </a:r>
          </a:p>
          <a:p>
            <a:r>
              <a:rPr lang="en-US" dirty="0" smtClean="0"/>
              <a:t>Finger shaking, threatening, lecturing, convincing, cheerleading</a:t>
            </a:r>
          </a:p>
        </p:txBody>
      </p:sp>
      <p:sp>
        <p:nvSpPr>
          <p:cNvPr id="4" name="Slide Number Placeholder 3"/>
          <p:cNvSpPr>
            <a:spLocks noGrp="1"/>
          </p:cNvSpPr>
          <p:nvPr>
            <p:ph type="sldNum" sz="quarter" idx="12"/>
          </p:nvPr>
        </p:nvSpPr>
        <p:spPr/>
        <p:txBody>
          <a:bodyPr/>
          <a:lstStyle/>
          <a:p>
            <a:pPr>
              <a:defRPr/>
            </a:pPr>
            <a:fld id="{22A836B8-9948-4CBA-8DFF-53B248D3E3C0}"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Clear and Direct</a:t>
            </a:r>
            <a:endParaRPr lang="en-US" dirty="0"/>
          </a:p>
        </p:txBody>
      </p:sp>
      <p:sp>
        <p:nvSpPr>
          <p:cNvPr id="3" name="Content Placeholder 2"/>
          <p:cNvSpPr>
            <a:spLocks noGrp="1"/>
          </p:cNvSpPr>
          <p:nvPr>
            <p:ph idx="1"/>
          </p:nvPr>
        </p:nvSpPr>
        <p:spPr/>
        <p:txBody>
          <a:bodyPr/>
          <a:lstStyle/>
          <a:p>
            <a:r>
              <a:rPr lang="en-US" sz="2800" dirty="0" smtClean="0"/>
              <a:t>Confusion about physicians’ expectations is common</a:t>
            </a:r>
          </a:p>
          <a:p>
            <a:pPr lvl="1"/>
            <a:r>
              <a:rPr lang="en-US" sz="2400" dirty="0" smtClean="0"/>
              <a:t>What the regimen is</a:t>
            </a:r>
          </a:p>
          <a:p>
            <a:pPr lvl="1"/>
            <a:r>
              <a:rPr lang="en-US" sz="2400" dirty="0" smtClean="0"/>
              <a:t>How important it is to follow it rigorously</a:t>
            </a:r>
          </a:p>
          <a:p>
            <a:r>
              <a:rPr lang="en-US" sz="2800" dirty="0" smtClean="0"/>
              <a:t>Ask permission, but then make advice about adherence clear and direct</a:t>
            </a:r>
          </a:p>
          <a:p>
            <a:r>
              <a:rPr lang="en-US" sz="2800" dirty="0" smtClean="0"/>
              <a:t>Guide patients with information, clear advice, and support</a:t>
            </a:r>
          </a:p>
          <a:p>
            <a:endParaRPr lang="en-US" dirty="0"/>
          </a:p>
        </p:txBody>
      </p:sp>
      <p:sp>
        <p:nvSpPr>
          <p:cNvPr id="4" name="Slide Number Placeholder 3"/>
          <p:cNvSpPr>
            <a:spLocks noGrp="1"/>
          </p:cNvSpPr>
          <p:nvPr>
            <p:ph type="sldNum" sz="quarter" idx="12"/>
          </p:nvPr>
        </p:nvSpPr>
        <p:spPr/>
        <p:txBody>
          <a:bodyPr/>
          <a:lstStyle/>
          <a:p>
            <a:pPr>
              <a:defRPr/>
            </a:pPr>
            <a:fld id="{22A836B8-9948-4CBA-8DFF-53B248D3E3C0}"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Context</a:t>
            </a:r>
            <a:endParaRPr lang="en-US" dirty="0"/>
          </a:p>
        </p:txBody>
      </p:sp>
      <p:sp>
        <p:nvSpPr>
          <p:cNvPr id="3" name="Content Placeholder 2"/>
          <p:cNvSpPr>
            <a:spLocks noGrp="1"/>
          </p:cNvSpPr>
          <p:nvPr>
            <p:ph idx="1"/>
          </p:nvPr>
        </p:nvSpPr>
        <p:spPr/>
        <p:txBody>
          <a:bodyPr/>
          <a:lstStyle/>
          <a:p>
            <a:r>
              <a:rPr lang="en-US" dirty="0" smtClean="0"/>
              <a:t>Communication about adherence is important.</a:t>
            </a:r>
          </a:p>
          <a:p>
            <a:r>
              <a:rPr lang="en-US" dirty="0" smtClean="0"/>
              <a:t>In the physicians we have studied – and probably for other providers as well – adherence counseling skills could be improved.</a:t>
            </a:r>
          </a:p>
          <a:p>
            <a:r>
              <a:rPr lang="en-US" dirty="0" smtClean="0"/>
              <a:t>Research is needed about how to efficiently provide </a:t>
            </a:r>
            <a:r>
              <a:rPr lang="en-US" smtClean="0"/>
              <a:t>that training.</a:t>
            </a:r>
            <a:endParaRPr lang="en-US" dirty="0"/>
          </a:p>
        </p:txBody>
      </p:sp>
      <p:sp>
        <p:nvSpPr>
          <p:cNvPr id="4" name="Slide Number Placeholder 3"/>
          <p:cNvSpPr>
            <a:spLocks noGrp="1"/>
          </p:cNvSpPr>
          <p:nvPr>
            <p:ph type="sldNum" sz="quarter" idx="12"/>
          </p:nvPr>
        </p:nvSpPr>
        <p:spPr/>
        <p:txBody>
          <a:bodyPr/>
          <a:lstStyle/>
          <a:p>
            <a:fld id="{6C45B651-64EF-4279-A468-B44005D49E9A}" type="slidenum">
              <a:rPr lang="en-US" smtClean="0"/>
              <a:pPr/>
              <a:t>63</a:t>
            </a:fld>
            <a:endParaRPr lang="en-US" b="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C45B651-64EF-4279-A468-B44005D49E9A}" type="slidenum">
              <a:rPr lang="en-US" smtClean="0"/>
              <a:pPr/>
              <a:t>64</a:t>
            </a:fld>
            <a:endParaRPr lang="en-US" b="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Does MD training work?</a:t>
            </a:r>
            <a:endParaRPr lang="en-US" dirty="0"/>
          </a:p>
        </p:txBody>
      </p:sp>
      <p:sp>
        <p:nvSpPr>
          <p:cNvPr id="3" name="Content Placeholder 2"/>
          <p:cNvSpPr>
            <a:spLocks noGrp="1"/>
          </p:cNvSpPr>
          <p:nvPr>
            <p:ph idx="1"/>
          </p:nvPr>
        </p:nvSpPr>
        <p:spPr/>
        <p:txBody>
          <a:bodyPr/>
          <a:lstStyle/>
          <a:p>
            <a:r>
              <a:rPr lang="en-US" dirty="0" err="1" smtClean="0"/>
              <a:t>Haskard</a:t>
            </a:r>
            <a:r>
              <a:rPr lang="en-US" dirty="0" smtClean="0"/>
              <a:t> meta-analysis, 2009</a:t>
            </a:r>
          </a:p>
          <a:p>
            <a:r>
              <a:rPr lang="en-US" dirty="0" smtClean="0"/>
              <a:t>21 studies of training physicians in communications skills that had adherence as an outcome</a:t>
            </a:r>
          </a:p>
          <a:p>
            <a:r>
              <a:rPr lang="en-US" dirty="0" smtClean="0"/>
              <a:t>1,280 physicians, 10,190 patients</a:t>
            </a:r>
          </a:p>
          <a:p>
            <a:r>
              <a:rPr lang="en-US" dirty="0" smtClean="0"/>
              <a:t>Risk of non-adherence 1.27 time greater among patient of trained patients (standardized relative risk)</a:t>
            </a:r>
          </a:p>
          <a:p>
            <a:endParaRPr lang="en-US" dirty="0"/>
          </a:p>
        </p:txBody>
      </p:sp>
      <p:sp>
        <p:nvSpPr>
          <p:cNvPr id="4" name="Slide Number Placeholder 3"/>
          <p:cNvSpPr>
            <a:spLocks noGrp="1"/>
          </p:cNvSpPr>
          <p:nvPr>
            <p:ph type="sldNum" sz="quarter" idx="12"/>
          </p:nvPr>
        </p:nvSpPr>
        <p:spPr/>
        <p:txBody>
          <a:bodyPr>
            <a:normAutofit/>
          </a:bodyPr>
          <a:lstStyle/>
          <a:p>
            <a:fld id="{B2AC5A8B-DABD-4B63-B9FB-9B39E2F47789}"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C78C0BA-0C84-44BA-80C0-2432BB8499E3}" type="slidenum">
              <a:rPr lang="en-US"/>
              <a:pPr/>
              <a:t>66</a:t>
            </a:fld>
            <a:endParaRPr lang="en-US" b="0">
              <a:solidFill>
                <a:schemeClr val="tx1"/>
              </a:solidFill>
            </a:endParaRPr>
          </a:p>
        </p:txBody>
      </p:sp>
      <p:sp>
        <p:nvSpPr>
          <p:cNvPr id="363522" name="Rectangle 2"/>
          <p:cNvSpPr>
            <a:spLocks noGrp="1" noChangeArrowheads="1"/>
          </p:cNvSpPr>
          <p:nvPr>
            <p:ph type="title"/>
          </p:nvPr>
        </p:nvSpPr>
        <p:spPr/>
        <p:txBody>
          <a:bodyPr/>
          <a:lstStyle/>
          <a:p>
            <a:r>
              <a:rPr lang="en-US" dirty="0"/>
              <a:t>WHO Model</a:t>
            </a:r>
          </a:p>
        </p:txBody>
      </p:sp>
      <p:sp>
        <p:nvSpPr>
          <p:cNvPr id="363523" name="Rectangle 3"/>
          <p:cNvSpPr>
            <a:spLocks noGrp="1" noChangeArrowheads="1"/>
          </p:cNvSpPr>
          <p:nvPr>
            <p:ph type="body" sz="half" idx="1"/>
          </p:nvPr>
        </p:nvSpPr>
        <p:spPr/>
        <p:txBody>
          <a:bodyPr/>
          <a:lstStyle/>
          <a:p>
            <a:r>
              <a:rPr lang="en-US" sz="2000" dirty="0"/>
              <a:t>WHO adherence model</a:t>
            </a:r>
          </a:p>
          <a:p>
            <a:pPr lvl="1"/>
            <a:r>
              <a:rPr lang="en-US" sz="1800" dirty="0"/>
              <a:t>Social/economic</a:t>
            </a:r>
          </a:p>
          <a:p>
            <a:pPr lvl="1"/>
            <a:r>
              <a:rPr lang="en-US" sz="1800" dirty="0"/>
              <a:t>Condition</a:t>
            </a:r>
          </a:p>
          <a:p>
            <a:pPr lvl="1"/>
            <a:r>
              <a:rPr lang="en-US" sz="1800" dirty="0"/>
              <a:t>Therapy</a:t>
            </a:r>
          </a:p>
          <a:p>
            <a:pPr lvl="1"/>
            <a:r>
              <a:rPr lang="en-US" sz="1800" dirty="0"/>
              <a:t>Patient</a:t>
            </a:r>
          </a:p>
          <a:p>
            <a:pPr lvl="1"/>
            <a:r>
              <a:rPr lang="en-US" sz="1800" dirty="0" smtClean="0"/>
              <a:t>Health system/Health </a:t>
            </a:r>
            <a:r>
              <a:rPr lang="en-US" sz="1800" dirty="0"/>
              <a:t>Care </a:t>
            </a:r>
            <a:r>
              <a:rPr lang="en-US" sz="1800" dirty="0" smtClean="0"/>
              <a:t>Team</a:t>
            </a:r>
          </a:p>
        </p:txBody>
      </p:sp>
      <p:pic>
        <p:nvPicPr>
          <p:cNvPr id="363525" name="Picture 5"/>
          <p:cNvPicPr>
            <a:picLocks noGrp="1" noChangeAspect="1" noChangeArrowheads="1"/>
          </p:cNvPicPr>
          <p:nvPr>
            <p:ph sz="half" idx="2"/>
          </p:nvPr>
        </p:nvPicPr>
        <p:blipFill>
          <a:blip r:embed="rId3" cstate="print"/>
          <a:srcRect/>
          <a:stretch>
            <a:fillRect/>
          </a:stretch>
        </p:blipFill>
        <p:spPr>
          <a:xfrm>
            <a:off x="4419600" y="1676400"/>
            <a:ext cx="4495800" cy="3794125"/>
          </a:xfrm>
          <a:noFill/>
          <a:ln/>
        </p:spPr>
      </p:pic>
      <p:sp>
        <p:nvSpPr>
          <p:cNvPr id="6" name="TextBox 5"/>
          <p:cNvSpPr txBox="1"/>
          <p:nvPr/>
        </p:nvSpPr>
        <p:spPr>
          <a:xfrm>
            <a:off x="914400" y="5715000"/>
            <a:ext cx="6934200" cy="338554"/>
          </a:xfrm>
          <a:prstGeom prst="rect">
            <a:avLst/>
          </a:prstGeom>
          <a:noFill/>
        </p:spPr>
        <p:txBody>
          <a:bodyPr wrap="square" rtlCol="0">
            <a:spAutoFit/>
          </a:bodyPr>
          <a:lstStyle/>
          <a:p>
            <a:r>
              <a:rPr lang="en-US" sz="1600" dirty="0" smtClean="0"/>
              <a:t>Adherence to Long-Term Therapies: Evidence for Action.  WHO, 2003.</a:t>
            </a:r>
            <a:endParaRPr lang="en-US" sz="1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1600200" y="0"/>
            <a:ext cx="60198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2AC5A8B-DABD-4B63-B9FB-9B39E2F47789}" type="slidenum">
              <a:rPr lang="en-US" smtClean="0"/>
              <a:pPr/>
              <a:t>67</a:t>
            </a:fld>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1905000" y="0"/>
            <a:ext cx="56388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2AC5A8B-DABD-4B63-B9FB-9B39E2F47789}" type="slidenum">
              <a:rPr lang="en-US" smtClean="0"/>
              <a:pPr/>
              <a:t>68</a:t>
            </a:fld>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l="21875" t="6250" r="20313" b="27083"/>
          <a:stretch>
            <a:fillRect/>
          </a:stretch>
        </p:blipFill>
        <p:spPr bwMode="auto">
          <a:xfrm>
            <a:off x="1371600" y="457200"/>
            <a:ext cx="6553200" cy="5667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12693A0-DC8D-436A-B7B8-3F3AE19A1373}" type="slidenum">
              <a:rPr lang="en-US" smtClean="0"/>
              <a:pPr>
                <a:defRPr/>
              </a:pPr>
              <a:t>69</a:t>
            </a:fld>
            <a:endParaRPr lang="en-US" b="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Diagnosis</a:t>
            </a:r>
            <a:endParaRPr lang="en-US" dirty="0"/>
          </a:p>
        </p:txBody>
      </p:sp>
      <p:sp>
        <p:nvSpPr>
          <p:cNvPr id="3" name="Content Placeholder 2"/>
          <p:cNvSpPr>
            <a:spLocks noGrp="1"/>
          </p:cNvSpPr>
          <p:nvPr>
            <p:ph idx="1"/>
          </p:nvPr>
        </p:nvSpPr>
        <p:spPr/>
        <p:txBody>
          <a:bodyPr>
            <a:normAutofit/>
          </a:bodyPr>
          <a:lstStyle/>
          <a:p>
            <a:r>
              <a:rPr lang="en-US" dirty="0" smtClean="0"/>
              <a:t>Diagnosis and Treatment</a:t>
            </a:r>
          </a:p>
          <a:p>
            <a:r>
              <a:rPr lang="en-US" dirty="0" smtClean="0"/>
              <a:t>Diagnosing the </a:t>
            </a:r>
            <a:r>
              <a:rPr lang="en-US" i="1" dirty="0" smtClean="0">
                <a:solidFill>
                  <a:srgbClr val="FF0000"/>
                </a:solidFill>
              </a:rPr>
              <a:t>presence of </a:t>
            </a:r>
            <a:r>
              <a:rPr lang="en-US" dirty="0" smtClean="0"/>
              <a:t>non-adherence</a:t>
            </a:r>
          </a:p>
          <a:p>
            <a:pPr lvl="1"/>
            <a:r>
              <a:rPr lang="en-US" dirty="0" smtClean="0"/>
              <a:t>Clinical data</a:t>
            </a:r>
          </a:p>
          <a:p>
            <a:pPr lvl="1"/>
            <a:r>
              <a:rPr lang="en-US" dirty="0" smtClean="0"/>
              <a:t>History; a conversation</a:t>
            </a:r>
          </a:p>
          <a:p>
            <a:r>
              <a:rPr lang="en-US" dirty="0" smtClean="0"/>
              <a:t>Understanding the </a:t>
            </a:r>
            <a:r>
              <a:rPr lang="en-US" i="1" dirty="0" smtClean="0">
                <a:solidFill>
                  <a:srgbClr val="FF0000"/>
                </a:solidFill>
              </a:rPr>
              <a:t>reason for </a:t>
            </a:r>
            <a:r>
              <a:rPr lang="en-US" dirty="0" smtClean="0"/>
              <a:t>non-adherence</a:t>
            </a:r>
          </a:p>
          <a:p>
            <a:pPr lvl="1"/>
            <a:r>
              <a:rPr lang="en-US" dirty="0" smtClean="0"/>
              <a:t>Can only come from a conversation</a:t>
            </a:r>
          </a:p>
          <a:p>
            <a:pPr lvl="1"/>
            <a:r>
              <a:rPr lang="en-US" dirty="0" smtClean="0"/>
              <a:t>Trust required </a:t>
            </a:r>
          </a:p>
          <a:p>
            <a:pPr lvl="1"/>
            <a:r>
              <a:rPr lang="en-US" dirty="0" smtClean="0"/>
              <a:t>Patient won’t tell you if he/she believes the result will be disapproval, scolding or censure</a:t>
            </a:r>
          </a:p>
        </p:txBody>
      </p:sp>
      <p:sp>
        <p:nvSpPr>
          <p:cNvPr id="4" name="Slide Number Placeholder 3"/>
          <p:cNvSpPr>
            <a:spLocks noGrp="1"/>
          </p:cNvSpPr>
          <p:nvPr>
            <p:ph type="sldNum" sz="quarter" idx="12"/>
          </p:nvPr>
        </p:nvSpPr>
        <p:spPr/>
        <p:txBody>
          <a:bodyPr>
            <a:normAutofit/>
          </a:bodyPr>
          <a:lstStyle/>
          <a:p>
            <a:fld id="{B2AC5A8B-DABD-4B63-B9FB-9B39E2F47789}"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Treatment</a:t>
            </a:r>
            <a:endParaRPr lang="en-US" dirty="0"/>
          </a:p>
        </p:txBody>
      </p:sp>
      <p:sp>
        <p:nvSpPr>
          <p:cNvPr id="3" name="Content Placeholder 2"/>
          <p:cNvSpPr>
            <a:spLocks noGrp="1"/>
          </p:cNvSpPr>
          <p:nvPr>
            <p:ph idx="1"/>
          </p:nvPr>
        </p:nvSpPr>
        <p:spPr/>
        <p:txBody>
          <a:bodyPr/>
          <a:lstStyle/>
          <a:p>
            <a:r>
              <a:rPr lang="en-US" dirty="0" smtClean="0"/>
              <a:t>Treatment</a:t>
            </a:r>
          </a:p>
          <a:p>
            <a:pPr lvl="1"/>
            <a:r>
              <a:rPr lang="en-US" dirty="0" smtClean="0"/>
              <a:t>Difficult and complex</a:t>
            </a:r>
          </a:p>
          <a:p>
            <a:pPr lvl="1"/>
            <a:r>
              <a:rPr lang="en-US" dirty="0" smtClean="0"/>
              <a:t>Treatment is driven by the diagnosis</a:t>
            </a:r>
          </a:p>
          <a:p>
            <a:pPr lvl="1"/>
            <a:r>
              <a:rPr lang="en-US" dirty="0" smtClean="0"/>
              <a:t>Highly individualized</a:t>
            </a:r>
          </a:p>
          <a:p>
            <a:pPr lvl="1"/>
            <a:r>
              <a:rPr lang="en-US" dirty="0" smtClean="0"/>
              <a:t>Requires or at least benefits from skills in behavior change counseling</a:t>
            </a:r>
          </a:p>
          <a:p>
            <a:pPr lvl="1"/>
            <a:endParaRPr lang="en-US" dirty="0"/>
          </a:p>
        </p:txBody>
      </p:sp>
      <p:sp>
        <p:nvSpPr>
          <p:cNvPr id="4" name="Slide Number Placeholder 3"/>
          <p:cNvSpPr>
            <a:spLocks noGrp="1"/>
          </p:cNvSpPr>
          <p:nvPr>
            <p:ph type="sldNum" sz="quarter" idx="12"/>
          </p:nvPr>
        </p:nvSpPr>
        <p:spPr/>
        <p:txBody>
          <a:bodyPr>
            <a:normAutofit/>
          </a:bodyPr>
          <a:lstStyle/>
          <a:p>
            <a:fld id="{B2AC5A8B-DABD-4B63-B9FB-9B39E2F4778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marL="173038" lvl="1" indent="-173038">
              <a:spcBef>
                <a:spcPct val="40000"/>
              </a:spcBef>
              <a:buSzPct val="75000"/>
              <a:buFontTx/>
              <a:buChar char="•"/>
            </a:pPr>
            <a:r>
              <a:rPr lang="en-US" sz="2400" dirty="0" smtClean="0"/>
              <a:t>Is provider-patient communication really that important in adherence?</a:t>
            </a:r>
          </a:p>
          <a:p>
            <a:endParaRPr lang="en-US" dirty="0"/>
          </a:p>
        </p:txBody>
      </p:sp>
      <p:sp>
        <p:nvSpPr>
          <p:cNvPr id="4" name="Slide Number Placeholder 3"/>
          <p:cNvSpPr>
            <a:spLocks noGrp="1"/>
          </p:cNvSpPr>
          <p:nvPr>
            <p:ph type="sldNum" sz="quarter" idx="12"/>
          </p:nvPr>
        </p:nvSpPr>
        <p:spPr/>
        <p:txBody>
          <a:bodyPr/>
          <a:lstStyle/>
          <a:p>
            <a:fld id="{6C45B651-64EF-4279-A468-B44005D49E9A}" type="slidenum">
              <a:rPr lang="en-US" smtClean="0"/>
              <a:pPr/>
              <a:t>9</a:t>
            </a:fld>
            <a:endParaRPr lang="en-US" b="0">
              <a:solidFill>
                <a:schemeClr val="tx1"/>
              </a:solidFill>
            </a:endParaRPr>
          </a:p>
        </p:txBody>
      </p:sp>
    </p:spTree>
  </p:cSld>
  <p:clrMapOvr>
    <a:masterClrMapping/>
  </p:clrMapOvr>
</p:sld>
</file>

<file path=ppt/theme/theme1.xml><?xml version="1.0" encoding="utf-8"?>
<a:theme xmlns:a="http://schemas.openxmlformats.org/drawingml/2006/main" name="tmc_sample">
  <a:themeElements>
    <a:clrScheme name="tmc_sample 1">
      <a:dk1>
        <a:srgbClr val="1A3A67"/>
      </a:dk1>
      <a:lt1>
        <a:srgbClr val="FFFFFF"/>
      </a:lt1>
      <a:dk2>
        <a:srgbClr val="FFFFFF"/>
      </a:dk2>
      <a:lt2>
        <a:srgbClr val="808080"/>
      </a:lt2>
      <a:accent1>
        <a:srgbClr val="4891CE"/>
      </a:accent1>
      <a:accent2>
        <a:srgbClr val="314C6F"/>
      </a:accent2>
      <a:accent3>
        <a:srgbClr val="FFFFFF"/>
      </a:accent3>
      <a:accent4>
        <a:srgbClr val="143057"/>
      </a:accent4>
      <a:accent5>
        <a:srgbClr val="B1C7E3"/>
      </a:accent5>
      <a:accent6>
        <a:srgbClr val="2B4464"/>
      </a:accent6>
      <a:hlink>
        <a:srgbClr val="E36F1E"/>
      </a:hlink>
      <a:folHlink>
        <a:srgbClr val="4AAA42"/>
      </a:folHlink>
    </a:clrScheme>
    <a:fontScheme name="tmc_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tmc_sample 1">
        <a:dk1>
          <a:srgbClr val="1A3A67"/>
        </a:dk1>
        <a:lt1>
          <a:srgbClr val="FFFFFF"/>
        </a:lt1>
        <a:dk2>
          <a:srgbClr val="FFFFFF"/>
        </a:dk2>
        <a:lt2>
          <a:srgbClr val="808080"/>
        </a:lt2>
        <a:accent1>
          <a:srgbClr val="4891CE"/>
        </a:accent1>
        <a:accent2>
          <a:srgbClr val="314C6F"/>
        </a:accent2>
        <a:accent3>
          <a:srgbClr val="FFFFFF"/>
        </a:accent3>
        <a:accent4>
          <a:srgbClr val="143057"/>
        </a:accent4>
        <a:accent5>
          <a:srgbClr val="B1C7E3"/>
        </a:accent5>
        <a:accent6>
          <a:srgbClr val="2B4464"/>
        </a:accent6>
        <a:hlink>
          <a:srgbClr val="E36F1E"/>
        </a:hlink>
        <a:folHlink>
          <a:srgbClr val="4AA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Tufts Medical Center</Template>
  <TotalTime>3874</TotalTime>
  <Words>2728</Words>
  <Application>Microsoft Office PowerPoint</Application>
  <PresentationFormat>On-screen Show (4:3)</PresentationFormat>
  <Paragraphs>430</Paragraphs>
  <Slides>69</Slides>
  <Notes>69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tmc_sample</vt:lpstr>
      <vt:lpstr>Visio</vt:lpstr>
      <vt:lpstr>Improving Physician-Patient Adherence Communication</vt:lpstr>
      <vt:lpstr>Conflicts of Interest</vt:lpstr>
      <vt:lpstr>Goals:  4 Questions</vt:lpstr>
      <vt:lpstr>Clinical Framework</vt:lpstr>
      <vt:lpstr>MDs as Adherence Diagnosticians</vt:lpstr>
      <vt:lpstr>MDs as ARV Adherence Diagnosticians</vt:lpstr>
      <vt:lpstr>Adherence Diagnosis</vt:lpstr>
      <vt:lpstr>Adherence Treatment</vt:lpstr>
      <vt:lpstr>Question 1</vt:lpstr>
      <vt:lpstr>Meta-analysis </vt:lpstr>
      <vt:lpstr>Haskard and DiMatteo Meta-analysis</vt:lpstr>
      <vt:lpstr>Schneider et al., 2004</vt:lpstr>
      <vt:lpstr>Schneider et al., 2004</vt:lpstr>
      <vt:lpstr>Schneider et al., 2004</vt:lpstr>
      <vt:lpstr>Beach et al., 2006</vt:lpstr>
      <vt:lpstr>Beach et al., 2006</vt:lpstr>
      <vt:lpstr>Beach et al., 2006</vt:lpstr>
      <vt:lpstr>Question 1</vt:lpstr>
      <vt:lpstr>Question 2</vt:lpstr>
      <vt:lpstr>National Medicare Study (2006)</vt:lpstr>
      <vt:lpstr>MD-PT Communication</vt:lpstr>
      <vt:lpstr>Adherence Dialogue</vt:lpstr>
      <vt:lpstr>Adherence Communication in HIV Care</vt:lpstr>
      <vt:lpstr>Methods:  Design</vt:lpstr>
      <vt:lpstr>Study Design</vt:lpstr>
      <vt:lpstr>Theory and Hypothesis</vt:lpstr>
      <vt:lpstr>Intervention Impact</vt:lpstr>
      <vt:lpstr>GMIAS</vt:lpstr>
      <vt:lpstr>Adherence Dialogue (n=58)</vt:lpstr>
      <vt:lpstr>Electronic Drug Monitoring Outcomes</vt:lpstr>
      <vt:lpstr>Adherence Dialogue (n=58)</vt:lpstr>
      <vt:lpstr>Problem Solving</vt:lpstr>
      <vt:lpstr>Implications</vt:lpstr>
      <vt:lpstr>ECHO Study</vt:lpstr>
      <vt:lpstr>ECHO:  Adherence Level</vt:lpstr>
      <vt:lpstr>ECHO:  VL suppression </vt:lpstr>
      <vt:lpstr>Conclusions from ECHO Study Data </vt:lpstr>
      <vt:lpstr>Slide 38</vt:lpstr>
      <vt:lpstr>Tugenberg et al. (2006)</vt:lpstr>
      <vt:lpstr>Physician perspective</vt:lpstr>
      <vt:lpstr>Barfod et al. (2006)</vt:lpstr>
      <vt:lpstr>Question 2</vt:lpstr>
      <vt:lpstr>Question 3</vt:lpstr>
      <vt:lpstr>Who Should do Adherence Counseling?</vt:lpstr>
      <vt:lpstr>Donohue et al. (2009)</vt:lpstr>
      <vt:lpstr>National Survey (Donohue et al.)</vt:lpstr>
      <vt:lpstr>Who Should Do Adherence Counseling?</vt:lpstr>
      <vt:lpstr>NP and PA Care Quality</vt:lpstr>
      <vt:lpstr>Question 3</vt:lpstr>
      <vt:lpstr>Summary</vt:lpstr>
      <vt:lpstr>Question 4</vt:lpstr>
      <vt:lpstr>Pilot Study:  Beach et al.</vt:lpstr>
      <vt:lpstr>Laws Focus Groups</vt:lpstr>
      <vt:lpstr>Principles</vt:lpstr>
      <vt:lpstr>Patient Centered</vt:lpstr>
      <vt:lpstr>Andragogy (Malcolm Knowles)</vt:lpstr>
      <vt:lpstr>Motivational Interviewing</vt:lpstr>
      <vt:lpstr>Practice</vt:lpstr>
      <vt:lpstr>Listen Well</vt:lpstr>
      <vt:lpstr>Understand Ambivalence</vt:lpstr>
      <vt:lpstr>Avoid Direct Persuasion</vt:lpstr>
      <vt:lpstr>Be Clear and Direct</vt:lpstr>
      <vt:lpstr>Conclusions and Context</vt:lpstr>
      <vt:lpstr>Slide 64</vt:lpstr>
      <vt:lpstr>Does MD training work?</vt:lpstr>
      <vt:lpstr>WHO Model</vt:lpstr>
      <vt:lpstr>Slide 67</vt:lpstr>
      <vt:lpstr>Slide 68</vt:lpstr>
      <vt:lpstr>Slide 69</vt:lpstr>
    </vt:vector>
  </TitlesOfParts>
  <Company>Tufts-NEMC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Clinimetrics:   Measuring What is Important (Not What is Convenient)</dc:title>
  <dc:creator>iwilson</dc:creator>
  <cp:lastModifiedBy>iwilson</cp:lastModifiedBy>
  <cp:revision>94</cp:revision>
  <dcterms:created xsi:type="dcterms:W3CDTF">2006-07-18T16:07:30Z</dcterms:created>
  <dcterms:modified xsi:type="dcterms:W3CDTF">2010-05-24T20:39:35Z</dcterms:modified>
</cp:coreProperties>
</file>